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60" r:id="rId6"/>
    <p:sldId id="259" r:id="rId7"/>
    <p:sldId id="261" r:id="rId8"/>
    <p:sldId id="262" r:id="rId9"/>
    <p:sldId id="272" r:id="rId10"/>
    <p:sldId id="263" r:id="rId11"/>
    <p:sldId id="265" r:id="rId12"/>
    <p:sldId id="266" r:id="rId13"/>
    <p:sldId id="273" r:id="rId14"/>
    <p:sldId id="269" r:id="rId15"/>
    <p:sldId id="270" r:id="rId16"/>
    <p:sldId id="268" r:id="rId17"/>
    <p:sldId id="271" r:id="rId18"/>
    <p:sldId id="26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07B63-2350-468A-855F-55B80FECF29D}" type="datetimeFigureOut">
              <a:rPr lang="pt-BR" smtClean="0"/>
              <a:pPr/>
              <a:t>02/03/2010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74C93-6F54-4298-B47E-91C970837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upof@fazenda.rj.gov.br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upof@fazenda.rj.gov.br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857496"/>
            <a:ext cx="7772400" cy="2684471"/>
          </a:xfrm>
        </p:spPr>
        <p:txBody>
          <a:bodyPr>
            <a:normAutofit fontScale="90000"/>
          </a:bodyPr>
          <a:lstStyle/>
          <a:p>
            <a:r>
              <a:rPr lang="pt-BR" sz="8000" b="1" dirty="0" smtClean="0"/>
              <a:t>COTA FINANCEIRA</a:t>
            </a:r>
            <a:r>
              <a:rPr lang="pt-BR" sz="8900" b="1" dirty="0" smtClean="0"/>
              <a:t/>
            </a:r>
            <a:br>
              <a:rPr lang="pt-BR" sz="8900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2800" b="1" dirty="0" smtClean="0"/>
              <a:t>SECRETARIA DE ESTADO DE FAZENDA </a:t>
            </a:r>
            <a:br>
              <a:rPr lang="pt-BR" sz="2800" b="1" dirty="0" smtClean="0"/>
            </a:br>
            <a:r>
              <a:rPr lang="pt-BR" sz="2800" b="1" dirty="0" smtClean="0"/>
              <a:t>SUBSECRETARIA DE POLÍTICA FISCAL - SUPOF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IV – COTA ORÇAMENTÁRIA X COTA FINANCEIRA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00010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endParaRPr lang="pt-BR" sz="800" b="1" dirty="0" smtClean="0"/>
          </a:p>
          <a:p>
            <a:pPr marL="457200" indent="-457200">
              <a:buFontTx/>
              <a:buChar char="-"/>
            </a:pPr>
            <a:r>
              <a:rPr lang="pt-BR" sz="2400" b="1" dirty="0" smtClean="0"/>
              <a:t>O Relatório de Programação Financeira deve expressar o cronograma de pagamentos de cada unidade orçamentária  e não o cronograma de empenho         antecipação da Cota Financeira desnecessária. </a:t>
            </a:r>
          </a:p>
          <a:p>
            <a:pPr marL="457200" indent="-457200">
              <a:buFontTx/>
              <a:buChar char="-"/>
            </a:pPr>
            <a:endParaRPr lang="pt-BR" sz="2400" b="1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4714876" y="2071678"/>
            <a:ext cx="428628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33432"/>
            <a:ext cx="8072494" cy="398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V– RESULTADOS – COTA FINANCEIRA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000108"/>
            <a:ext cx="87868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endParaRPr lang="pt-BR" sz="800" b="1" dirty="0" smtClean="0"/>
          </a:p>
          <a:p>
            <a:r>
              <a:rPr lang="pt-BR" sz="2400" dirty="0" smtClean="0"/>
              <a:t>- Planejamento </a:t>
            </a:r>
            <a:r>
              <a:rPr lang="pt-BR" sz="2400" dirty="0"/>
              <a:t>financeiro para pagamento dos </a:t>
            </a:r>
            <a:r>
              <a:rPr lang="pt-BR" sz="2400" dirty="0" smtClean="0"/>
              <a:t>compromissos assumidos </a:t>
            </a:r>
            <a:r>
              <a:rPr lang="pt-BR" sz="2400" dirty="0"/>
              <a:t>reduzindo os restos a pagar inscritos </a:t>
            </a:r>
            <a:r>
              <a:rPr lang="pt-BR" sz="2400" dirty="0" smtClean="0"/>
              <a:t>no Exercício</a:t>
            </a:r>
          </a:p>
          <a:p>
            <a:endParaRPr lang="pt-BR" sz="2400" b="1" dirty="0"/>
          </a:p>
          <a:p>
            <a:r>
              <a:rPr lang="pt-BR" sz="2400" dirty="0" smtClean="0"/>
              <a:t>- Evitar bruscas </a:t>
            </a:r>
            <a:r>
              <a:rPr lang="pt-BR" sz="2400" dirty="0"/>
              <a:t>variações nas disponibilidades do </a:t>
            </a:r>
            <a:r>
              <a:rPr lang="pt-BR" sz="2400" dirty="0" smtClean="0"/>
              <a:t>Tesouro</a:t>
            </a:r>
          </a:p>
          <a:p>
            <a:endParaRPr lang="pt-BR" sz="2400" b="1" dirty="0"/>
          </a:p>
          <a:p>
            <a:r>
              <a:rPr lang="pt-BR" sz="2400" dirty="0" smtClean="0"/>
              <a:t>- Compatibilização </a:t>
            </a:r>
            <a:r>
              <a:rPr lang="pt-BR" sz="2400" dirty="0"/>
              <a:t>da programação de desembolso </a:t>
            </a:r>
            <a:r>
              <a:rPr lang="pt-BR" sz="2400" dirty="0" smtClean="0"/>
              <a:t>individual </a:t>
            </a:r>
            <a:r>
              <a:rPr lang="pt-BR" sz="2400" dirty="0"/>
              <a:t>de cada órgão ao F</a:t>
            </a:r>
            <a:r>
              <a:rPr lang="pt-BR" sz="2400" dirty="0" smtClean="0"/>
              <a:t>luxo </a:t>
            </a:r>
            <a:r>
              <a:rPr lang="pt-BR" sz="2400" dirty="0"/>
              <a:t>de </a:t>
            </a:r>
            <a:r>
              <a:rPr lang="pt-BR" sz="2400" dirty="0" smtClean="0"/>
              <a:t>Caixa </a:t>
            </a:r>
            <a:r>
              <a:rPr lang="pt-BR" sz="2400" dirty="0"/>
              <a:t>do </a:t>
            </a:r>
            <a:r>
              <a:rPr lang="pt-BR" sz="2400" dirty="0" smtClean="0"/>
              <a:t>Tesouro</a:t>
            </a:r>
          </a:p>
          <a:p>
            <a:endParaRPr lang="pt-BR" sz="2400" b="1" dirty="0"/>
          </a:p>
          <a:p>
            <a:r>
              <a:rPr lang="pt-BR" sz="2400" dirty="0" smtClean="0"/>
              <a:t>- Previsibilidade do montante de Restos a Pagar ao final do exercício</a:t>
            </a:r>
            <a:endParaRPr lang="pt-BR" sz="2400" b="1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572008"/>
            <a:ext cx="763483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VI– COTA FINANCEIRA 2010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714356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endParaRPr lang="pt-BR" sz="800" b="1" dirty="0" smtClean="0"/>
          </a:p>
          <a:p>
            <a:pPr>
              <a:buFontTx/>
              <a:buChar char="-"/>
            </a:pPr>
            <a:r>
              <a:rPr lang="pt-BR" sz="2400" dirty="0"/>
              <a:t> </a:t>
            </a:r>
            <a:r>
              <a:rPr lang="pt-BR" sz="2400" u="sng" dirty="0" smtClean="0"/>
              <a:t>PERCENTUAL DE DISTRIBUIÇÃO</a:t>
            </a:r>
            <a:r>
              <a:rPr lang="pt-BR" sz="2400" dirty="0" smtClean="0"/>
              <a:t>:</a:t>
            </a:r>
          </a:p>
          <a:p>
            <a:pPr>
              <a:buFontTx/>
              <a:buChar char="-"/>
            </a:pPr>
            <a:endParaRPr lang="pt-BR" sz="2400" dirty="0"/>
          </a:p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endParaRPr lang="pt-BR" sz="2400" dirty="0"/>
          </a:p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endParaRPr lang="pt-BR" sz="800" b="1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429000"/>
            <a:ext cx="608958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VI– COTA FINANCEIRA 2010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4282" y="1643050"/>
            <a:ext cx="87868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u="sng" dirty="0" smtClean="0"/>
              <a:t>REDISTRIBUIÇÃO DOS SALDOS MENSAIS</a:t>
            </a:r>
            <a:r>
              <a:rPr lang="pt-BR" sz="2400" dirty="0" smtClean="0"/>
              <a:t>:</a:t>
            </a:r>
          </a:p>
          <a:p>
            <a:pPr>
              <a:buFontTx/>
              <a:buChar char="-"/>
            </a:pPr>
            <a:endParaRPr lang="pt-BR" sz="800" dirty="0" smtClean="0"/>
          </a:p>
          <a:p>
            <a:r>
              <a:rPr lang="pt-BR" sz="2400" b="1" dirty="0" smtClean="0"/>
              <a:t>Art</a:t>
            </a:r>
            <a:r>
              <a:rPr lang="pt-BR" sz="2400" b="1" dirty="0"/>
              <a:t>. 2º </a:t>
            </a:r>
            <a:r>
              <a:rPr lang="pt-BR" sz="2400" dirty="0"/>
              <a:t>- O saldo da cota financeira, de recursos do Tesouro, </a:t>
            </a:r>
            <a:r>
              <a:rPr lang="pt-BR" sz="2400" b="1" dirty="0"/>
              <a:t>não utilizado a cada mês</a:t>
            </a:r>
            <a:r>
              <a:rPr lang="pt-BR" sz="2400" dirty="0"/>
              <a:t> será distribuído para os meses subseqüentes obedecendo à seguinte distribuição</a:t>
            </a:r>
            <a:r>
              <a:rPr lang="pt-BR" sz="2400" dirty="0" smtClean="0"/>
              <a:t>:</a:t>
            </a:r>
          </a:p>
          <a:p>
            <a:endParaRPr lang="pt-BR" sz="800" dirty="0"/>
          </a:p>
          <a:p>
            <a:r>
              <a:rPr lang="pt-BR" sz="2400" dirty="0"/>
              <a:t>I – considerando como t</a:t>
            </a:r>
            <a:r>
              <a:rPr lang="pt-BR" sz="2400" baseline="-25000" dirty="0"/>
              <a:t>1 </a:t>
            </a:r>
            <a:r>
              <a:rPr lang="pt-BR" sz="2400" dirty="0"/>
              <a:t>o</a:t>
            </a:r>
            <a:r>
              <a:rPr lang="pt-BR" sz="2400" baseline="-25000" dirty="0"/>
              <a:t> </a:t>
            </a:r>
            <a:r>
              <a:rPr lang="pt-BR" sz="2400" dirty="0"/>
              <a:t>mês da liberação, </a:t>
            </a:r>
            <a:r>
              <a:rPr lang="pt-BR" sz="2400" b="1" dirty="0"/>
              <a:t>25% do saldo </a:t>
            </a:r>
            <a:r>
              <a:rPr lang="pt-BR" sz="2400" dirty="0"/>
              <a:t>de t</a:t>
            </a:r>
            <a:r>
              <a:rPr lang="pt-BR" sz="2400" baseline="-25000" dirty="0"/>
              <a:t>1 </a:t>
            </a:r>
            <a:r>
              <a:rPr lang="pt-BR" sz="2400" dirty="0"/>
              <a:t>será somado à cota do mês subseqüente – </a:t>
            </a:r>
            <a:r>
              <a:rPr lang="pt-BR" sz="2400" b="1" dirty="0"/>
              <a:t>t</a:t>
            </a:r>
            <a:r>
              <a:rPr lang="pt-BR" sz="2400" b="1" baseline="-25000" dirty="0"/>
              <a:t>2</a:t>
            </a:r>
            <a:r>
              <a:rPr lang="pt-BR" sz="2400" dirty="0"/>
              <a:t>; </a:t>
            </a:r>
            <a:r>
              <a:rPr lang="pt-BR" sz="2400" b="1" dirty="0"/>
              <a:t>25% serão somados à t</a:t>
            </a:r>
            <a:r>
              <a:rPr lang="pt-BR" sz="2400" b="1" baseline="-25000" dirty="0"/>
              <a:t>3</a:t>
            </a:r>
            <a:r>
              <a:rPr lang="pt-BR" sz="2400" b="1" dirty="0"/>
              <a:t> e t</a:t>
            </a:r>
            <a:r>
              <a:rPr lang="pt-BR" sz="2400" b="1" baseline="-25000" dirty="0"/>
              <a:t>4 </a:t>
            </a:r>
            <a:r>
              <a:rPr lang="pt-BR" sz="2400" dirty="0"/>
              <a:t>e os restantes </a:t>
            </a:r>
            <a:r>
              <a:rPr lang="pt-BR" sz="2400" b="1" dirty="0"/>
              <a:t>50% serão divididos pelos meses</a:t>
            </a:r>
            <a:r>
              <a:rPr lang="pt-BR" sz="2400" b="1" baseline="-25000" dirty="0"/>
              <a:t> </a:t>
            </a:r>
            <a:r>
              <a:rPr lang="pt-BR" sz="2400" b="1" dirty="0"/>
              <a:t>seguintes</a:t>
            </a:r>
            <a:r>
              <a:rPr lang="pt-BR" sz="2400" dirty="0" smtClean="0"/>
              <a:t>.</a:t>
            </a:r>
          </a:p>
          <a:p>
            <a:endParaRPr lang="pt-BR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VI– COTA FINANCEIRA 2010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714357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u="sng" dirty="0" smtClean="0"/>
              <a:t>REDISTRIBUIÇÃO DOS SALDOS MENSAIS</a:t>
            </a:r>
            <a:r>
              <a:rPr lang="pt-BR" sz="2400" dirty="0" smtClean="0"/>
              <a:t>:</a:t>
            </a:r>
          </a:p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endParaRPr lang="pt-BR" sz="800" dirty="0" smtClean="0"/>
          </a:p>
          <a:p>
            <a:r>
              <a:rPr lang="pt-BR" sz="2400" b="1" dirty="0" smtClean="0">
                <a:solidFill>
                  <a:srgbClr val="FF0000"/>
                </a:solidFill>
              </a:rPr>
              <a:t>- A ANTECIPAÇÃO DE COTA FINANCEIRA PODERÁ PREJUDICAR O ÓRGÃO CASO O VALOR NÃO SEJA UTILIZADO. </a:t>
            </a:r>
          </a:p>
          <a:p>
            <a:endParaRPr lang="pt-BR" sz="800" b="1" dirty="0">
              <a:solidFill>
                <a:srgbClr val="FF0000"/>
              </a:solidFill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- ELA SOMENTE DEVERÁ SER SOLICITADA NA CERTEZA DA EMISSÃO DA PD NO MÊS DA SOLICITAÇÃO.</a:t>
            </a:r>
          </a:p>
          <a:p>
            <a:endParaRPr lang="pt-BR" sz="800" b="1" dirty="0">
              <a:solidFill>
                <a:srgbClr val="FF0000"/>
              </a:solidFill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- A DESCENTRALIZAÇÃO DA COTA FINANCEIRA DEVE OCORRER NO MOMENTO DA LIQUIDAÇÃO DA DESPESA PELA UGE. </a:t>
            </a:r>
          </a:p>
          <a:p>
            <a:pPr algn="ctr"/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 smtClean="0">
              <a:solidFill>
                <a:srgbClr val="FF0000"/>
              </a:solidFill>
            </a:endParaRPr>
          </a:p>
          <a:p>
            <a:pPr algn="ctr"/>
            <a:endParaRPr lang="pt-BR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4282" y="1571612"/>
            <a:ext cx="8643998" cy="27146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429132"/>
            <a:ext cx="86439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VI– COTA FINANCEIRA 2010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714357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u="sng" dirty="0" smtClean="0"/>
              <a:t>REDISTRIBUIÇÃO DOS SALDOS MENSAIS</a:t>
            </a:r>
            <a:r>
              <a:rPr lang="pt-BR" sz="2400" dirty="0" smtClean="0"/>
              <a:t>: SIMULAÇÃO</a:t>
            </a:r>
          </a:p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endParaRPr lang="pt-BR" sz="800" dirty="0" smtClean="0"/>
          </a:p>
          <a:p>
            <a:pPr algn="ctr"/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 smtClean="0">
              <a:solidFill>
                <a:srgbClr val="FF0000"/>
              </a:solidFill>
            </a:endParaRPr>
          </a:p>
          <a:p>
            <a:pPr algn="ctr"/>
            <a:endParaRPr lang="pt-BR" sz="2400" b="1" dirty="0" smtClean="0">
              <a:solidFill>
                <a:srgbClr val="FF000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1357298"/>
            <a:ext cx="892971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365" y="3929066"/>
            <a:ext cx="892322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VI– COTA FINANCEIRA 2010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714356"/>
            <a:ext cx="87868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endParaRPr lang="pt-BR" sz="800" b="1" dirty="0" smtClean="0"/>
          </a:p>
          <a:p>
            <a:pPr>
              <a:buFontTx/>
              <a:buChar char="-"/>
            </a:pPr>
            <a:r>
              <a:rPr lang="pt-BR" sz="2400" dirty="0"/>
              <a:t> </a:t>
            </a:r>
            <a:r>
              <a:rPr lang="pt-BR" sz="2400" u="sng" dirty="0" smtClean="0"/>
              <a:t>COMPENSAÇÃO DE SALDO</a:t>
            </a:r>
            <a:r>
              <a:rPr lang="pt-BR" sz="2400" dirty="0" smtClean="0"/>
              <a:t>:</a:t>
            </a:r>
          </a:p>
          <a:p>
            <a:endParaRPr lang="pt-BR" sz="800" dirty="0" smtClean="0"/>
          </a:p>
          <a:p>
            <a:r>
              <a:rPr lang="pt-BR" sz="2400" b="1" dirty="0"/>
              <a:t>Art. 5º </a:t>
            </a:r>
            <a:r>
              <a:rPr lang="pt-BR" sz="2400" dirty="0"/>
              <a:t>- Excepcionalmente, o limite mensal por UO poderá ser alterado </a:t>
            </a:r>
            <a:r>
              <a:rPr lang="pt-BR" sz="2400" b="1" dirty="0"/>
              <a:t>se houver possibilidade de compensação do respectivo valor em outra Unidade Orçamentária</a:t>
            </a:r>
            <a:r>
              <a:rPr lang="pt-BR" sz="2400" dirty="0"/>
              <a:t>, respeitado o limite mensal total estabelecido no Fluxo de Caixa previsto para este exercício de 2010.</a:t>
            </a:r>
          </a:p>
          <a:p>
            <a:pPr>
              <a:buFontTx/>
              <a:buChar char="-"/>
            </a:pPr>
            <a:endParaRPr lang="pt-BR" sz="2400" dirty="0"/>
          </a:p>
          <a:p>
            <a:pPr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u="sng" dirty="0" smtClean="0"/>
              <a:t>ENVIO DO RELATÓRIO DE PROGRAMAÇÃO FINANCEIRA</a:t>
            </a:r>
            <a:r>
              <a:rPr lang="pt-BR" sz="2400" dirty="0" smtClean="0"/>
              <a:t>:</a:t>
            </a:r>
          </a:p>
          <a:p>
            <a:endParaRPr lang="pt-BR" sz="800" b="1" dirty="0" smtClean="0"/>
          </a:p>
          <a:p>
            <a:r>
              <a:rPr lang="pt-BR" sz="2400" b="1" dirty="0" smtClean="0"/>
              <a:t>Art. 5º / Parágrafo </a:t>
            </a:r>
            <a:r>
              <a:rPr lang="pt-BR" sz="2400" b="1" dirty="0"/>
              <a:t>Único </a:t>
            </a:r>
            <a:r>
              <a:rPr lang="pt-BR" sz="2400" dirty="0"/>
              <a:t>– A solicitação de alteração de valores mensais deverá ser encaminhada à Subsecretaria de Política Fiscal, na forma do Relatório de Programação Financeira, detalhado por objeto de gasto, para o endereço eletrônico </a:t>
            </a:r>
            <a:r>
              <a:rPr lang="pt-BR" sz="2400" dirty="0">
                <a:hlinkClick r:id="rId2"/>
              </a:rPr>
              <a:t>supof@fazenda.rj.gov.br</a:t>
            </a:r>
            <a:r>
              <a:rPr lang="pt-BR" sz="2400" dirty="0"/>
              <a:t>, </a:t>
            </a:r>
            <a:r>
              <a:rPr lang="pt-BR" sz="2400" b="1" dirty="0"/>
              <a:t>até 05 dias corridos após a publicação mensal da Resolução SEFAZ</a:t>
            </a:r>
            <a:r>
              <a:rPr lang="pt-BR" sz="2400" dirty="0"/>
              <a:t>,  que estabelece os valores de cota financeira</a:t>
            </a:r>
            <a:r>
              <a:rPr lang="pt-BR" sz="2400" dirty="0" smtClean="0"/>
              <a:t>.</a:t>
            </a:r>
            <a:endParaRPr lang="pt-BR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VI– COTA FINANCEIRA 2010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714356"/>
            <a:ext cx="87868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endParaRPr lang="pt-BR" sz="800" b="1" dirty="0" smtClean="0"/>
          </a:p>
          <a:p>
            <a:pPr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u="sng" dirty="0" smtClean="0"/>
              <a:t>ENVIO DO RELATÓRIO DAS DESPESAS DE CUSTEIO RELACIONADAS À PESSOAL</a:t>
            </a:r>
            <a:r>
              <a:rPr lang="pt-BR" sz="2400" dirty="0" smtClean="0"/>
              <a:t>:</a:t>
            </a:r>
          </a:p>
          <a:p>
            <a:endParaRPr lang="pt-BR" sz="800" dirty="0" smtClean="0"/>
          </a:p>
          <a:p>
            <a:pPr algn="just"/>
            <a:r>
              <a:rPr lang="pt-BR" sz="2400" b="1" dirty="0"/>
              <a:t>Art. 4º </a:t>
            </a:r>
            <a:r>
              <a:rPr lang="pt-BR" sz="2400" dirty="0"/>
              <a:t>- No sentido de subsidiar o valor mensal da cota financeira, </a:t>
            </a:r>
            <a:r>
              <a:rPr lang="pt-BR" sz="2400" b="1" dirty="0"/>
              <a:t>gastos de custeio integrantes da folha de pessoal e despesas de custeio resultantes de contratação de mão-de-obra terceirizada deverão ser demonstrados a cada bimestre</a:t>
            </a:r>
            <a:r>
              <a:rPr lang="pt-BR" sz="2400" dirty="0"/>
              <a:t>, na forma do Anexo III, disponível para </a:t>
            </a:r>
            <a:r>
              <a:rPr lang="pt-BR" sz="2400" i="1" dirty="0"/>
              <a:t>download </a:t>
            </a:r>
            <a:r>
              <a:rPr lang="pt-BR" sz="2400" dirty="0"/>
              <a:t>na página da SEFAZ, </a:t>
            </a:r>
            <a:r>
              <a:rPr lang="pt-BR" sz="2400" b="1" dirty="0"/>
              <a:t>a ser encaminhado até o último dia útil do mês imediatamente anterior ao bimestre</a:t>
            </a:r>
            <a:r>
              <a:rPr lang="pt-BR" sz="2400" dirty="0"/>
              <a:t>, para o endereço eletrônico </a:t>
            </a:r>
            <a:r>
              <a:rPr lang="pt-BR" sz="2400" dirty="0">
                <a:hlinkClick r:id="rId2"/>
              </a:rPr>
              <a:t>supof@fazenda.rj.gov.br</a:t>
            </a:r>
            <a:r>
              <a:rPr lang="pt-BR" sz="2400" dirty="0"/>
              <a:t>.</a:t>
            </a:r>
          </a:p>
          <a:p>
            <a:pPr>
              <a:buFontTx/>
              <a:buChar char="-"/>
            </a:pPr>
            <a:endParaRPr lang="pt-BR" sz="2400" dirty="0"/>
          </a:p>
          <a:p>
            <a:pPr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u="sng" dirty="0" smtClean="0"/>
              <a:t>ENVIO DO RELATÓRIO DE ARRECADAÇÃO DE RECEITA:</a:t>
            </a:r>
          </a:p>
          <a:p>
            <a:pPr>
              <a:buFontTx/>
              <a:buChar char="-"/>
            </a:pPr>
            <a:endParaRPr lang="pt-BR" sz="800" dirty="0" smtClean="0"/>
          </a:p>
          <a:p>
            <a:pPr algn="just"/>
            <a:r>
              <a:rPr lang="pt-BR" sz="2400" b="1" dirty="0"/>
              <a:t>Art. 6º </a:t>
            </a:r>
            <a:r>
              <a:rPr lang="pt-BR" sz="2400" dirty="0" smtClean="0"/>
              <a:t>/ </a:t>
            </a:r>
            <a:r>
              <a:rPr lang="pt-BR" sz="2400" b="1" dirty="0" smtClean="0"/>
              <a:t>Parágrafo </a:t>
            </a:r>
            <a:r>
              <a:rPr lang="pt-BR" sz="2400" b="1" dirty="0"/>
              <a:t>Único – </a:t>
            </a:r>
            <a:r>
              <a:rPr lang="pt-BR" sz="2400" dirty="0"/>
              <a:t>Para subsidiar a atualização da cota financeira de Outras Fontes, deverão ser atendidas as disposições constantes do Parágrafo 2º, artigo 3º do Decreto 42.239 de 14 de janeiro de 2010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COTA FINANCEIRA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000108"/>
            <a:ext cx="87868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 busca </a:t>
            </a:r>
            <a:r>
              <a:rPr lang="pt-BR" sz="3200" dirty="0" smtClean="0"/>
              <a:t>crescente pelo equilíbrio </a:t>
            </a:r>
            <a:r>
              <a:rPr lang="pt-BR" sz="3200" dirty="0"/>
              <a:t>entre despesas</a:t>
            </a:r>
          </a:p>
          <a:p>
            <a:pPr algn="just"/>
            <a:r>
              <a:rPr lang="pt-BR" sz="3200" dirty="0"/>
              <a:t>programadas, liquidadas e pagas é particularmente</a:t>
            </a:r>
          </a:p>
          <a:p>
            <a:pPr algn="just"/>
            <a:r>
              <a:rPr lang="pt-BR" sz="3200" dirty="0"/>
              <a:t>importante na medida em que o final da presente gestão </a:t>
            </a:r>
            <a:r>
              <a:rPr lang="pt-BR" sz="3200" dirty="0" smtClean="0"/>
              <a:t>se apresenta</a:t>
            </a:r>
            <a:r>
              <a:rPr lang="pt-BR" sz="3200" dirty="0"/>
              <a:t>, e reforça-se a necessidade de que </a:t>
            </a:r>
            <a:r>
              <a:rPr lang="pt-BR" sz="3200" b="1" dirty="0" smtClean="0"/>
              <a:t>toda despesa </a:t>
            </a:r>
            <a:r>
              <a:rPr lang="pt-BR" sz="3200" b="1" dirty="0"/>
              <a:t>empenhada no último ano de governo </a:t>
            </a:r>
            <a:r>
              <a:rPr lang="pt-BR" sz="3200" b="1" dirty="0" smtClean="0"/>
              <a:t>tenha sido </a:t>
            </a:r>
            <a:r>
              <a:rPr lang="pt-BR" sz="3200" b="1" dirty="0"/>
              <a:t>paga ou encontre respaldo em </a:t>
            </a:r>
            <a:r>
              <a:rPr lang="pt-BR" sz="3200" b="1" dirty="0" smtClean="0"/>
              <a:t>recursos disponíveis </a:t>
            </a:r>
            <a:r>
              <a:rPr lang="pt-BR" sz="3200" b="1" dirty="0"/>
              <a:t>no Tesouro ao final do ano, </a:t>
            </a:r>
            <a:r>
              <a:rPr lang="pt-BR" sz="3200" b="1" dirty="0" smtClean="0"/>
              <a:t>como </a:t>
            </a:r>
            <a:r>
              <a:rPr lang="pt-BR" sz="3200" dirty="0" smtClean="0"/>
              <a:t>determinado </a:t>
            </a:r>
            <a:r>
              <a:rPr lang="pt-BR" sz="3200" dirty="0"/>
              <a:t>pelo Artigo 42 da LRF</a:t>
            </a:r>
            <a:r>
              <a:rPr lang="pt-BR" sz="3200" dirty="0" smtClean="0"/>
              <a:t>.</a:t>
            </a:r>
          </a:p>
          <a:p>
            <a:endParaRPr lang="pt-BR" sz="3200" b="1" dirty="0" smtClean="0"/>
          </a:p>
          <a:p>
            <a:endParaRPr lang="pt-BR" sz="3200" b="1" dirty="0"/>
          </a:p>
          <a:p>
            <a:pPr algn="ctr"/>
            <a:r>
              <a:rPr lang="pt-BR" sz="2000" b="1" dirty="0" smtClean="0"/>
              <a:t>SECRETARIA DE ESTADO DE FAZENDA</a:t>
            </a:r>
          </a:p>
          <a:p>
            <a:pPr algn="ctr"/>
            <a:r>
              <a:rPr lang="pt-BR" sz="2000" b="1" dirty="0" smtClean="0"/>
              <a:t>SUBSECRETARIA DE POLÍTICA FISCAL - SUPOF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01587"/>
            <a:ext cx="7772400" cy="898521"/>
          </a:xfrm>
        </p:spPr>
        <p:txBody>
          <a:bodyPr>
            <a:normAutofit/>
          </a:bodyPr>
          <a:lstStyle/>
          <a:p>
            <a:r>
              <a:rPr lang="pt-BR" sz="3600" b="1" dirty="0"/>
              <a:t>I</a:t>
            </a:r>
            <a:r>
              <a:rPr lang="pt-BR" sz="3600" b="1" dirty="0" smtClean="0"/>
              <a:t> - OBJETIVOS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643050"/>
            <a:ext cx="87868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Responsabilidade na Gestão Fiscal         Ação planejada prevenindo riscos para evitar o desequilíbrio das contas públicas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Equilíbrio orçamentário-financeiro         Gastar o que arrecada, de forma planejada e programada no tempo</a:t>
            </a:r>
          </a:p>
          <a:p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Compatibilizar as emissões de PDs com o Cronograma de Desembolso (Programação Financeira – LRF/Art.8º) 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4714876" y="1857364"/>
            <a:ext cx="428628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4786314" y="2998784"/>
            <a:ext cx="428628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01587"/>
            <a:ext cx="7772400" cy="89852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II – LEGISLAÇÃO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643050"/>
            <a:ext cx="87868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 Decreto nº 41.162 de 30/01/2008 – Determina que a SEFAZ estabelecerá, por Resolução, o valor da Cota Financeira Mensal para emissão de Programação de Desembolso por Unidade Orçamentária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Decreto nº 41.682 de 9/02/2009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Decreto nº 42.239 de 14/01/2010 </a:t>
            </a:r>
          </a:p>
          <a:p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Resolução nº 279/2010 – Define nova metodologia de Cota Financeira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01587"/>
            <a:ext cx="7772400" cy="898521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III – METODOLOGIA DA COTA FINANCEIRA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324261"/>
            <a:ext cx="8786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400" u="sng" dirty="0" smtClean="0"/>
              <a:t>ABRANGÊNCIA</a:t>
            </a:r>
            <a:r>
              <a:rPr lang="pt-BR" sz="2400" dirty="0" smtClean="0"/>
              <a:t>: </a:t>
            </a:r>
          </a:p>
          <a:p>
            <a:pPr marL="457200" indent="-457200">
              <a:buFontTx/>
              <a:buChar char="-"/>
            </a:pPr>
            <a:endParaRPr lang="pt-BR" sz="2400" dirty="0"/>
          </a:p>
          <a:p>
            <a:pPr marL="457200" indent="-457200"/>
            <a:r>
              <a:rPr lang="pt-BR" sz="2400" dirty="0" smtClean="0"/>
              <a:t>Todas as Unidades Orçamentárias, exclusive EGE</a:t>
            </a:r>
          </a:p>
          <a:p>
            <a:pPr marL="457200" indent="-457200">
              <a:buFontTx/>
              <a:buChar char="-"/>
            </a:pPr>
            <a:endParaRPr lang="pt-BR" sz="2400" dirty="0" smtClean="0"/>
          </a:p>
          <a:p>
            <a:pPr marL="457200" indent="-457200"/>
            <a:r>
              <a:rPr lang="pt-BR" sz="2400" dirty="0" smtClean="0"/>
              <a:t>- </a:t>
            </a:r>
            <a:r>
              <a:rPr lang="pt-BR" sz="2400" u="sng" dirty="0" smtClean="0"/>
              <a:t>FONTES DE RECURSOS</a:t>
            </a:r>
            <a:r>
              <a:rPr lang="pt-BR" sz="2400" dirty="0" smtClean="0"/>
              <a:t>: TESOURO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86124"/>
            <a:ext cx="6632574" cy="329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-71462"/>
            <a:ext cx="7772400" cy="898521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III – METODOLOGIA DA COTA FINANCEIRA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928670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t-BR" sz="2400" dirty="0" smtClean="0"/>
              <a:t>- </a:t>
            </a:r>
            <a:r>
              <a:rPr lang="pt-BR" sz="2400" u="sng" dirty="0" smtClean="0"/>
              <a:t>FONTES DE RECURSOS</a:t>
            </a:r>
            <a:r>
              <a:rPr lang="pt-BR" sz="2400" dirty="0" smtClean="0"/>
              <a:t>: OUTRAS FONTES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00174"/>
            <a:ext cx="45720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1500174"/>
            <a:ext cx="428624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01587"/>
            <a:ext cx="7772400" cy="898521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III – METODOLOGIA DA COTA FINANCEIRA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142984"/>
            <a:ext cx="8786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t-BR" sz="2400" dirty="0" smtClean="0"/>
              <a:t>- </a:t>
            </a:r>
            <a:r>
              <a:rPr lang="pt-BR" sz="2400" u="sng" dirty="0" smtClean="0"/>
              <a:t>GRUPOS DE DESPESA</a:t>
            </a:r>
            <a:r>
              <a:rPr lang="pt-BR" sz="2400" dirty="0" smtClean="0"/>
              <a:t>:</a:t>
            </a:r>
          </a:p>
          <a:p>
            <a:pPr marL="457200" indent="-457200">
              <a:buAutoNum type="alphaUcParenR"/>
            </a:pPr>
            <a:endParaRPr lang="pt-BR" sz="2400" dirty="0"/>
          </a:p>
          <a:p>
            <a:pPr marL="457200" indent="-457200">
              <a:buAutoNum type="alphaUcParenR"/>
            </a:pPr>
            <a:endParaRPr lang="pt-BR" sz="2400" dirty="0" smtClean="0"/>
          </a:p>
          <a:p>
            <a:pPr marL="457200" indent="-457200">
              <a:buAutoNum type="alphaUcParenR"/>
            </a:pPr>
            <a:endParaRPr lang="pt-BR" sz="2400" dirty="0"/>
          </a:p>
          <a:p>
            <a:pPr marL="457200" indent="-457200"/>
            <a:endParaRPr lang="pt-BR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5071275" cy="33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01587"/>
            <a:ext cx="7772400" cy="898521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III – METODOLOGIA DA COTA FINANCEIRA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142985"/>
            <a:ext cx="8786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400" u="sng" dirty="0" smtClean="0"/>
              <a:t>LIMITE ANUAL PARA EMISSÃO DE PDs ESTABELECIDO POR UO</a:t>
            </a:r>
            <a:r>
              <a:rPr lang="pt-BR" sz="2400" dirty="0" smtClean="0"/>
              <a:t>:</a:t>
            </a:r>
          </a:p>
          <a:p>
            <a:pPr marL="457200" indent="-457200"/>
            <a:endParaRPr lang="pt-BR" sz="2400" dirty="0" smtClean="0"/>
          </a:p>
          <a:p>
            <a:pPr marL="457200" indent="-457200" algn="ctr"/>
            <a:r>
              <a:rPr lang="pt-BR" sz="2400" dirty="0" smtClean="0"/>
              <a:t>LIMITE PD  =  DOTAÇÃO  -  RESTOS A PAGAR – CONTINGENCIADO</a:t>
            </a:r>
          </a:p>
          <a:p>
            <a:pPr marL="457200" indent="-457200" algn="ctr"/>
            <a:endParaRPr lang="pt-BR" sz="2400" dirty="0"/>
          </a:p>
          <a:p>
            <a:pPr marL="457200" indent="-457200" algn="ctr"/>
            <a:endParaRPr lang="pt-BR" sz="2400" dirty="0" smtClean="0"/>
          </a:p>
          <a:p>
            <a:pPr marL="457200" indent="-457200">
              <a:buFontTx/>
              <a:buChar char="-"/>
            </a:pPr>
            <a:r>
              <a:rPr lang="pt-BR" sz="2400" u="sng" dirty="0" smtClean="0"/>
              <a:t>PERCENTUAL DE DISTRIBUIÇÃO POR QUADRIMESTRE</a:t>
            </a:r>
            <a:r>
              <a:rPr lang="pt-BR" sz="2400" dirty="0" smtClean="0"/>
              <a:t>:</a:t>
            </a:r>
          </a:p>
          <a:p>
            <a:pPr marL="457200" indent="-457200">
              <a:buFontTx/>
              <a:buChar char="-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Definido de acordo com as Metas Fiscais de Arrecadação e o Cronograma de Desembolso (LRF/Art.8º)</a:t>
            </a:r>
          </a:p>
          <a:p>
            <a:pPr marL="457200" indent="-457200">
              <a:buFontTx/>
              <a:buChar char="-"/>
            </a:pPr>
            <a:endParaRPr lang="pt-BR" sz="1200" dirty="0" smtClean="0"/>
          </a:p>
          <a:p>
            <a:pPr marL="457200" indent="-457200"/>
            <a:r>
              <a:rPr lang="pt-BR" sz="2400" dirty="0" smtClean="0"/>
              <a:t>               Despesas Financiadas com FR Tesouro: compatível com o </a:t>
            </a:r>
          </a:p>
          <a:p>
            <a:pPr marL="457200" indent="-457200"/>
            <a:r>
              <a:rPr lang="pt-BR" sz="2400" dirty="0"/>
              <a:t> </a:t>
            </a:r>
            <a:r>
              <a:rPr lang="pt-BR" sz="2400" dirty="0" smtClean="0"/>
              <a:t>              Fluxo de Caixa </a:t>
            </a:r>
          </a:p>
          <a:p>
            <a:pPr marL="457200" indent="-457200"/>
            <a:endParaRPr lang="pt-BR" sz="1200" dirty="0" smtClean="0"/>
          </a:p>
          <a:p>
            <a:pPr marL="457200" indent="-457200"/>
            <a:r>
              <a:rPr lang="pt-BR" sz="2400" dirty="0" smtClean="0"/>
              <a:t>               Despesas Financiadas com Outras </a:t>
            </a:r>
            <a:r>
              <a:rPr lang="pt-BR" sz="2400" dirty="0" err="1" smtClean="0"/>
              <a:t>Frs</a:t>
            </a:r>
            <a:r>
              <a:rPr lang="pt-BR" sz="2400" dirty="0" smtClean="0"/>
              <a:t>: compatível com a</a:t>
            </a:r>
          </a:p>
          <a:p>
            <a:pPr marL="457200" indent="-457200"/>
            <a:r>
              <a:rPr lang="pt-BR" sz="2400" dirty="0"/>
              <a:t> </a:t>
            </a:r>
            <a:r>
              <a:rPr lang="pt-BR" sz="2400" dirty="0" smtClean="0"/>
              <a:t>              arrecadação da Receita</a:t>
            </a:r>
          </a:p>
        </p:txBody>
      </p:sp>
      <p:sp>
        <p:nvSpPr>
          <p:cNvPr id="5" name="Retângulo 4"/>
          <p:cNvSpPr/>
          <p:nvPr/>
        </p:nvSpPr>
        <p:spPr>
          <a:xfrm>
            <a:off x="357158" y="1857364"/>
            <a:ext cx="8215370" cy="500066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IV – COTA ORÇAMENTÁRIA X COTA FINANCEIRA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000108"/>
            <a:ext cx="878687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400" u="sng" dirty="0" smtClean="0"/>
              <a:t>DIFERENÇAS</a:t>
            </a:r>
            <a:r>
              <a:rPr lang="pt-BR" sz="2400" dirty="0" smtClean="0"/>
              <a:t>:</a:t>
            </a:r>
          </a:p>
          <a:p>
            <a:pPr marL="457200" indent="-457200">
              <a:buFontTx/>
              <a:buChar char="-"/>
            </a:pPr>
            <a:endParaRPr lang="pt-BR" sz="2400" dirty="0"/>
          </a:p>
          <a:p>
            <a:pPr marL="457200" indent="-457200">
              <a:buFontTx/>
              <a:buChar char="-"/>
            </a:pPr>
            <a:endParaRPr lang="pt-BR" sz="2400" dirty="0" smtClean="0"/>
          </a:p>
          <a:p>
            <a:pPr marL="457200" indent="-457200">
              <a:buFontTx/>
              <a:buChar char="-"/>
            </a:pPr>
            <a:endParaRPr lang="pt-BR" sz="2400" dirty="0"/>
          </a:p>
          <a:p>
            <a:pPr marL="457200" indent="-457200">
              <a:buFontTx/>
              <a:buChar char="-"/>
            </a:pPr>
            <a:endParaRPr lang="pt-BR" sz="2400" dirty="0" smtClean="0"/>
          </a:p>
          <a:p>
            <a:pPr marL="457200" indent="-457200">
              <a:buFontTx/>
              <a:buChar char="-"/>
            </a:pPr>
            <a:endParaRPr lang="pt-BR" sz="2400" dirty="0"/>
          </a:p>
          <a:p>
            <a:pPr marL="457200" indent="-457200">
              <a:buFontTx/>
              <a:buChar char="-"/>
            </a:pPr>
            <a:endParaRPr lang="pt-BR" sz="2400" dirty="0" smtClean="0"/>
          </a:p>
          <a:p>
            <a:pPr marL="457200" indent="-457200" algn="ctr"/>
            <a:endParaRPr lang="pt-BR" sz="800" b="1" dirty="0" smtClean="0"/>
          </a:p>
          <a:p>
            <a:pPr marL="457200" indent="-457200" algn="ctr"/>
            <a:endParaRPr lang="pt-BR" sz="800" b="1" dirty="0" smtClean="0"/>
          </a:p>
          <a:p>
            <a:pPr marL="457200" indent="-457200" algn="ctr"/>
            <a:r>
              <a:rPr lang="pt-BR" sz="2400" b="1" dirty="0" smtClean="0"/>
              <a:t>COTA FINANCEIRA &lt; COTA ORÇAMENTÁRIA DO QUADRIMESTE</a:t>
            </a:r>
          </a:p>
          <a:p>
            <a:pPr marL="457200" indent="-457200">
              <a:buFontTx/>
              <a:buChar char="-"/>
            </a:pPr>
            <a:endParaRPr lang="pt-BR" sz="2400" b="1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929198"/>
            <a:ext cx="664373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Conector de seta reta 10"/>
          <p:cNvCxnSpPr/>
          <p:nvPr/>
        </p:nvCxnSpPr>
        <p:spPr>
          <a:xfrm rot="5400000">
            <a:off x="4035024" y="4535892"/>
            <a:ext cx="500860" cy="1588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3"/>
            <a:ext cx="7286676" cy="21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-71462"/>
            <a:ext cx="8201028" cy="898521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IV – COTA ORÇAMENTÁRIA X COTA FINANCEIRA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00010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endParaRPr lang="pt-BR" sz="800" b="1" dirty="0" smtClean="0"/>
          </a:p>
          <a:p>
            <a:pPr marL="457200" indent="-457200">
              <a:buFontTx/>
              <a:buChar char="-"/>
            </a:pPr>
            <a:r>
              <a:rPr lang="pt-BR" sz="2400" b="1" dirty="0" smtClean="0"/>
              <a:t>O Relatório de Programação Financeira deve expressar o cronograma de pagamentos de cada unidade orçamentária  e não o cronograma de empenho         antecipação da Cota Financeira desnecessária. </a:t>
            </a:r>
          </a:p>
          <a:p>
            <a:pPr marL="457200" indent="-457200">
              <a:buFontTx/>
              <a:buChar char="-"/>
            </a:pPr>
            <a:endParaRPr lang="pt-BR" sz="2400" b="1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4714876" y="2071678"/>
            <a:ext cx="428628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84039"/>
            <a:ext cx="8751830" cy="168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838" y="4800620"/>
            <a:ext cx="8815318" cy="170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889</Words>
  <Application>Microsoft Office PowerPoint</Application>
  <PresentationFormat>Apresentação na tela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COTA FINANCEIRA    SECRETARIA DE ESTADO DE FAZENDA  SUBSECRETARIA DE POLÍTICA FISCAL - SUPOF</vt:lpstr>
      <vt:lpstr>I - OBJETIVOS</vt:lpstr>
      <vt:lpstr>II – LEGISLAÇÃO</vt:lpstr>
      <vt:lpstr>III – METODOLOGIA DA COTA FINANCEIRA</vt:lpstr>
      <vt:lpstr>III – METODOLOGIA DA COTA FINANCEIRA</vt:lpstr>
      <vt:lpstr>III – METODOLOGIA DA COTA FINANCEIRA</vt:lpstr>
      <vt:lpstr>III – METODOLOGIA DA COTA FINANCEIRA</vt:lpstr>
      <vt:lpstr>IV – COTA ORÇAMENTÁRIA X COTA FINANCEIRA</vt:lpstr>
      <vt:lpstr>IV – COTA ORÇAMENTÁRIA X COTA FINANCEIRA</vt:lpstr>
      <vt:lpstr>IV – COTA ORÇAMENTÁRIA X COTA FINANCEIRA</vt:lpstr>
      <vt:lpstr>V– RESULTADOS – COTA FINANCEIRA</vt:lpstr>
      <vt:lpstr>VI– COTA FINANCEIRA 2010</vt:lpstr>
      <vt:lpstr>VI– COTA FINANCEIRA 2010</vt:lpstr>
      <vt:lpstr>VI– COTA FINANCEIRA 2010</vt:lpstr>
      <vt:lpstr>VI– COTA FINANCEIRA 2010</vt:lpstr>
      <vt:lpstr>VI– COTA FINANCEIRA 2010</vt:lpstr>
      <vt:lpstr>VI– COTA FINANCEIRA 2010</vt:lpstr>
      <vt:lpstr>COTA FINANCEIRA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COTA FINANCEIRA    SECRETARIA DE ESTADO DE FAZENDA  SUBSECRETARIA DE POLÍTICA FISCAL - SUPOF</dc:title>
  <dc:creator>dafaria</dc:creator>
  <cp:lastModifiedBy>dafaria</cp:lastModifiedBy>
  <cp:revision>47</cp:revision>
  <dcterms:created xsi:type="dcterms:W3CDTF">2010-03-02T14:27:16Z</dcterms:created>
  <dcterms:modified xsi:type="dcterms:W3CDTF">2010-03-02T22:26:50Z</dcterms:modified>
</cp:coreProperties>
</file>