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91" r:id="rId5"/>
    <p:sldMasterId id="2147483648" r:id="rId6"/>
  </p:sldMasterIdLst>
  <p:notesMasterIdLst>
    <p:notesMasterId r:id="rId28"/>
  </p:notesMasterIdLst>
  <p:sldIdLst>
    <p:sldId id="1679" r:id="rId7"/>
    <p:sldId id="1723" r:id="rId8"/>
    <p:sldId id="1724" r:id="rId9"/>
    <p:sldId id="1744" r:id="rId10"/>
    <p:sldId id="1725" r:id="rId11"/>
    <p:sldId id="1735" r:id="rId12"/>
    <p:sldId id="1736" r:id="rId13"/>
    <p:sldId id="1737" r:id="rId14"/>
    <p:sldId id="1738" r:id="rId15"/>
    <p:sldId id="1730" r:id="rId16"/>
    <p:sldId id="1731" r:id="rId17"/>
    <p:sldId id="1733" r:id="rId18"/>
    <p:sldId id="1682" r:id="rId19"/>
    <p:sldId id="1677" r:id="rId20"/>
    <p:sldId id="1678" r:id="rId21"/>
    <p:sldId id="1684" r:id="rId22"/>
    <p:sldId id="1719" r:id="rId23"/>
    <p:sldId id="1721" r:id="rId24"/>
    <p:sldId id="1720" r:id="rId25"/>
    <p:sldId id="1745" r:id="rId26"/>
    <p:sldId id="1734" r:id="rId27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ta da Microsoft" initials="C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002060"/>
    <a:srgbClr val="203864"/>
    <a:srgbClr val="E7E6E6"/>
    <a:srgbClr val="D6DCE5"/>
    <a:srgbClr val="06508C"/>
    <a:srgbClr val="1E6496"/>
    <a:srgbClr val="006666"/>
    <a:srgbClr val="0D8983"/>
    <a:srgbClr val="8E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022D4-3CC9-F33B-8189-1E49D761C9F7}" v="3" dt="2025-05-27T16:23:50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ana De Souza Albuquerque" userId="S::rossanaa@fazenda.rj.gov.br::492f1278-cb6e-43fc-ba1f-7a59f64c7236" providerId="AD" clId="Web-{655CF488-319F-80F4-61F4-2EF9261915C7}"/>
    <pc:docChg chg="modSld">
      <pc:chgData name="Rossana De Souza Albuquerque" userId="S::rossanaa@fazenda.rj.gov.br::492f1278-cb6e-43fc-ba1f-7a59f64c7236" providerId="AD" clId="Web-{655CF488-319F-80F4-61F4-2EF9261915C7}" dt="2025-03-10T14:52:21.343" v="7"/>
      <pc:docMkLst>
        <pc:docMk/>
      </pc:docMkLst>
      <pc:sldChg chg="modSp">
        <pc:chgData name="Rossana De Souza Albuquerque" userId="S::rossanaa@fazenda.rj.gov.br::492f1278-cb6e-43fc-ba1f-7a59f64c7236" providerId="AD" clId="Web-{655CF488-319F-80F4-61F4-2EF9261915C7}" dt="2025-03-10T14:52:21.343" v="7"/>
        <pc:sldMkLst>
          <pc:docMk/>
          <pc:sldMk cId="1451531794" sldId="1684"/>
        </pc:sldMkLst>
        <pc:graphicFrameChg chg="mod modGraphic">
          <ac:chgData name="Rossana De Souza Albuquerque" userId="S::rossanaa@fazenda.rj.gov.br::492f1278-cb6e-43fc-ba1f-7a59f64c7236" providerId="AD" clId="Web-{655CF488-319F-80F4-61F4-2EF9261915C7}" dt="2025-03-10T14:52:21.343" v="7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</pc:docChg>
  </pc:docChgLst>
  <pc:docChgLst>
    <pc:chgData name="Rossana De Souza Albuquerque" userId="S::rossanaa@fazenda.rj.gov.br::492f1278-cb6e-43fc-ba1f-7a59f64c7236" providerId="AD" clId="Web-{434022D4-3CC9-F33B-8189-1E49D761C9F7}"/>
    <pc:docChg chg="modSld">
      <pc:chgData name="Rossana De Souza Albuquerque" userId="S::rossanaa@fazenda.rj.gov.br::492f1278-cb6e-43fc-ba1f-7a59f64c7236" providerId="AD" clId="Web-{434022D4-3CC9-F33B-8189-1E49D761C9F7}" dt="2025-05-27T16:23:50.776" v="2" actId="20577"/>
      <pc:docMkLst>
        <pc:docMk/>
      </pc:docMkLst>
      <pc:sldChg chg="modSp">
        <pc:chgData name="Rossana De Souza Albuquerque" userId="S::rossanaa@fazenda.rj.gov.br::492f1278-cb6e-43fc-ba1f-7a59f64c7236" providerId="AD" clId="Web-{434022D4-3CC9-F33B-8189-1E49D761C9F7}" dt="2025-05-27T16:23:50.776" v="2" actId="20577"/>
        <pc:sldMkLst>
          <pc:docMk/>
          <pc:sldMk cId="588577639" sldId="1745"/>
        </pc:sldMkLst>
        <pc:spChg chg="mod">
          <ac:chgData name="Rossana De Souza Albuquerque" userId="S::rossanaa@fazenda.rj.gov.br::492f1278-cb6e-43fc-ba1f-7a59f64c7236" providerId="AD" clId="Web-{434022D4-3CC9-F33B-8189-1E49D761C9F7}" dt="2025-05-27T16:23:50.776" v="2" actId="20577"/>
          <ac:spMkLst>
            <pc:docMk/>
            <pc:sldMk cId="588577639" sldId="1745"/>
            <ac:spMk id="14" creationId="{2EDFB78F-EA66-5FB8-363F-4C3D4797BBFE}"/>
          </ac:spMkLst>
        </pc:spChg>
      </pc:sldChg>
    </pc:docChg>
  </pc:docChgLst>
  <pc:docChgLst>
    <pc:chgData name="Fabio Souza Pontes" userId="S::fabio.pontes@fazenda.rj.gov.br::69027ae9-9eae-44b8-8bb4-099357caf8d5" providerId="AD" clId="Web-{60A32CDA-CB63-A9F8-9B32-60A2B9047337}"/>
    <pc:docChg chg="modSld">
      <pc:chgData name="Fabio Souza Pontes" userId="S::fabio.pontes@fazenda.rj.gov.br::69027ae9-9eae-44b8-8bb4-099357caf8d5" providerId="AD" clId="Web-{60A32CDA-CB63-A9F8-9B32-60A2B9047337}" dt="2025-03-10T14:58:10.429" v="31"/>
      <pc:docMkLst>
        <pc:docMk/>
      </pc:docMkLst>
      <pc:sldChg chg="addSp delSp modSp">
        <pc:chgData name="Fabio Souza Pontes" userId="S::fabio.pontes@fazenda.rj.gov.br::69027ae9-9eae-44b8-8bb4-099357caf8d5" providerId="AD" clId="Web-{60A32CDA-CB63-A9F8-9B32-60A2B9047337}" dt="2025-03-10T14:58:10.429" v="31"/>
        <pc:sldMkLst>
          <pc:docMk/>
          <pc:sldMk cId="2425828303" sldId="1682"/>
        </pc:sldMkLst>
        <pc:graphicFrameChg chg="add del mod modGraphic">
          <ac:chgData name="Fabio Souza Pontes" userId="S::fabio.pontes@fazenda.rj.gov.br::69027ae9-9eae-44b8-8bb4-099357caf8d5" providerId="AD" clId="Web-{60A32CDA-CB63-A9F8-9B32-60A2B9047337}" dt="2025-03-10T14:57:48.178" v="11"/>
          <ac:graphicFrameMkLst>
            <pc:docMk/>
            <pc:sldMk cId="2425828303" sldId="1682"/>
            <ac:graphicFrameMk id="3" creationId="{62C48CC7-B196-4E2C-06E2-B3CE1988EA61}"/>
          </ac:graphicFrameMkLst>
        </pc:graphicFrameChg>
        <pc:graphicFrameChg chg="mod modGraphic">
          <ac:chgData name="Fabio Souza Pontes" userId="S::fabio.pontes@fazenda.rj.gov.br::69027ae9-9eae-44b8-8bb4-099357caf8d5" providerId="AD" clId="Web-{60A32CDA-CB63-A9F8-9B32-60A2B9047337}" dt="2025-03-10T14:58:10.429" v="31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</pc:docChg>
  </pc:docChgLst>
  <pc:docChgLst>
    <pc:chgData name="Fabio Souza Pontes" userId="69027ae9-9eae-44b8-8bb4-099357caf8d5" providerId="ADAL" clId="{B7D08646-DE3B-4531-A4DD-0FE194D4D7B3}"/>
    <pc:docChg chg="modSld">
      <pc:chgData name="Fabio Souza Pontes" userId="69027ae9-9eae-44b8-8bb4-099357caf8d5" providerId="ADAL" clId="{B7D08646-DE3B-4531-A4DD-0FE194D4D7B3}" dt="2025-02-13T11:28:28.583" v="11" actId="20577"/>
      <pc:docMkLst>
        <pc:docMk/>
      </pc:docMkLst>
      <pc:sldChg chg="modSp mod">
        <pc:chgData name="Fabio Souza Pontes" userId="69027ae9-9eae-44b8-8bb4-099357caf8d5" providerId="ADAL" clId="{B7D08646-DE3B-4531-A4DD-0FE194D4D7B3}" dt="2025-02-13T11:28:28.583" v="11" actId="20577"/>
        <pc:sldMkLst>
          <pc:docMk/>
          <pc:sldMk cId="2425828303" sldId="1682"/>
        </pc:sldMkLst>
        <pc:graphicFrameChg chg="modGraphic">
          <ac:chgData name="Fabio Souza Pontes" userId="69027ae9-9eae-44b8-8bb4-099357caf8d5" providerId="ADAL" clId="{B7D08646-DE3B-4531-A4DD-0FE194D4D7B3}" dt="2025-02-13T11:28:28.583" v="11" actId="20577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6%20-%203&#186;%20Quadrimestre%202024/Apresenta&#231;&#227;o%203&#186;%20Quadrimestre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Apresenta&#231;&#245;es/2024/020%20Audi&#234;ncia%20-%20Relat&#243;rios%20Fiscais/RGF%20-%203Q/2&#176;%20Quadrimestre%202024%20-%20RGF1%20-%20C&#243;pi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6%20-%203&#186;%20Quadrimestre%202024/Apresenta&#231;&#227;o%203&#186;%20Quadrimestre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6%20-%203&#186;%20Quadrimestre%202024/Apresenta&#231;&#227;o%203&#186;%20Quadrimestre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6%20-%203&#186;%20Quadrimestre%202024/Apresenta&#231;&#227;o%203&#186;%20Quadrimestre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2&#186;%20Q/Slides%202&#186;%20Q%20-%2014.09.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5&#186;%20Bim/Slides%205&#186;%20B%20-%2016.11.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Apresenta&#231;&#245;es/2024/020%20Audi&#234;ncia%20-%20Relat&#243;rios%20Fiscais/RGF%20-%203Q/2&#176;%20Quadrimestre%202024%20-%20RGF1%20-%20C&#243;pi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Apresenta&#231;&#245;es/2024/020%20Audi&#234;ncia%20-%20Relat&#243;rios%20Fiscais/RGF%20-%203Q/2&#176;%20Quadrimestre%202024%20-%20RGF1%20-%20C&#243;pi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PIB ERJ %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1.635433070866139E-2"/>
                  <c:y val="-6.2465368912219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ED-4824-A04E-EA935334568F}"/>
                </c:ext>
              </c:extLst>
            </c:dLbl>
            <c:dLbl>
              <c:idx val="2"/>
              <c:layout>
                <c:manualLayout>
                  <c:x val="-4.9687664041994747E-2"/>
                  <c:y val="-0.108761665208515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ED-4824-A04E-EA935334568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9ED-4824-A04E-EA935334568F}"/>
                </c:ext>
              </c:extLst>
            </c:dLbl>
            <c:dLbl>
              <c:idx val="6"/>
              <c:layout>
                <c:manualLayout>
                  <c:x val="-4.9687664041994747E-2"/>
                  <c:y val="3.012722368037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ED-4824-A04E-EA9353345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ERJ'!$A$13:$A$24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'PIB ERJ'!$C$13:$C$24</c:f>
              <c:numCache>
                <c:formatCode>0.00%</c:formatCode>
                <c:ptCount val="12"/>
                <c:pt idx="0">
                  <c:v>1.5300000000000001E-2</c:v>
                </c:pt>
                <c:pt idx="1">
                  <c:v>-2.7900000000000001E-2</c:v>
                </c:pt>
                <c:pt idx="2">
                  <c:v>-4.3899999999999995E-2</c:v>
                </c:pt>
                <c:pt idx="3">
                  <c:v>-1.5800000000000002E-2</c:v>
                </c:pt>
                <c:pt idx="4">
                  <c:v>9.7999999999999997E-3</c:v>
                </c:pt>
                <c:pt idx="5">
                  <c:v>5.0000000000000001E-3</c:v>
                </c:pt>
                <c:pt idx="6">
                  <c:v>-2.8799999999999999E-2</c:v>
                </c:pt>
                <c:pt idx="7">
                  <c:v>4.4000000000000004E-2</c:v>
                </c:pt>
                <c:pt idx="8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9ED-4824-A04E-EA935334568F}"/>
            </c:ext>
          </c:extLst>
        </c:ser>
        <c:ser>
          <c:idx val="1"/>
          <c:order val="1"/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diamond"/>
            <c:size val="7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ED-4824-A04E-EA9353345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ERJ'!$A$13:$A$24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'PIB ERJ'!$D$13:$D$24</c:f>
              <c:numCache>
                <c:formatCode>General</c:formatCode>
                <c:ptCount val="12"/>
                <c:pt idx="7" formatCode="0.00%">
                  <c:v>4.4000000000000004E-2</c:v>
                </c:pt>
                <c:pt idx="8" formatCode="0.00%">
                  <c:v>4.7E-2</c:v>
                </c:pt>
                <c:pt idx="9" formatCode="0.00%">
                  <c:v>3.7999999999999999E-2</c:v>
                </c:pt>
                <c:pt idx="10" formatCode="0.00%">
                  <c:v>4.1000000000000002E-2</c:v>
                </c:pt>
                <c:pt idx="11" formatCode="0.00%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9ED-4824-A04E-EA935334568F}"/>
            </c:ext>
          </c:extLst>
        </c:ser>
        <c:ser>
          <c:idx val="2"/>
          <c:order val="2"/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'PIB ERJ'!$F$12:$F$23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9ED-4824-A04E-EA935334568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9689984"/>
        <c:axId val="629691712"/>
      </c:lineChart>
      <c:catAx>
        <c:axId val="6296899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solidFill>
            <a:schemeClr val="bg1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9691712"/>
        <c:crosses val="autoZero"/>
        <c:auto val="1"/>
        <c:lblAlgn val="ctr"/>
        <c:lblOffset val="100"/>
        <c:noMultiLvlLbl val="0"/>
      </c:catAx>
      <c:valAx>
        <c:axId val="62969171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96899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Estoque!$C$4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774626226787242E-3"/>
                  <c:y val="-4.76440650652451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84-4443-839B-D3A4BAB03E28}"/>
                </c:ext>
              </c:extLst>
            </c:dLbl>
            <c:dLbl>
              <c:idx val="1"/>
              <c:layout>
                <c:manualLayout>
                  <c:x val="-6.7699501635717155E-3"/>
                  <c:y val="-1.74547639509114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84-4443-839B-D3A4BAB03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Estoque!$J$3:$K$3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Estoque!$J$4:$K$4</c:f>
              <c:numCache>
                <c:formatCode>_-* #,##0_-;\-* #,##0_-;_-* "-"??_-;_-@_-</c:formatCode>
                <c:ptCount val="2"/>
                <c:pt idx="0" formatCode="#,##0_);[Red]\(#,##0\)">
                  <c:v>156821.46543698001</c:v>
                </c:pt>
                <c:pt idx="1">
                  <c:v>174193.12704003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7-4C07-AC9A-01A5A6545491}"/>
            </c:ext>
          </c:extLst>
        </c:ser>
        <c:ser>
          <c:idx val="1"/>
          <c:order val="1"/>
          <c:tx>
            <c:strRef>
              <c:f>Estoque!$C$5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849750817857957E-3"/>
                  <c:y val="3.30007141129600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6845181901098"/>
                      <c:h val="8.21373091088583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84-4443-839B-D3A4BAB03E28}"/>
                </c:ext>
              </c:extLst>
            </c:dLbl>
            <c:dLbl>
              <c:idx val="1"/>
              <c:layout>
                <c:manualLayout>
                  <c:x val="-3.3849750817859198E-3"/>
                  <c:y val="-9.286332221594223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84-4443-839B-D3A4BAB03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Estoque!$J$3:$K$3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Estoque!$J$5:$K$5</c:f>
              <c:numCache>
                <c:formatCode>_-* #,##0_-;\-* #,##0_-;_-* "-"??_-;_-@_-</c:formatCode>
                <c:ptCount val="2"/>
                <c:pt idx="0" formatCode="#,##0_);[Red]\(#,##0\)">
                  <c:v>17988.2203579532</c:v>
                </c:pt>
                <c:pt idx="1">
                  <c:v>21796.200225009998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E7-4C07-AC9A-01A5A6545491}"/>
            </c:ext>
          </c:extLst>
        </c:ser>
        <c:ser>
          <c:idx val="2"/>
          <c:order val="2"/>
          <c:tx>
            <c:strRef>
              <c:f>Estoque!$C$6</c:f>
              <c:strCache>
                <c:ptCount val="1"/>
                <c:pt idx="0">
                  <c:v>Externa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57381244679326E-3"/>
                  <c:y val="2.94952343438608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38783391979584"/>
                      <c:h val="5.95397863492738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F84-4443-839B-D3A4BAB03E28}"/>
                </c:ext>
              </c:extLst>
            </c:dLbl>
            <c:dLbl>
              <c:idx val="1"/>
              <c:layout>
                <c:manualLayout>
                  <c:x val="-6.6513427689735959E-4"/>
                  <c:y val="-2.90227170188767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5592421280672E-2"/>
                      <c:h val="9.37224446250047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84-4443-839B-D3A4BAB03E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Estoque!$J$3:$K$3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Estoque!$J$6:$K$6</c:f>
              <c:numCache>
                <c:formatCode>_-* #,##0_-;\-* #,##0_-;_-* "-"??_-;_-@_-</c:formatCode>
                <c:ptCount val="2"/>
                <c:pt idx="0" formatCode="#,##0_);[Red]\(#,##0\)">
                  <c:v>12505.35077474</c:v>
                </c:pt>
                <c:pt idx="1">
                  <c:v>14772.144804459998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E7-4C07-AC9A-01A5A6545491}"/>
            </c:ext>
          </c:extLst>
        </c:ser>
        <c:ser>
          <c:idx val="3"/>
          <c:order val="3"/>
          <c:tx>
            <c:strRef>
              <c:f>Estoque!$C$7</c:f>
              <c:strCache>
                <c:ptCount val="1"/>
                <c:pt idx="0">
                  <c:v>Precatório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Estoque!$J$3:$K$3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Estoque!$J$7:$K$7</c:f>
              <c:numCache>
                <c:formatCode>_-* #,##0_-;\-* #,##0_-;_-* "-"??_-;_-@_-</c:formatCode>
                <c:ptCount val="2"/>
                <c:pt idx="0" formatCode="#,##0_);[Red]\(#,##0\)">
                  <c:v>4930.9551697700008</c:v>
                </c:pt>
                <c:pt idx="1">
                  <c:v>7231.42939819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E7-4C07-AC9A-01A5A654549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929624416"/>
        <c:axId val="1929613856"/>
      </c:barChart>
      <c:catAx>
        <c:axId val="192962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9613856"/>
        <c:crosses val="autoZero"/>
        <c:auto val="1"/>
        <c:lblAlgn val="ctr"/>
        <c:lblOffset val="100"/>
        <c:noMultiLvlLbl val="0"/>
      </c:catAx>
      <c:valAx>
        <c:axId val="1929613856"/>
        <c:scaling>
          <c:orientation val="minMax"/>
        </c:scaling>
        <c:delete val="1"/>
        <c:axPos val="l"/>
        <c:numFmt formatCode="#,##0_);[Red]\(#,##0\)" sourceLinked="1"/>
        <c:majorTickMark val="out"/>
        <c:minorTickMark val="none"/>
        <c:tickLblPos val="nextTo"/>
        <c:crossAx val="192962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3.8914181783992204E-2"/>
          <c:w val="0.60935826771653545"/>
          <c:h val="8.0524439219033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76953526589843E-2"/>
          <c:y val="5.7761272767198432E-2"/>
          <c:w val="0.92166197706664965"/>
          <c:h val="0.8188405058985250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Tabela__Serviço!$A$35</c:f>
              <c:strCache>
                <c:ptCount val="1"/>
                <c:pt idx="0">
                  <c:v>União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705-4A7E-8F7C-948971CA6A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705-4A7E-8F7C-948971CA6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Tabela__Serviço!$AH$34:$AI$34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Tabela__Serviço!$AH$35:$AI$35</c:f>
              <c:numCache>
                <c:formatCode>_-* #,##0_-;\-* #,##0_-;_-* "-"??_-;_-@_-</c:formatCode>
                <c:ptCount val="2"/>
                <c:pt idx="0">
                  <c:v>4696.39279308</c:v>
                </c:pt>
                <c:pt idx="1">
                  <c:v>4919.7024098100001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E-4C8F-B8D5-05690AA77600}"/>
            </c:ext>
          </c:extLst>
        </c:ser>
        <c:ser>
          <c:idx val="3"/>
          <c:order val="1"/>
          <c:tx>
            <c:strRef>
              <c:f>Tabela__Serviço!$A$36</c:f>
              <c:strCache>
                <c:ptCount val="1"/>
                <c:pt idx="0">
                  <c:v>Interna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Tabela__Serviço!$AH$34:$AI$34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Tabela__Serviço!$AH$36:$AI$36</c:f>
              <c:numCache>
                <c:formatCode>_-* #,##0_-;\-* #,##0_-;_-* "-"??_-;_-@_-</c:formatCode>
                <c:ptCount val="2"/>
                <c:pt idx="0">
                  <c:v>265.60720691999995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E-4C8F-B8D5-05690AA77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4359663"/>
        <c:axId val="1702105807"/>
        <c:extLst/>
      </c:barChart>
      <c:catAx>
        <c:axId val="177435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2105807"/>
        <c:crosses val="autoZero"/>
        <c:auto val="1"/>
        <c:lblAlgn val="ctr"/>
        <c:lblOffset val="100"/>
        <c:noMultiLvlLbl val="0"/>
      </c:catAx>
      <c:valAx>
        <c:axId val="1702105807"/>
        <c:scaling>
          <c:orientation val="minMax"/>
        </c:scaling>
        <c:delete val="1"/>
        <c:axPos val="l"/>
        <c:numFmt formatCode="_(* #,##0_);_(* \(#,##0\);_(* &quot;-&quot;_);_(@_)" sourceLinked="0"/>
        <c:majorTickMark val="out"/>
        <c:minorTickMark val="none"/>
        <c:tickLblPos val="nextTo"/>
        <c:crossAx val="177435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9146477465737237E-2"/>
          <c:y val="1.7290096446968762E-2"/>
          <c:w val="0.31326521841202515"/>
          <c:h val="7.6217363630140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0925925925925923E-2"/>
          <c:w val="0.99668812474132251"/>
          <c:h val="0.86111365003922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19'!$D$25</c:f>
              <c:strCache>
                <c:ptCount val="1"/>
                <c:pt idx="0">
                  <c:v> Estoque de Restos a Pagar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19'!$C$28:$C$38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'SLIDE 19'!$D$28:$D$38</c:f>
              <c:numCache>
                <c:formatCode>#,##0</c:formatCode>
                <c:ptCount val="11"/>
                <c:pt idx="0">
                  <c:v>3531</c:v>
                </c:pt>
                <c:pt idx="1">
                  <c:v>6370</c:v>
                </c:pt>
                <c:pt idx="2">
                  <c:v>13508</c:v>
                </c:pt>
                <c:pt idx="3">
                  <c:v>20317</c:v>
                </c:pt>
                <c:pt idx="4">
                  <c:v>18827</c:v>
                </c:pt>
                <c:pt idx="5">
                  <c:v>18592</c:v>
                </c:pt>
                <c:pt idx="6">
                  <c:v>14436</c:v>
                </c:pt>
                <c:pt idx="7">
                  <c:v>11359</c:v>
                </c:pt>
                <c:pt idx="8">
                  <c:v>7496</c:v>
                </c:pt>
                <c:pt idx="9">
                  <c:v>3934</c:v>
                </c:pt>
                <c:pt idx="10">
                  <c:v>3936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D2-46AA-8CE5-E9E8BB848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757359472"/>
        <c:axId val="757356592"/>
      </c:barChart>
      <c:lineChart>
        <c:grouping val="standard"/>
        <c:varyColors val="0"/>
        <c:ser>
          <c:idx val="1"/>
          <c:order val="1"/>
          <c:tx>
            <c:strRef>
              <c:f>'SLIDE 19'!$E$25</c:f>
              <c:strCache>
                <c:ptCount val="1"/>
                <c:pt idx="0">
                  <c:v>Serviço da Dívida</c:v>
                </c:pt>
              </c:strCache>
            </c:strRef>
          </c:tx>
          <c:spPr>
            <a:ln w="38100" cap="rnd">
              <a:solidFill>
                <a:srgbClr val="BF9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BF9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19'!$C$28:$C$38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'SLIDE 19'!$E$28:$E$38</c:f>
              <c:numCache>
                <c:formatCode>#,##0</c:formatCode>
                <c:ptCount val="11"/>
                <c:pt idx="0">
                  <c:v>6681.2150860853899</c:v>
                </c:pt>
                <c:pt idx="1">
                  <c:v>7004.0904690164052</c:v>
                </c:pt>
                <c:pt idx="2">
                  <c:v>4993.2332981398167</c:v>
                </c:pt>
                <c:pt idx="3">
                  <c:v>1787.9995748014164</c:v>
                </c:pt>
                <c:pt idx="4">
                  <c:v>584.19499458849987</c:v>
                </c:pt>
                <c:pt idx="5">
                  <c:v>693.95807157630804</c:v>
                </c:pt>
                <c:pt idx="6">
                  <c:v>758.83717708894392</c:v>
                </c:pt>
                <c:pt idx="7">
                  <c:v>1336.5524062105985</c:v>
                </c:pt>
                <c:pt idx="8">
                  <c:v>1645.4126010736206</c:v>
                </c:pt>
                <c:pt idx="9">
                  <c:v>4962</c:v>
                </c:pt>
                <c:pt idx="10">
                  <c:v>5420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D2-46AA-8CE5-E9E8BB848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359472"/>
        <c:axId val="757356592"/>
      </c:lineChart>
      <c:catAx>
        <c:axId val="7573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757356592"/>
        <c:crosses val="autoZero"/>
        <c:auto val="1"/>
        <c:lblAlgn val="ctr"/>
        <c:lblOffset val="100"/>
        <c:noMultiLvlLbl val="0"/>
      </c:catAx>
      <c:valAx>
        <c:axId val="7573565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573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20910459164958"/>
          <c:y val="7.8504054033468176E-2"/>
          <c:w val="0.23825762504107162"/>
          <c:h val="0.14772229585113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3Q 2024'!$B$23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78367489761939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68-4091-93F1-09591838E3E9}"/>
                </c:ext>
              </c:extLst>
            </c:dLbl>
            <c:dLbl>
              <c:idx val="1"/>
              <c:layout>
                <c:manualLayout>
                  <c:x val="-9.8798193875663329E-3"/>
                  <c:y val="2.7694110239675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68-4091-93F1-09591838E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3Q 2024'!$C$22:$E$22</c:f>
              <c:strCache>
                <c:ptCount val="3"/>
                <c:pt idx="0">
                  <c:v>1º Q</c:v>
                </c:pt>
                <c:pt idx="1">
                  <c:v>2º Q</c:v>
                </c:pt>
                <c:pt idx="2">
                  <c:v>3º Q</c:v>
                </c:pt>
              </c:strCache>
            </c:strRef>
          </c:cat>
          <c:val>
            <c:numRef>
              <c:f>'Gráficos 3Q 2024'!$C$70:$E$70</c:f>
              <c:numCache>
                <c:formatCode>#,##0</c:formatCode>
                <c:ptCount val="3"/>
                <c:pt idx="0">
                  <c:v>29729.337505529998</c:v>
                </c:pt>
                <c:pt idx="1">
                  <c:v>31021.219534060005</c:v>
                </c:pt>
                <c:pt idx="2">
                  <c:v>35000.430691429989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8-4091-93F1-09591838E3E9}"/>
            </c:ext>
          </c:extLst>
        </c:ser>
        <c:ser>
          <c:idx val="1"/>
          <c:order val="1"/>
          <c:tx>
            <c:strRef>
              <c:f>'Gráficos 3Q 2024'!$B$24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975963877513266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68-4091-93F1-09591838E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3Q 2024'!$C$22:$E$22</c:f>
              <c:strCache>
                <c:ptCount val="3"/>
                <c:pt idx="0">
                  <c:v>1º Q</c:v>
                </c:pt>
                <c:pt idx="1">
                  <c:v>2º Q</c:v>
                </c:pt>
                <c:pt idx="2">
                  <c:v>3º Q</c:v>
                </c:pt>
              </c:strCache>
            </c:strRef>
          </c:cat>
          <c:val>
            <c:numRef>
              <c:f>'Gráficos 3Q 2024'!$C$71:$E$71</c:f>
              <c:numCache>
                <c:formatCode>#,##0</c:formatCode>
                <c:ptCount val="3"/>
                <c:pt idx="0">
                  <c:v>30733.254224619992</c:v>
                </c:pt>
                <c:pt idx="1">
                  <c:v>33117.914272619993</c:v>
                </c:pt>
                <c:pt idx="2">
                  <c:v>34445.163443410012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8-4091-93F1-09591838E3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3Q 2024'!$B$23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3Q 2024'!$C$22:$E$22</c:f>
              <c:strCache>
                <c:ptCount val="3"/>
                <c:pt idx="0">
                  <c:v>1º Q</c:v>
                </c:pt>
                <c:pt idx="1">
                  <c:v>2º Q</c:v>
                </c:pt>
                <c:pt idx="2">
                  <c:v>3º Q</c:v>
                </c:pt>
              </c:strCache>
            </c:strRef>
          </c:cat>
          <c:val>
            <c:numRef>
              <c:f>'Gráficos 3Q 2024'!$C$47:$E$47</c:f>
              <c:numCache>
                <c:formatCode>#,##0,,</c:formatCode>
                <c:ptCount val="3"/>
                <c:pt idx="0">
                  <c:v>7723398067.29</c:v>
                </c:pt>
                <c:pt idx="1">
                  <c:v>9280993217.6200008</c:v>
                </c:pt>
                <c:pt idx="2">
                  <c:v>8402384056.1400003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1-4C1E-96E8-CA16BDC402C1}"/>
            </c:ext>
          </c:extLst>
        </c:ser>
        <c:ser>
          <c:idx val="1"/>
          <c:order val="1"/>
          <c:tx>
            <c:strRef>
              <c:f>'Gráficos 3Q 2024'!$B$24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3Q 2024'!$C$22:$E$22</c:f>
              <c:strCache>
                <c:ptCount val="3"/>
                <c:pt idx="0">
                  <c:v>1º Q</c:v>
                </c:pt>
                <c:pt idx="1">
                  <c:v>2º Q</c:v>
                </c:pt>
                <c:pt idx="2">
                  <c:v>3º Q</c:v>
                </c:pt>
              </c:strCache>
            </c:strRef>
          </c:cat>
          <c:val>
            <c:numRef>
              <c:f>'Gráficos 3Q 2024'!$C$48:$E$48</c:f>
              <c:numCache>
                <c:formatCode>#,##0,,</c:formatCode>
                <c:ptCount val="3"/>
                <c:pt idx="0">
                  <c:v>7723371249.3699999</c:v>
                </c:pt>
                <c:pt idx="1">
                  <c:v>9731733833.75</c:v>
                </c:pt>
                <c:pt idx="2">
                  <c:v>8491047799.96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1-4C1E-96E8-CA16BDC402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0"/>
        <c:axPos val="l"/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3Q 2024'!$B$23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3Q 2024'!$C$22:$E$22</c:f>
              <c:strCache>
                <c:ptCount val="3"/>
                <c:pt idx="0">
                  <c:v>1º Q</c:v>
                </c:pt>
                <c:pt idx="1">
                  <c:v>2º Q</c:v>
                </c:pt>
                <c:pt idx="2">
                  <c:v>3º Q</c:v>
                </c:pt>
              </c:strCache>
            </c:strRef>
          </c:cat>
          <c:val>
            <c:numRef>
              <c:f>'Gráficos 3Q 2024'!$C$23:$E$23</c:f>
              <c:numCache>
                <c:formatCode>#,##0,,</c:formatCode>
                <c:ptCount val="3"/>
                <c:pt idx="0">
                  <c:v>14152594683.5</c:v>
                </c:pt>
                <c:pt idx="1">
                  <c:v>14352407270.09</c:v>
                </c:pt>
                <c:pt idx="2">
                  <c:v>15372486277.93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D-4DCE-8DCF-56B40B41089F}"/>
            </c:ext>
          </c:extLst>
        </c:ser>
        <c:ser>
          <c:idx val="1"/>
          <c:order val="1"/>
          <c:tx>
            <c:strRef>
              <c:f>'Gráficos 3Q 2024'!$B$24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3Q 2024'!$C$22:$E$22</c:f>
              <c:strCache>
                <c:ptCount val="3"/>
                <c:pt idx="0">
                  <c:v>1º Q</c:v>
                </c:pt>
                <c:pt idx="1">
                  <c:v>2º Q</c:v>
                </c:pt>
                <c:pt idx="2">
                  <c:v>3º Q</c:v>
                </c:pt>
              </c:strCache>
            </c:strRef>
          </c:cat>
          <c:val>
            <c:numRef>
              <c:f>'Gráficos 3Q 2024'!$C$24:$E$24</c:f>
              <c:numCache>
                <c:formatCode>#,##0,,</c:formatCode>
                <c:ptCount val="3"/>
                <c:pt idx="0">
                  <c:v>16009224613.030001</c:v>
                </c:pt>
                <c:pt idx="1">
                  <c:v>16713691525.74</c:v>
                </c:pt>
                <c:pt idx="2">
                  <c:v>17510035951.75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D-4DCE-8DCF-56B40B4108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0"/>
        <c:axPos val="l"/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,,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4E-2"/>
          <c:y val="0.10648148148148148"/>
          <c:w val="0.93888888888888888"/>
          <c:h val="0.73174431321084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9'!$B$13</c:f>
              <c:strCache>
                <c:ptCount val="1"/>
                <c:pt idx="0">
                  <c:v>Despesas Liquidadas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5F-4768-A6CB-A11D4DC22D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9'!$C$12:$D$12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'SLIDE 9'!$C$13:$D$13</c:f>
              <c:numCache>
                <c:formatCode>#,##0,,</c:formatCode>
                <c:ptCount val="2"/>
                <c:pt idx="0">
                  <c:v>95093036837.340805</c:v>
                </c:pt>
                <c:pt idx="1">
                  <c:v>100508183274.46001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5F-4768-A6CB-A11D4DC22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27"/>
        <c:axId val="608226304"/>
        <c:axId val="608223904"/>
      </c:barChart>
      <c:catAx>
        <c:axId val="6082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08223904"/>
        <c:crosses val="autoZero"/>
        <c:auto val="1"/>
        <c:lblAlgn val="ctr"/>
        <c:lblOffset val="100"/>
        <c:noMultiLvlLbl val="0"/>
      </c:catAx>
      <c:valAx>
        <c:axId val="608223904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60822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860827275512429E-2"/>
          <c:w val="0.99444444444444446"/>
          <c:h val="0.70799807626649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10'!$K$7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10'!$J$8:$J$15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Judiciária e                     Essencial à Justiça</c:v>
                </c:pt>
                <c:pt idx="3">
                  <c:v>Saúde</c:v>
                </c:pt>
                <c:pt idx="4">
                  <c:v>Educação</c:v>
                </c:pt>
                <c:pt idx="5">
                  <c:v>Encargos Especiais</c:v>
                </c:pt>
                <c:pt idx="6">
                  <c:v>Administração</c:v>
                </c:pt>
                <c:pt idx="7">
                  <c:v>Demais</c:v>
                </c:pt>
              </c:strCache>
            </c:strRef>
          </c:cat>
          <c:val>
            <c:numRef>
              <c:f>'SLIDE 10'!$K$8:$K$15</c:f>
              <c:numCache>
                <c:formatCode>#,##0,,</c:formatCode>
                <c:ptCount val="8"/>
                <c:pt idx="0">
                  <c:v>28226615487.910042</c:v>
                </c:pt>
                <c:pt idx="1">
                  <c:v>15531579909.090017</c:v>
                </c:pt>
                <c:pt idx="2">
                  <c:v>10022604937.359993</c:v>
                </c:pt>
                <c:pt idx="3">
                  <c:v>8304769180.3999891</c:v>
                </c:pt>
                <c:pt idx="4">
                  <c:v>9865176662.1499786</c:v>
                </c:pt>
                <c:pt idx="5">
                  <c:v>7577884608.2700024</c:v>
                </c:pt>
                <c:pt idx="6">
                  <c:v>4517143150.2300091</c:v>
                </c:pt>
                <c:pt idx="7">
                  <c:v>11047262901.929995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8-4EEA-932C-67461809CF39}"/>
            </c:ext>
          </c:extLst>
        </c:ser>
        <c:ser>
          <c:idx val="1"/>
          <c:order val="1"/>
          <c:tx>
            <c:strRef>
              <c:f>'SLIDE 10'!$L$7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9941145769713389E-3"/>
                  <c:y val="4.4517885323329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91-419E-B29A-F8BF156EC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10'!$J$8:$J$15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Judiciária e                     Essencial à Justiça</c:v>
                </c:pt>
                <c:pt idx="3">
                  <c:v>Saúde</c:v>
                </c:pt>
                <c:pt idx="4">
                  <c:v>Educação</c:v>
                </c:pt>
                <c:pt idx="5">
                  <c:v>Encargos Especiais</c:v>
                </c:pt>
                <c:pt idx="6">
                  <c:v>Administração</c:v>
                </c:pt>
                <c:pt idx="7">
                  <c:v>Demais</c:v>
                </c:pt>
              </c:strCache>
            </c:strRef>
          </c:cat>
          <c:val>
            <c:numRef>
              <c:f>'SLIDE 10'!$L$8:$L$15</c:f>
              <c:numCache>
                <c:formatCode>#,##0,,</c:formatCode>
                <c:ptCount val="8"/>
                <c:pt idx="0">
                  <c:v>27561141336.959984</c:v>
                </c:pt>
                <c:pt idx="1">
                  <c:v>16017693113.810028</c:v>
                </c:pt>
                <c:pt idx="2">
                  <c:v>11714003105.330006</c:v>
                </c:pt>
                <c:pt idx="3">
                  <c:v>10439322135.460007</c:v>
                </c:pt>
                <c:pt idx="4">
                  <c:v>9969994244.6099625</c:v>
                </c:pt>
                <c:pt idx="5">
                  <c:v>7355016220.8600044</c:v>
                </c:pt>
                <c:pt idx="6">
                  <c:v>5913059004.1700077</c:v>
                </c:pt>
                <c:pt idx="7">
                  <c:v>11537954113.26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8-4EEA-932C-67461809C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608226304"/>
        <c:axId val="608223904"/>
      </c:barChart>
      <c:catAx>
        <c:axId val="6082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08223904"/>
        <c:crosses val="autoZero"/>
        <c:auto val="1"/>
        <c:lblAlgn val="ctr"/>
        <c:lblOffset val="100"/>
        <c:noMultiLvlLbl val="0"/>
      </c:catAx>
      <c:valAx>
        <c:axId val="608223904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60822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53770845882442"/>
          <c:y val="3.8001097874148286E-2"/>
          <c:w val="0.2065172061825605"/>
          <c:h val="0.11046488375003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97219867971542E-2"/>
          <c:y val="3.8254443201606717E-2"/>
          <c:w val="0.9622055602640569"/>
          <c:h val="0.85478759982621844"/>
        </c:manualLayout>
      </c:layout>
      <c:lineChart>
        <c:grouping val="standard"/>
        <c:varyColors val="0"/>
        <c:ser>
          <c:idx val="0"/>
          <c:order val="0"/>
          <c:tx>
            <c:strRef>
              <c:f>DCLxRCL!$A$3</c:f>
              <c:strCache>
                <c:ptCount val="1"/>
                <c:pt idx="0">
                  <c:v>DCL/RCL</c:v>
                </c:pt>
              </c:strCache>
            </c:strRef>
          </c:tx>
          <c:spPr>
            <a:ln w="28575">
              <a:solidFill>
                <a:srgbClr val="06508C"/>
              </a:solidFill>
            </a:ln>
          </c:spPr>
          <c:marker>
            <c:spPr>
              <a:solidFill>
                <a:srgbClr val="06508C"/>
              </a:solidFill>
              <a:ln w="28575">
                <a:solidFill>
                  <a:srgbClr val="06508C"/>
                </a:solidFill>
              </a:ln>
            </c:spPr>
          </c:marker>
          <c:dLbls>
            <c:dLbl>
              <c:idx val="0"/>
              <c:layout>
                <c:manualLayout>
                  <c:x val="-4.6662741343274604E-2"/>
                  <c:y val="3.1973489607556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B0-499E-8E41-99064279CA4A}"/>
                </c:ext>
              </c:extLst>
            </c:dLbl>
            <c:dLbl>
              <c:idx val="1"/>
              <c:layout>
                <c:manualLayout>
                  <c:x val="-4.7769440963518386E-2"/>
                  <c:y val="4.2588265444953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B0-499E-8E41-99064279CA4A}"/>
                </c:ext>
              </c:extLst>
            </c:dLbl>
            <c:dLbl>
              <c:idx val="2"/>
              <c:layout>
                <c:manualLayout>
                  <c:x val="-3.9436108359582146E-2"/>
                  <c:y val="4.583008088201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B0-499E-8E41-99064279CA4A}"/>
                </c:ext>
              </c:extLst>
            </c:dLbl>
            <c:dLbl>
              <c:idx val="3"/>
              <c:layout>
                <c:manualLayout>
                  <c:x val="-4.3884963808629232E-2"/>
                  <c:y val="-4.444222650947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B0-499E-8E41-99064279CA4A}"/>
                </c:ext>
              </c:extLst>
            </c:dLbl>
            <c:dLbl>
              <c:idx val="4"/>
              <c:layout>
                <c:manualLayout>
                  <c:x val="-3.8879082388114938E-2"/>
                  <c:y val="4.3054372136928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B0-499E-8E41-99064279CA4A}"/>
                </c:ext>
              </c:extLst>
            </c:dLbl>
            <c:dLbl>
              <c:idx val="5"/>
              <c:layout>
                <c:manualLayout>
                  <c:x val="-4.7205062669360531E-2"/>
                  <c:y val="-3.0553472341698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B0-499E-8E41-99064279CA4A}"/>
                </c:ext>
              </c:extLst>
            </c:dLbl>
            <c:dLbl>
              <c:idx val="6"/>
              <c:layout>
                <c:manualLayout>
                  <c:x val="-2.6639215661217575E-2"/>
                  <c:y val="5.14243822299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B0-499E-8E41-99064279CA4A}"/>
                </c:ext>
              </c:extLst>
            </c:dLbl>
            <c:dLbl>
              <c:idx val="7"/>
              <c:layout>
                <c:manualLayout>
                  <c:x val="-4.998529097823616E-2"/>
                  <c:y val="-3.194132671424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B0-499E-8E41-99064279CA4A}"/>
                </c:ext>
              </c:extLst>
            </c:dLbl>
            <c:dLbl>
              <c:idx val="8"/>
              <c:layout>
                <c:manualLayout>
                  <c:x val="-4.8885943680683108E-2"/>
                  <c:y val="-4.3054372136928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B0-499E-8E41-99064279CA4A}"/>
                </c:ext>
              </c:extLst>
            </c:dLbl>
            <c:dLbl>
              <c:idx val="9"/>
              <c:layout>
                <c:manualLayout>
                  <c:x val="-2.8337252092151561E-2"/>
                  <c:y val="-5.555552719321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B0-499E-8E41-99064279CA4A}"/>
                </c:ext>
              </c:extLst>
            </c:dLbl>
            <c:dLbl>
              <c:idx val="10"/>
              <c:layout>
                <c:manualLayout>
                  <c:x val="-4.2240844410759995E-2"/>
                  <c:y val="-3.5659969807722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E1-4836-B76F-73938A59167A}"/>
                </c:ext>
              </c:extLst>
            </c:dLbl>
            <c:dLbl>
              <c:idx val="12"/>
              <c:layout>
                <c:manualLayout>
                  <c:x val="6.138926863732839E-3"/>
                  <c:y val="1.2905488572217693E-2"/>
                </c:manualLayout>
              </c:layout>
              <c:tx>
                <c:rich>
                  <a:bodyPr/>
                  <a:lstStyle/>
                  <a:p>
                    <a:fld id="{E3A396F8-EA48-4457-8404-964A3FCAED73}" type="VALUE">
                      <a:rPr lang="en-US" baseline="0">
                        <a:solidFill>
                          <a:srgbClr val="06508C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5B0-499E-8E41-99064279CA4A}"/>
                </c:ext>
              </c:extLst>
            </c:dLbl>
            <c:dLbl>
              <c:idx val="13"/>
              <c:layout>
                <c:manualLayout>
                  <c:x val="-2.0008821036675749E-2"/>
                  <c:y val="2.5934523496525131E-2"/>
                </c:manualLayout>
              </c:layout>
              <c:tx>
                <c:rich>
                  <a:bodyPr/>
                  <a:lstStyle/>
                  <a:p>
                    <a:fld id="{EC6D0406-03AC-4997-9AF2-4AFC848CBEE4}" type="VALUE">
                      <a:rPr lang="en-US" baseline="0">
                        <a:solidFill>
                          <a:srgbClr val="06508C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5B0-499E-8E41-99064279CA4A}"/>
                </c:ext>
              </c:extLst>
            </c:dLbl>
            <c:dLbl>
              <c:idx val="14"/>
              <c:layout>
                <c:manualLayout>
                  <c:x val="-1.3339214024450662E-2"/>
                  <c:y val="2.839192170224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B0-499E-8E41-99064279CA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6508C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DCLxRCL!$B$2:$S$2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DCLxRCL!$B$3:$S$3</c:f>
              <c:numCache>
                <c:formatCode>0%</c:formatCode>
                <c:ptCount val="16"/>
                <c:pt idx="0">
                  <c:v>1.6291</c:v>
                </c:pt>
                <c:pt idx="1">
                  <c:v>1.5623</c:v>
                </c:pt>
                <c:pt idx="2">
                  <c:v>1.4612000000000001</c:v>
                </c:pt>
                <c:pt idx="3">
                  <c:v>1.6519999999999999</c:v>
                </c:pt>
                <c:pt idx="4">
                  <c:v>1.5379</c:v>
                </c:pt>
                <c:pt idx="5">
                  <c:v>1.782</c:v>
                </c:pt>
                <c:pt idx="6">
                  <c:v>1.9751000000000001</c:v>
                </c:pt>
                <c:pt idx="7">
                  <c:v>2.3384</c:v>
                </c:pt>
                <c:pt idx="8">
                  <c:v>2.6974</c:v>
                </c:pt>
                <c:pt idx="9">
                  <c:v>2.6254</c:v>
                </c:pt>
                <c:pt idx="10">
                  <c:v>2.8208000000000002</c:v>
                </c:pt>
                <c:pt idx="11" formatCode="0.00%">
                  <c:v>3.1903000000000001</c:v>
                </c:pt>
                <c:pt idx="12" formatCode="0.00%">
                  <c:v>1.9867999999999999</c:v>
                </c:pt>
                <c:pt idx="13" formatCode="0.00%">
                  <c:v>1.6828000000000001</c:v>
                </c:pt>
                <c:pt idx="14" formatCode="0.00%">
                  <c:v>1.8841000000000001</c:v>
                </c:pt>
                <c:pt idx="15" formatCode="0.00%">
                  <c:v>2.1122999999999998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5B0-499E-8E41-99064279CA4A}"/>
            </c:ext>
          </c:extLst>
        </c:ser>
        <c:ser>
          <c:idx val="1"/>
          <c:order val="1"/>
          <c:tx>
            <c:strRef>
              <c:f>DCLxRCL!$A$4</c:f>
              <c:strCache>
                <c:ptCount val="1"/>
                <c:pt idx="0">
                  <c:v>Limite</c:v>
                </c:pt>
              </c:strCache>
            </c:strRef>
          </c:tx>
          <c:spPr>
            <a:ln w="38100">
              <a:solidFill>
                <a:srgbClr val="BF9000"/>
              </a:solidFill>
            </a:ln>
          </c:spPr>
          <c:marker>
            <c:symbol val="none"/>
          </c:marker>
          <c:cat>
            <c:numRef>
              <c:f>DCLxRCL!$B$2:$S$2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DCLxRCL!$B$4:$S$4</c:f>
              <c:numCache>
                <c:formatCode>0%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5B0-499E-8E41-99064279C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17760"/>
        <c:axId val="116919296"/>
      </c:lineChart>
      <c:catAx>
        <c:axId val="1169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pt-BR"/>
          </a:p>
        </c:txPr>
        <c:crossAx val="116919296"/>
        <c:crosses val="autoZero"/>
        <c:auto val="1"/>
        <c:lblAlgn val="ctr"/>
        <c:lblOffset val="100"/>
        <c:noMultiLvlLbl val="0"/>
      </c:catAx>
      <c:valAx>
        <c:axId val="116919296"/>
        <c:scaling>
          <c:orientation val="minMax"/>
          <c:min val="1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1691776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2.5475272957168081E-2"/>
          <c:y val="4.7048885211789494E-2"/>
          <c:w val="0.19088323585987138"/>
          <c:h val="4.9471316208938777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0.92559</cdr:x>
      <cdr:y>0.47755</cdr:y>
    </cdr:from>
    <cdr:to>
      <cdr:x>1</cdr:x>
      <cdr:y>0.5954</cdr:y>
    </cdr:to>
    <cdr:sp macro="" textlink="">
      <cdr:nvSpPr>
        <cdr:cNvPr id="2" name="CaixaDeTexto 2">
          <a:extLst xmlns:a="http://schemas.openxmlformats.org/drawingml/2006/main">
            <a:ext uri="{FF2B5EF4-FFF2-40B4-BE49-F238E27FC236}">
              <a16:creationId xmlns:a16="http://schemas.microsoft.com/office/drawing/2014/main" id="{A1219095-EB77-4516-B35D-4E13AAB8A472}"/>
            </a:ext>
          </a:extLst>
        </cdr:cNvPr>
        <cdr:cNvSpPr txBox="1"/>
      </cdr:nvSpPr>
      <cdr:spPr>
        <a:xfrm xmlns:a="http://schemas.openxmlformats.org/drawingml/2006/main">
          <a:off x="10574830" y="1870830"/>
          <a:ext cx="85013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BR" sz="1200" b="1" dirty="0">
              <a:solidFill>
                <a:srgbClr val="BF9000"/>
              </a:solidFill>
            </a:rPr>
            <a:t>       200%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2D4410EC-7B76-45CD-B0CF-D982096413D0}" type="datetimeFigureOut">
              <a:rPr lang="pt-BR" smtClean="0"/>
              <a:pPr/>
              <a:t>27/05/2025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3C3CB2FD-119E-4FEB-8FC3-F550743965E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9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7809">
              <a:buFontTx/>
              <a:buNone/>
              <a:defRPr/>
            </a:pPr>
            <a:r>
              <a:rPr lang="pt-BR"/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highlight>
                <a:srgbClr val="FFFF00"/>
              </a:highligh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332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sz="1100">
              <a:cs typeface="Segoe UI" panose="020B0502040204020203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427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latin typeface="Segoe UI"/>
              <a:cs typeface="Segoe U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71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latin typeface="Segoe UI"/>
              <a:cs typeface="Segoe U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26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cs typeface="Segoe U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44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10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01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74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213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EB241-FFC8-5AB1-B4EF-7384BEA2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73C0E59-AD8D-74E9-E54F-66833E5A1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9F029FC-5963-D122-F1BF-9A0913B69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B51D5A-0E1D-4AE3-AE8A-0C0600EE5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41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7" marR="0" lvl="0" indent="-18575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2000"/>
              <a:t>A receita de R&amp;PE é recebida pelos entes com </a:t>
            </a:r>
            <a:r>
              <a:rPr lang="pt-BR" sz="2000" i="1"/>
              <a:t>delay </a:t>
            </a:r>
            <a:r>
              <a:rPr lang="pt-BR" sz="2000"/>
              <a:t>de aproximadamente 2 meses. No caso de royalties, a produção de janeiro será recebida em março. Para o caso da participação especial, o montante produzido no primeiro trimestre do ano será pago em maio. </a:t>
            </a:r>
            <a:endParaRPr lang="pt-BR" sz="1900"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5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8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07950" y="877888"/>
            <a:ext cx="7800975" cy="4387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4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CB2FD-119E-4FEB-8FC3-F550743965EF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2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6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4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cs typeface="Segoe U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72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73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345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18E70A-ECE3-471D-A694-322A5EA6A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39" y="4532434"/>
            <a:ext cx="2448267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31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3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04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7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8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6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945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EBADD48-5C29-4614-972E-915B46495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335" y="4547019"/>
            <a:ext cx="232442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6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95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654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45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215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A7F50D-9799-4C3C-AE2A-434001CB57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7562" y="4522617"/>
            <a:ext cx="2915057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8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ayout Personalizado"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6169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37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4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040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9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A7D262EF-7EA4-4AD6-AE3B-FDD903984B0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52E3C97A-50F3-452E-93D8-14843A0602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113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5" y="-98308"/>
            <a:ext cx="4574790" cy="11457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BEBA5E-EA88-9242-2372-6A7958B802CD}"/>
              </a:ext>
            </a:extLst>
          </p:cNvPr>
          <p:cNvSpPr/>
          <p:nvPr userDrawn="1"/>
        </p:nvSpPr>
        <p:spPr>
          <a:xfrm>
            <a:off x="9953818" y="689957"/>
            <a:ext cx="1862051" cy="157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06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F01FD00-3627-98BA-B286-15ADD66C8974}"/>
              </a:ext>
            </a:extLst>
          </p:cNvPr>
          <p:cNvGrpSpPr/>
          <p:nvPr userDrawn="1"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2DCF407-166D-4A45-AE06-F8C1DF201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13BEBA5E-EA88-9242-2372-6A7958B802CD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36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2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572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27.05.25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4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717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69" r:id="rId17"/>
    <p:sldLayoutId id="2147483672" r:id="rId18"/>
    <p:sldLayoutId id="2147483673" r:id="rId19"/>
    <p:sldLayoutId id="2147483667" r:id="rId20"/>
    <p:sldLayoutId id="2147483674" r:id="rId21"/>
    <p:sldLayoutId id="2147483666" r:id="rId22"/>
    <p:sldLayoutId id="2147483668" r:id="rId23"/>
    <p:sldLayoutId id="2147483671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27.05.25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4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22" r:id="rId22"/>
    <p:sldLayoutId id="2147483714" r:id="rId23"/>
    <p:sldLayoutId id="2147483715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7B3F46-C075-35D7-79FE-CCB30E75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8E026E-8CFA-2878-452D-BA0B1BFC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25C10B-4D77-F294-2600-28049AA61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F2B23C45-DB41-407D-AA36-D2A4B1B39402}" type="datetimeFigureOut">
              <a:rPr lang="pt-BR" smtClean="0"/>
              <a:pPr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FC8B9E-B1C6-5E27-9423-E18101A64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803AD-00D0-F40C-F287-7B0C8EEEA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A8196B9-E294-4C59-8C88-112C87546B1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2EBCDC-8130-4191-915B-02B421F4C501}"/>
              </a:ext>
            </a:extLst>
          </p:cNvPr>
          <p:cNvSpPr txBox="1"/>
          <p:nvPr/>
        </p:nvSpPr>
        <p:spPr>
          <a:xfrm>
            <a:off x="4315505" y="1942791"/>
            <a:ext cx="7551827" cy="297241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600" b="1">
                <a:solidFill>
                  <a:schemeClr val="bg1"/>
                </a:solidFill>
                <a:latin typeface="Segoe UI"/>
                <a:cs typeface="Segoe UI"/>
              </a:rPr>
              <a:t>Relatório de Gestão Fiscal</a:t>
            </a:r>
          </a:p>
          <a:p>
            <a:pPr>
              <a:lnSpc>
                <a:spcPct val="150000"/>
              </a:lnSpc>
              <a:defRPr/>
            </a:pPr>
            <a:r>
              <a:rPr lang="pt-BR" sz="6000">
                <a:solidFill>
                  <a:schemeClr val="bg1"/>
                </a:solidFill>
                <a:latin typeface="Segoe UI"/>
                <a:cs typeface="Segoe UI"/>
              </a:rPr>
              <a:t>Exercício de 2024</a:t>
            </a:r>
            <a:endParaRPr lang="pt-BR" sz="6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7DC494-D096-4BA8-B026-6065AC204804}"/>
              </a:ext>
            </a:extLst>
          </p:cNvPr>
          <p:cNvSpPr txBox="1"/>
          <p:nvPr/>
        </p:nvSpPr>
        <p:spPr>
          <a:xfrm>
            <a:off x="9588381" y="5801699"/>
            <a:ext cx="17960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Segoe UI"/>
                <a:cs typeface="Segoe UI"/>
              </a:rPr>
              <a:t>fev.2025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9F98F9-4EED-3A58-1FB6-26173F544D4B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8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6A02920-658C-CE9F-28E0-3A8D3DA70170}"/>
              </a:ext>
            </a:extLst>
          </p:cNvPr>
          <p:cNvSpPr/>
          <p:nvPr/>
        </p:nvSpPr>
        <p:spPr>
          <a:xfrm>
            <a:off x="1052945" y="1963332"/>
            <a:ext cx="10132292" cy="4055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1052945" y="1563223"/>
            <a:ext cx="10132292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/>
              </a:rPr>
              <a:t>COMPARATIVO DA DESPESA ANUAL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58396"/>
            <a:ext cx="794082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COMPARATIVO DA DESPESA 2023 E 2024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4" y="69327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Despesa apresenta aumento em relação ao exercício anterior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1052945" y="6158673"/>
            <a:ext cx="718076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orçamentária.</a:t>
            </a:r>
            <a:b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*Exclui Despesas </a:t>
            </a:r>
            <a:r>
              <a:rPr lang="pt-BR" sz="1050" err="1">
                <a:latin typeface="Segoe UI" panose="020B0502040204020203" pitchFamily="34" charset="0"/>
                <a:cs typeface="Segoe UI" panose="020B0502040204020203" pitchFamily="34" charset="0"/>
              </a:rPr>
              <a:t>Intra-orçamentárias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**Despesa Empenhada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9480571" y="1661804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F7BF0F0-274B-5CC4-FBEF-1AA05A4757D7}"/>
              </a:ext>
            </a:extLst>
          </p:cNvPr>
          <p:cNvGraphicFramePr>
            <a:graphicFrameLocks/>
          </p:cNvGraphicFramePr>
          <p:nvPr/>
        </p:nvGraphicFramePr>
        <p:xfrm>
          <a:off x="2623127" y="2586181"/>
          <a:ext cx="2854038" cy="332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F7BF0F0-274B-5CC4-FBEF-1AA05A4757D7}"/>
              </a:ext>
            </a:extLst>
          </p:cNvPr>
          <p:cNvGraphicFramePr>
            <a:graphicFrameLocks/>
          </p:cNvGraphicFramePr>
          <p:nvPr/>
        </p:nvGraphicFramePr>
        <p:xfrm>
          <a:off x="2434414" y="3112889"/>
          <a:ext cx="3777672" cy="280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89615DAE-55A4-4CDC-E773-1AB659F3611A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E9BFA152-9A6F-BBDE-B284-A76B1FD03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EEF483E-01CF-BCE0-8731-15D5D3D33423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75EC5CBF-AC51-6169-FD6F-E02C41E4E151}"/>
              </a:ext>
            </a:extLst>
          </p:cNvPr>
          <p:cNvSpPr txBox="1"/>
          <p:nvPr/>
        </p:nvSpPr>
        <p:spPr>
          <a:xfrm>
            <a:off x="7174084" y="2860157"/>
            <a:ext cx="3472423" cy="2198482"/>
          </a:xfrm>
          <a:prstGeom prst="rect">
            <a:avLst/>
          </a:prstGeom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tabLst>
                <a:tab pos="457200" algn="l"/>
              </a:tabLst>
            </a:pPr>
            <a:r>
              <a:rPr lang="pt-BR" sz="1800" b="1">
                <a:cs typeface="Segoe UI"/>
              </a:rPr>
              <a:t>Principais Destaques</a:t>
            </a:r>
          </a:p>
          <a:p>
            <a:pPr lvl="0" algn="ctr">
              <a:tabLst>
                <a:tab pos="457200" algn="l"/>
              </a:tabLst>
            </a:pPr>
            <a:endParaRPr lang="pt-BR" sz="800" b="1" u="sng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 lvl="0" algn="ctr">
              <a:tabLst>
                <a:tab pos="457200" algn="l"/>
              </a:tabLst>
            </a:pPr>
            <a:endParaRPr lang="pt-BR" sz="600" b="1">
              <a:solidFill>
                <a:schemeClr val="tx1"/>
              </a:solidFill>
              <a:highlight>
                <a:srgbClr val="FFFF00"/>
              </a:highlight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 kern="1200">
                <a:cs typeface="Segoe UI"/>
              </a:rPr>
              <a:t>A despesa apresentou aumento de R$ 5,4 bilhões (5,7% de aumento nominal). </a:t>
            </a:r>
            <a:endParaRPr lang="pt-BR" sz="600" kern="1200">
              <a:cs typeface="Segoe UI" panose="020B0502040204020203" pitchFamily="34" charset="0"/>
            </a:endParaRPr>
          </a:p>
          <a:p>
            <a:pPr algn="just" rtl="0">
              <a:tabLst>
                <a:tab pos="457200" algn="l"/>
              </a:tabLst>
            </a:pPr>
            <a:endParaRPr lang="pt-BR" sz="600" kern="1200">
              <a:solidFill>
                <a:schemeClr val="tx1"/>
              </a:solidFill>
              <a:highlight>
                <a:srgbClr val="FFFF00"/>
              </a:highlight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 kern="1200">
                <a:cs typeface="Segoe UI"/>
              </a:rPr>
              <a:t>Crescimento impulsionado pelo aumento da despesa de pessoal (+R$ 3,4 bilhões), e por crescimento das despesas com </a:t>
            </a:r>
            <a:r>
              <a:rPr lang="pt-BR" sz="1400">
                <a:cs typeface="Segoe UI"/>
              </a:rPr>
              <a:t> </a:t>
            </a:r>
            <a:r>
              <a:rPr lang="pt-BR" sz="1400" kern="1200">
                <a:cs typeface="Segoe UI"/>
              </a:rPr>
              <a:t>custeio (+R$ 1,8 bilhão).</a:t>
            </a:r>
            <a:endParaRPr lang="pt-BR" sz="1400" kern="1200">
              <a:latin typeface="+mj-lt"/>
              <a:cs typeface="Segoe UI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F9BD7231-0BBF-2F92-F096-5AAAD8E16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539419"/>
              </p:ext>
            </p:extLst>
          </p:nvPr>
        </p:nvGraphicFramePr>
        <p:xfrm>
          <a:off x="1472416" y="2134766"/>
          <a:ext cx="5300105" cy="361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554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D63F786-D8CE-91A2-123C-26C7708FBBE2}"/>
              </a:ext>
            </a:extLst>
          </p:cNvPr>
          <p:cNvSpPr/>
          <p:nvPr/>
        </p:nvSpPr>
        <p:spPr>
          <a:xfrm>
            <a:off x="420305" y="1830448"/>
            <a:ext cx="11351389" cy="2894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02F9D4F-B2A1-107A-9E0C-E8FFD51D47BB}"/>
              </a:ext>
            </a:extLst>
          </p:cNvPr>
          <p:cNvSpPr/>
          <p:nvPr/>
        </p:nvSpPr>
        <p:spPr>
          <a:xfrm>
            <a:off x="420305" y="4725038"/>
            <a:ext cx="11351389" cy="1731256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876BE4-0546-B4F2-499A-237C41EBE002}"/>
              </a:ext>
            </a:extLst>
          </p:cNvPr>
          <p:cNvSpPr txBox="1"/>
          <p:nvPr/>
        </p:nvSpPr>
        <p:spPr>
          <a:xfrm>
            <a:off x="420305" y="1440289"/>
            <a:ext cx="11351389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latin typeface="+mj-lt"/>
                <a:ea typeface="+mj-ea"/>
                <a:cs typeface="Segoe UI" panose="020B0502040204020203" pitchFamily="34" charset="0"/>
              </a:rPr>
              <a:t>DESPESAS EMPENHADAS POR FUNÇÃO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61205"/>
            <a:ext cx="801004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600" b="1">
                <a:latin typeface="Segoe UI"/>
                <a:cs typeface="Segoe UI"/>
              </a:rPr>
              <a:t>DESPESA ACUMULADA POR FUNÇÃO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3" y="72328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>
                <a:latin typeface="Segoe UI"/>
                <a:cs typeface="Segoe UI"/>
              </a:rPr>
              <a:t>Destaque para queda nas despesas Previdenciárias e aumento da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BD75FC-5EF1-496B-AE62-AF11C9894F64}"/>
              </a:ext>
            </a:extLst>
          </p:cNvPr>
          <p:cNvSpPr txBox="1"/>
          <p:nvPr/>
        </p:nvSpPr>
        <p:spPr>
          <a:xfrm>
            <a:off x="674255" y="4917416"/>
            <a:ext cx="1091576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pt-BR" sz="1200" b="1">
                <a:latin typeface="+mj-lt"/>
                <a:cs typeface="Segoe UI"/>
              </a:rPr>
              <a:t>Previdência Social: </a:t>
            </a:r>
            <a:r>
              <a:rPr lang="pt-BR" sz="1200">
                <a:latin typeface="+mj-lt"/>
                <a:cs typeface="Segoe UI"/>
              </a:rPr>
              <a:t>Queda de R$ 1.4 bi nas despesas com Encargos de Antecipação de Royalties. As despesas com pessoal inativo cresceram 3% no período (R$ 723 mi), totalizando R$ 25,9 bi no encerramento de 2024.</a:t>
            </a:r>
          </a:p>
          <a:p>
            <a:pPr algn="just"/>
            <a:endParaRPr lang="pt-BR" sz="400">
              <a:latin typeface="+mj-lt"/>
              <a:cs typeface="Segoe UI" panose="020B0502040204020203" pitchFamily="34" charset="0"/>
            </a:endParaRPr>
          </a:p>
          <a:p>
            <a:pPr algn="just"/>
            <a:r>
              <a:rPr lang="pt-BR" sz="1200" b="1">
                <a:latin typeface="+mj-lt"/>
                <a:cs typeface="Segoe UI"/>
              </a:rPr>
              <a:t>Encargos especiais:</a:t>
            </a:r>
            <a:r>
              <a:rPr lang="pt-BR" sz="1200">
                <a:latin typeface="+mj-lt"/>
                <a:cs typeface="Segoe UI"/>
              </a:rPr>
              <a:t> Decréscimo de R$223 milhões devido à queda de R$ 812 milhões nas despesas de Recomposição de Depósitos Judiciais compensada em parte pelo </a:t>
            </a:r>
            <a:r>
              <a:rPr kumimoji="0" lang="pt-BR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serviço da dívida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do ERJ, que subiu R$ 458 milhões</a:t>
            </a:r>
            <a:r>
              <a:rPr lang="pt-BR" sz="1200">
                <a:solidFill>
                  <a:prstClr val="black"/>
                </a:solidFill>
                <a:latin typeface="Segoe UI"/>
                <a:cs typeface="Segoe UI"/>
              </a:rPr>
              <a:t>.</a:t>
            </a:r>
            <a:endParaRPr lang="pt-BR" sz="400" b="1">
              <a:solidFill>
                <a:prstClr val="black"/>
              </a:solidFill>
              <a:latin typeface="+mj-lt"/>
              <a:cs typeface="Segoe UI" panose="020B0502040204020203" pitchFamily="34" charset="0"/>
            </a:endParaRPr>
          </a:p>
          <a:p>
            <a:pPr algn="just"/>
            <a:r>
              <a:rPr lang="pt-BR" sz="1200" b="1">
                <a:latin typeface="+mj-lt"/>
                <a:cs typeface="Segoe UI"/>
              </a:rPr>
              <a:t>Saúde: </a:t>
            </a:r>
            <a:r>
              <a:rPr lang="pt-BR" sz="1200">
                <a:latin typeface="+mj-lt"/>
                <a:cs typeface="Segoe UI"/>
              </a:rPr>
              <a:t>Crescimento das despesas em R$ 2,1 bi, com destaque para os aumentos de R$ 934 milhões na Execução do Contrato de Gestão (FES), de R$ 670 milhões em repasses aos municípios, e  de R$ 430 milhões em Apoio a HUPE e PPC/UERJ para a realização de procedimento especializado.</a:t>
            </a:r>
          </a:p>
          <a:p>
            <a:pPr algn="just"/>
            <a:r>
              <a:rPr lang="pt-BR" sz="1200" b="1">
                <a:latin typeface="+mj-lt"/>
                <a:cs typeface="Segoe UI"/>
              </a:rPr>
              <a:t>Administração</a:t>
            </a:r>
            <a:r>
              <a:rPr lang="pt-BR" sz="1200">
                <a:latin typeface="+mj-lt"/>
                <a:cs typeface="Segoe UI"/>
              </a:rPr>
              <a:t>: Aumento justificado pelo pagamento de precatórios no valor de R$2 bi em 2024 (+R$1,4 bilhão em relação à 2023).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FD73A8-A19A-49C8-B15E-A5AEF9DA0AB5}"/>
              </a:ext>
            </a:extLst>
          </p:cNvPr>
          <p:cNvSpPr txBox="1"/>
          <p:nvPr/>
        </p:nvSpPr>
        <p:spPr>
          <a:xfrm>
            <a:off x="420305" y="6456294"/>
            <a:ext cx="2711751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*Exclui Despesas </a:t>
            </a:r>
            <a:r>
              <a:rPr lang="pt-BR" sz="1000" err="1">
                <a:latin typeface="Segoe UI" panose="020B0502040204020203" pitchFamily="34" charset="0"/>
                <a:cs typeface="Segoe UI" panose="020B0502040204020203" pitchFamily="34" charset="0"/>
              </a:rPr>
              <a:t>Intra-orçamentárias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4C988A9F-DB0A-D0B8-1B4E-021AB902A720}"/>
              </a:ext>
            </a:extLst>
          </p:cNvPr>
          <p:cNvSpPr txBox="1">
            <a:spLocks/>
          </p:cNvSpPr>
          <p:nvPr/>
        </p:nvSpPr>
        <p:spPr>
          <a:xfrm>
            <a:off x="9862005" y="1488215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880AEA-61B8-DE4F-6772-7A064733A488}"/>
              </a:ext>
            </a:extLst>
          </p:cNvPr>
          <p:cNvSpPr txBox="1"/>
          <p:nvPr/>
        </p:nvSpPr>
        <p:spPr>
          <a:xfrm>
            <a:off x="878597" y="1849410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-2%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BAF65F-26B1-1416-32E7-C2E37AA715DD}"/>
              </a:ext>
            </a:extLst>
          </p:cNvPr>
          <p:cNvSpPr txBox="1"/>
          <p:nvPr/>
        </p:nvSpPr>
        <p:spPr>
          <a:xfrm>
            <a:off x="2228391" y="2630747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3%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14A8EB-AB3B-1BC0-2546-4DB425859184}"/>
              </a:ext>
            </a:extLst>
          </p:cNvPr>
          <p:cNvSpPr txBox="1"/>
          <p:nvPr/>
        </p:nvSpPr>
        <p:spPr>
          <a:xfrm>
            <a:off x="3652953" y="2861022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17%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ED8D3F-8399-1E4E-9473-1FEA70FF3236}"/>
              </a:ext>
            </a:extLst>
          </p:cNvPr>
          <p:cNvSpPr txBox="1"/>
          <p:nvPr/>
        </p:nvSpPr>
        <p:spPr>
          <a:xfrm>
            <a:off x="5058299" y="2992751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26%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2B9A735-ED83-0521-8250-AEC9125B3DA3}"/>
              </a:ext>
            </a:extLst>
          </p:cNvPr>
          <p:cNvSpPr txBox="1"/>
          <p:nvPr/>
        </p:nvSpPr>
        <p:spPr>
          <a:xfrm>
            <a:off x="6480896" y="2948864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1%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F41BA8-B9E8-C8A3-8557-E9F08FA7861B}"/>
              </a:ext>
            </a:extLst>
          </p:cNvPr>
          <p:cNvSpPr txBox="1"/>
          <p:nvPr/>
        </p:nvSpPr>
        <p:spPr>
          <a:xfrm>
            <a:off x="7851740" y="2981650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-3%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CE5E80D-DC44-8F1B-627B-675801783ECD}"/>
              </a:ext>
            </a:extLst>
          </p:cNvPr>
          <p:cNvSpPr txBox="1"/>
          <p:nvPr/>
        </p:nvSpPr>
        <p:spPr>
          <a:xfrm>
            <a:off x="9316133" y="3228602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31%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837897D-3ADB-58C9-0E5A-1FE916A7DAC1}"/>
              </a:ext>
            </a:extLst>
          </p:cNvPr>
          <p:cNvSpPr txBox="1"/>
          <p:nvPr/>
        </p:nvSpPr>
        <p:spPr>
          <a:xfrm>
            <a:off x="10761293" y="2876444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4%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6BB39C2-857E-1A39-7820-8745885C5BFE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AB1D270D-3DD0-9B5B-B06C-DC9BABB42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3B87484-726A-978E-66C0-31BBD4051E1E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F1AED4B-4900-4997-A047-BA1160F35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71944"/>
              </p:ext>
            </p:extLst>
          </p:nvPr>
        </p:nvGraphicFramePr>
        <p:xfrm>
          <a:off x="420305" y="2035536"/>
          <a:ext cx="11436731" cy="285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984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05CBFA-8986-AA9C-BD7B-0779066863C5}"/>
              </a:ext>
            </a:extLst>
          </p:cNvPr>
          <p:cNvSpPr txBox="1"/>
          <p:nvPr/>
        </p:nvSpPr>
        <p:spPr>
          <a:xfrm>
            <a:off x="8442087" y="1704003"/>
            <a:ext cx="347827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1400" b="1" kern="1200">
                <a:effectLst/>
                <a:latin typeface="+mj-lt"/>
                <a:ea typeface="+mn-ea"/>
                <a:cs typeface="Segoe UI"/>
              </a:rPr>
              <a:t>Pessoal e Encargos Sociais: </a:t>
            </a:r>
          </a:p>
          <a:p>
            <a:pPr algn="just">
              <a:tabLst>
                <a:tab pos="457200" algn="l"/>
              </a:tabLst>
            </a:pPr>
            <a:r>
              <a:rPr lang="pt-BR" sz="1400">
                <a:latin typeface="+mj-lt"/>
                <a:cs typeface="Segoe UI"/>
              </a:rPr>
              <a:t>Fluxo de Pagamento de Precatórios Pendentes: pagamento de R$1,6 bilhão em 2024 (+R$828 milhões em relação a 2023). Maiores</a:t>
            </a:r>
            <a:r>
              <a:rPr lang="pt-BR" sz="1400" kern="1200">
                <a:effectLst/>
                <a:latin typeface="+mj-lt"/>
                <a:ea typeface="+mn-ea"/>
                <a:cs typeface="Segoe UI"/>
              </a:rPr>
              <a:t> elevações nominais </a:t>
            </a:r>
            <a:r>
              <a:rPr lang="pt-BR" sz="1400">
                <a:latin typeface="+mj-lt"/>
                <a:cs typeface="Segoe UI"/>
              </a:rPr>
              <a:t>relativas à </a:t>
            </a:r>
            <a:r>
              <a:rPr lang="pt-BR" sz="1400" kern="1200">
                <a:effectLst/>
                <a:latin typeface="+mj-lt"/>
                <a:ea typeface="+mn-ea"/>
                <a:cs typeface="Segoe UI"/>
              </a:rPr>
              <a:t>Folha: Inativos e pensionistas (+R$723 milhões), TJ (+</a:t>
            </a:r>
            <a:r>
              <a:rPr lang="pt-BR" sz="1400">
                <a:effectLst/>
                <a:latin typeface="+mj-lt"/>
                <a:ea typeface="Calibri" panose="020F0502020204030204" pitchFamily="34" charset="0"/>
              </a:rPr>
              <a:t>R$668,2 milhões), MP (+R$367,5 milhões), Polícia Militar (+R$262,5 milhões), Política Civil (+R$123,7 milhões), ALERJ (+R$116 milhões.</a:t>
            </a:r>
            <a:endParaRPr lang="pt-BR" sz="1400" kern="1200">
              <a:effectLst/>
              <a:highlight>
                <a:srgbClr val="FFFF00"/>
              </a:highlight>
              <a:latin typeface="+mj-lt"/>
              <a:cs typeface="Segoe UI"/>
            </a:endParaRPr>
          </a:p>
          <a:p>
            <a:pPr lvl="0" algn="just">
              <a:tabLst>
                <a:tab pos="457200" algn="l"/>
              </a:tabLst>
            </a:pPr>
            <a:endParaRPr lang="pt-BR" sz="1400" b="1" kern="1200">
              <a:effectLst/>
              <a:highlight>
                <a:srgbClr val="FFFF00"/>
              </a:highlight>
              <a:latin typeface="+mj-lt"/>
              <a:ea typeface="+mn-ea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 kern="1200">
                <a:effectLst/>
                <a:latin typeface="+mj-lt"/>
                <a:ea typeface="+mn-ea"/>
                <a:cs typeface="Segoe UI"/>
              </a:rPr>
              <a:t>Outras Despesas Correntes: </a:t>
            </a:r>
            <a:r>
              <a:rPr lang="pt-BR" sz="1400">
                <a:latin typeface="+mj-lt"/>
                <a:cs typeface="Segoe UI"/>
              </a:rPr>
              <a:t>Aumento impulsionado pelo aumento dos gastos na Função Saúde, com contratos de gestão das unidades estaduais (+R$934 milhões) e repasses aos municípios (+R$670 milhões).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CD7C76-92B7-5575-60B1-86E4AF568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18139"/>
              </p:ext>
            </p:extLst>
          </p:nvPr>
        </p:nvGraphicFramePr>
        <p:xfrm>
          <a:off x="428462" y="1774367"/>
          <a:ext cx="7779839" cy="415590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79839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23942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</a:t>
                      </a: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Correntes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87.722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93.193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5.471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Pessoal e Encargos Sociais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57.530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60.941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3.410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Juros e Encargos da Dívida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3.048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3.318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Outras Despesas Correntes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27.143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28.933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1.790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de Capital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7.371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7.316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-56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Investimentos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5.380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5.137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-243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Inversões Financeiras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Amortização da Dívida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1.914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2.102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Totais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95.093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100.508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5.415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73949475-EB85-63B5-C9F6-99EE72833504}"/>
              </a:ext>
            </a:extLst>
          </p:cNvPr>
          <p:cNvSpPr/>
          <p:nvPr/>
        </p:nvSpPr>
        <p:spPr>
          <a:xfrm>
            <a:off x="8509868" y="1698170"/>
            <a:ext cx="3342708" cy="45295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873339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latin typeface="Segoe UI"/>
                <a:cs typeface="Segoe UI"/>
              </a:rPr>
              <a:t>DESPESA ACUMULADA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75993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Despesas totais acumuladas com aumento real de 1%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304D16-74FD-C4FB-EA01-695F72468D56}"/>
              </a:ext>
            </a:extLst>
          </p:cNvPr>
          <p:cNvCxnSpPr>
            <a:cxnSpLocks/>
          </p:cNvCxnSpPr>
          <p:nvPr/>
        </p:nvCxnSpPr>
        <p:spPr>
          <a:xfrm>
            <a:off x="2841824" y="2388093"/>
            <a:ext cx="0" cy="354218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57BE33-8488-86F4-46F9-8F5F0ACBF657}"/>
              </a:ext>
            </a:extLst>
          </p:cNvPr>
          <p:cNvSpPr txBox="1"/>
          <p:nvPr/>
        </p:nvSpPr>
        <p:spPr>
          <a:xfrm>
            <a:off x="428462" y="6051510"/>
            <a:ext cx="4334825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i="0" u="none" strike="noStrike" kern="1200">
                <a:effectLst/>
                <a:cs typeface="Segoe UI" panose="020B0502040204020203" pitchFamily="34" charset="0"/>
              </a:rPr>
              <a:t>Fonte: </a:t>
            </a:r>
            <a:r>
              <a:rPr lang="pt-BR" sz="1000" b="0" i="0" u="none" strike="noStrike" kern="1200">
                <a:effectLst/>
                <a:cs typeface="Segoe UI" panose="020B0502040204020203" pitchFamily="34" charset="0"/>
              </a:rPr>
              <a:t>Relatório Resumido da Execução </a:t>
            </a:r>
            <a:r>
              <a:rPr lang="pt-BR" sz="1000">
                <a:cs typeface="Segoe UI" panose="020B0502040204020203" pitchFamily="34" charset="0"/>
              </a:rPr>
              <a:t>O</a:t>
            </a:r>
            <a:r>
              <a:rPr lang="pt-BR" sz="1000" b="0" i="0" u="none" strike="noStrike" kern="1200">
                <a:effectLst/>
                <a:cs typeface="Segoe UI" panose="020B0502040204020203" pitchFamily="34" charset="0"/>
              </a:rPr>
              <a:t>rçamentária</a:t>
            </a:r>
            <a:endParaRPr lang="pt-BR" b="0" i="0" u="none" strike="noStrike">
              <a:effectLst/>
              <a:cs typeface="Segoe UI" panose="020B0502040204020203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Segoe UI" panose="020B0502040204020203" pitchFamily="34" charset="0"/>
              </a:rPr>
              <a:t>*Exclui Despesas </a:t>
            </a:r>
            <a:r>
              <a:rPr lang="pt-BR" sz="1000" b="0" i="0" u="none" strike="noStrike" kern="1200" err="1">
                <a:effectLst/>
                <a:cs typeface="Segoe UI" panose="020B0502040204020203" pitchFamily="34" charset="0"/>
              </a:rPr>
              <a:t>Intra-orçamentárias</a:t>
            </a:r>
            <a:endParaRPr lang="pt-BR" b="0" i="0" u="none" strike="noStrike">
              <a:effectLst/>
              <a:cs typeface="Segoe UI" panose="020B0502040204020203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Segoe UI" panose="020B0502040204020203" pitchFamily="34" charset="0"/>
              </a:rPr>
              <a:t>**Despesa Empenhada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607A2959-EB95-A064-8B90-A165B5B28277}"/>
              </a:ext>
            </a:extLst>
          </p:cNvPr>
          <p:cNvSpPr txBox="1">
            <a:spLocks/>
          </p:cNvSpPr>
          <p:nvPr/>
        </p:nvSpPr>
        <p:spPr>
          <a:xfrm>
            <a:off x="6588504" y="1478664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839839D-3205-FA32-EF34-855A8C912B13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9F0F561-ACE5-0AFD-DC8F-85492162A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A466609-E6BF-35A1-CE89-501A9C163106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9434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299520" y="152847"/>
            <a:ext cx="964292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RESULTADO ORÇAMENTÁRIO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299520" y="751260"/>
            <a:ext cx="10683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Resultado orçamentário negativo. Crescimento das despesas totais acima do incremento verificado nas receitas.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528204" y="1470398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754107" y="6319152"/>
            <a:ext cx="43348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​*Despesas empenhadas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FFC9B1E-F5D6-5224-E102-1E46F384C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965635"/>
              </p:ext>
            </p:extLst>
          </p:nvPr>
        </p:nvGraphicFramePr>
        <p:xfrm>
          <a:off x="754107" y="1804727"/>
          <a:ext cx="10683786" cy="43436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35440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02120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RECEITAS LÍQUIDAS TOTAIS (A)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106.112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97.995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</a:t>
                      </a:r>
                      <a:r>
                        <a:rPr lang="pt-BR" sz="15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Intra-orçamentárias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DESPESAS TOTAIS* (B)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102.290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108.527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6.237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1,2%</a:t>
                      </a:r>
                      <a:endParaRPr lang="pt-BR" sz="1500" b="1" i="0" u="none" strike="noStrike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87.722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93.193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5.471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7.371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7.316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-5,3%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de </a:t>
                      </a:r>
                      <a:r>
                        <a:rPr lang="pt-BR" sz="15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Intra-orçamentárias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7.197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8.019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4856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Orçamentário (A-B)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-3.257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-386,5%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-373,3%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CFA1AC1-8D6E-862F-08F5-D5131BF728B7}"/>
              </a:ext>
            </a:extLst>
          </p:cNvPr>
          <p:cNvCxnSpPr>
            <a:cxnSpLocks/>
          </p:cNvCxnSpPr>
          <p:nvPr/>
        </p:nvCxnSpPr>
        <p:spPr>
          <a:xfrm>
            <a:off x="3869967" y="2204400"/>
            <a:ext cx="0" cy="394401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2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67709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RESULTADO PREVIDENCIÁRIO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334962" y="721305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Não consideradas as receitas de Royalties e Participações Especiais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071819" y="152497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1182405" y="6190150"/>
            <a:ext cx="7333662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​*Receitas realizadas e Despesas liquidadas de </a:t>
            </a:r>
            <a:r>
              <a:rPr lang="pt-BR" sz="1050" err="1">
                <a:latin typeface="Segoe UI"/>
                <a:cs typeface="Segoe UI"/>
              </a:rPr>
              <a:t>jan</a:t>
            </a:r>
            <a:r>
              <a:rPr lang="pt-BR" sz="1050">
                <a:latin typeface="Segoe UI"/>
                <a:cs typeface="Segoe UI"/>
              </a:rPr>
              <a:t> a dez/2024</a:t>
            </a:r>
            <a:endParaRPr lang="pt-BR" sz="10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3D5A351-2895-103C-E8E2-3F8797CA2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723417"/>
              </p:ext>
            </p:extLst>
          </p:nvPr>
        </p:nvGraphicFramePr>
        <p:xfrm>
          <a:off x="1169604" y="1843181"/>
          <a:ext cx="9811904" cy="434316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19218">
                  <a:extLst>
                    <a:ext uri="{9D8B030D-6E8A-4147-A177-3AD203B41FA5}">
                      <a16:colId xmlns:a16="http://schemas.microsoft.com/office/drawing/2014/main" val="1581231197"/>
                    </a:ext>
                  </a:extLst>
                </a:gridCol>
                <a:gridCol w="2289743">
                  <a:extLst>
                    <a:ext uri="{9D8B030D-6E8A-4147-A177-3AD203B41FA5}">
                      <a16:colId xmlns:a16="http://schemas.microsoft.com/office/drawing/2014/main" val="2168832921"/>
                    </a:ext>
                  </a:extLst>
                </a:gridCol>
                <a:gridCol w="2137689">
                  <a:extLst>
                    <a:ext uri="{9D8B030D-6E8A-4147-A177-3AD203B41FA5}">
                      <a16:colId xmlns:a16="http://schemas.microsoft.com/office/drawing/2014/main" val="4073909870"/>
                    </a:ext>
                  </a:extLst>
                </a:gridCol>
                <a:gridCol w="1565254">
                  <a:extLst>
                    <a:ext uri="{9D8B030D-6E8A-4147-A177-3AD203B41FA5}">
                      <a16:colId xmlns:a16="http://schemas.microsoft.com/office/drawing/2014/main" val="1654888995"/>
                    </a:ext>
                  </a:extLst>
                </a:gridCol>
              </a:tblGrid>
              <a:tr h="39726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Previdenciário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Financeiro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Militares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4240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RECEITAS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786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6.196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1.641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10021"/>
                  </a:ext>
                </a:extLst>
              </a:tr>
              <a:tr h="396454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dos Segurados 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2.415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1.506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0547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Ativos​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1.581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8605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Inativos​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6353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Pensionistas​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26733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Patronais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3.013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90562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Demais Receitas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7512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DESPESAS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17.440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8.559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23216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Aposentadorias​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12.925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6.758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76245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Pensões​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4.513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1.617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1482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Demais​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3779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RESULTADO 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771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-11.243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-6.918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75746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8DF5154A-FCA2-BE96-9C38-D04C45780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1502460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39A6E2F-431F-3DF8-A20A-878711D8384F}"/>
              </a:ext>
            </a:extLst>
          </p:cNvPr>
          <p:cNvCxnSpPr>
            <a:cxnSpLocks/>
          </p:cNvCxnSpPr>
          <p:nvPr/>
        </p:nvCxnSpPr>
        <p:spPr>
          <a:xfrm>
            <a:off x="4887472" y="2084139"/>
            <a:ext cx="0" cy="402778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8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29098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METAS PARA 2024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4F3B085-EB2E-40E8-896C-8205384DAB4A}"/>
              </a:ext>
            </a:extLst>
          </p:cNvPr>
          <p:cNvSpPr txBox="1">
            <a:spLocks/>
          </p:cNvSpPr>
          <p:nvPr/>
        </p:nvSpPr>
        <p:spPr>
          <a:xfrm>
            <a:off x="326725" y="65616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Resultado Primário foi positivo e acima da meta da LDO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F406C3-5880-40B9-9353-F8933A38EE0D}"/>
              </a:ext>
            </a:extLst>
          </p:cNvPr>
          <p:cNvSpPr txBox="1"/>
          <p:nvPr/>
        </p:nvSpPr>
        <p:spPr>
          <a:xfrm>
            <a:off x="522514" y="1551324"/>
            <a:ext cx="539496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Primário </a:t>
            </a:r>
            <a:r>
              <a:rPr lang="pt-BR"/>
              <a:t>indica se níveis de gastos orçamentários do Estado são compatíveis com sua arrecadação. É obtido pela </a:t>
            </a:r>
            <a:r>
              <a:rPr lang="pt-BR" b="1"/>
              <a:t>diferença entre as Receitas Primárias (aquelas decorrentes da atividade fiscal do governo) e as Despesas Primárias (desconsidera o pagamento da  dívida)</a:t>
            </a:r>
            <a:r>
              <a:rPr lang="pt-BR"/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FEE569B-4BF8-4498-ABB4-C9C83E9E4C78}"/>
              </a:ext>
            </a:extLst>
          </p:cNvPr>
          <p:cNvSpPr txBox="1"/>
          <p:nvPr/>
        </p:nvSpPr>
        <p:spPr>
          <a:xfrm>
            <a:off x="6274525" y="1574053"/>
            <a:ext cx="539496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Nominal representa a variação da Dívida Consolidada Líquida em dado período </a:t>
            </a:r>
            <a:r>
              <a:rPr lang="pt-BR"/>
              <a:t>e pode ser obtido a partir do resultado primário, por meio da soma da conta de juros por competência (juros ativos menos juros passivos).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856F5A3-E643-4794-A761-777D3DB59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643788"/>
              </p:ext>
            </p:extLst>
          </p:nvPr>
        </p:nvGraphicFramePr>
        <p:xfrm>
          <a:off x="522514" y="3681831"/>
          <a:ext cx="5394960" cy="2520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94507">
                  <a:extLst>
                    <a:ext uri="{9D8B030D-6E8A-4147-A177-3AD203B41FA5}">
                      <a16:colId xmlns:a16="http://schemas.microsoft.com/office/drawing/2014/main" val="833687918"/>
                    </a:ext>
                  </a:extLst>
                </a:gridCol>
                <a:gridCol w="1500453">
                  <a:extLst>
                    <a:ext uri="{9D8B030D-6E8A-4147-A177-3AD203B41FA5}">
                      <a16:colId xmlns:a16="http://schemas.microsoft.com/office/drawing/2014/main" val="366414686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 Resultado Primário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288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90.436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419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64.418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065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Resultado Primário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24.031</a:t>
                      </a:r>
                      <a:endParaRPr lang="pt-BR" sz="1500" b="1" i="0" u="none" strike="noStrike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9241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2.154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1788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B4A3DE5-5E4B-4EDC-8B88-D7ADEB0A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36976"/>
              </p:ext>
            </p:extLst>
          </p:nvPr>
        </p:nvGraphicFramePr>
        <p:xfrm>
          <a:off x="6400800" y="3681831"/>
          <a:ext cx="5268683" cy="2520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55914">
                  <a:extLst>
                    <a:ext uri="{9D8B030D-6E8A-4147-A177-3AD203B41FA5}">
                      <a16:colId xmlns:a16="http://schemas.microsoft.com/office/drawing/2014/main" val="672287790"/>
                    </a:ext>
                  </a:extLst>
                </a:gridCol>
                <a:gridCol w="1312769">
                  <a:extLst>
                    <a:ext uri="{9D8B030D-6E8A-4147-A177-3AD203B41FA5}">
                      <a16:colId xmlns:a16="http://schemas.microsoft.com/office/drawing/2014/main" val="57101864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 Resultado Nominal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714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(31/12/2023)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166.127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777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(31/12/2024)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195.945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5629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Nominal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-29.817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985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-14.667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20834"/>
                  </a:ext>
                </a:extLst>
              </a:tr>
            </a:tbl>
          </a:graphicData>
        </a:graphic>
      </p:graphicFrame>
      <p:sp>
        <p:nvSpPr>
          <p:cNvPr id="4" name="Título 2">
            <a:extLst>
              <a:ext uri="{FF2B5EF4-FFF2-40B4-BE49-F238E27FC236}">
                <a16:creationId xmlns:a16="http://schemas.microsoft.com/office/drawing/2014/main" id="{1A476DAF-40E0-F536-0761-B8FA7E8981DA}"/>
              </a:ext>
            </a:extLst>
          </p:cNvPr>
          <p:cNvSpPr txBox="1">
            <a:spLocks/>
          </p:cNvSpPr>
          <p:nvPr/>
        </p:nvSpPr>
        <p:spPr>
          <a:xfrm>
            <a:off x="9860325" y="342090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E862F878-269E-F452-055E-76B0DAC60E31}"/>
              </a:ext>
            </a:extLst>
          </p:cNvPr>
          <p:cNvSpPr txBox="1">
            <a:spLocks/>
          </p:cNvSpPr>
          <p:nvPr/>
        </p:nvSpPr>
        <p:spPr>
          <a:xfrm>
            <a:off x="4058050" y="342090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1CDC7AF-141E-727A-8F7A-58579A884517}"/>
              </a:ext>
            </a:extLst>
          </p:cNvPr>
          <p:cNvCxnSpPr/>
          <p:nvPr/>
        </p:nvCxnSpPr>
        <p:spPr>
          <a:xfrm>
            <a:off x="4070573" y="418407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52EE25F-330D-BCD5-6426-D28C1E28EBD3}"/>
              </a:ext>
            </a:extLst>
          </p:cNvPr>
          <p:cNvCxnSpPr/>
          <p:nvPr/>
        </p:nvCxnSpPr>
        <p:spPr>
          <a:xfrm>
            <a:off x="10287978" y="418407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168EAB-F15D-4D76-490C-90FDEA49EEEE}"/>
              </a:ext>
            </a:extLst>
          </p:cNvPr>
          <p:cNvSpPr txBox="1"/>
          <p:nvPr/>
        </p:nvSpPr>
        <p:spPr>
          <a:xfrm>
            <a:off x="522901" y="6196179"/>
            <a:ext cx="4334825" cy="5770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​*Receitas realizadas e Despesas pagas de Jan a Dez </a:t>
            </a:r>
            <a:r>
              <a:rPr lang="pt-BR" sz="1050" err="1">
                <a:latin typeface="Segoe UI"/>
                <a:cs typeface="Segoe UI"/>
              </a:rPr>
              <a:t>de</a:t>
            </a:r>
            <a:r>
              <a:rPr lang="pt-BR" sz="1050">
                <a:latin typeface="Segoe UI"/>
                <a:cs typeface="Segoe UI"/>
              </a:rPr>
              <a:t> 2024</a:t>
            </a:r>
          </a:p>
          <a:p>
            <a:r>
              <a:rPr lang="pt-BR" sz="1050">
                <a:latin typeface="Segoe UI"/>
                <a:cs typeface="Segoe UI"/>
              </a:rPr>
              <a:t>Sem RPPS</a:t>
            </a:r>
          </a:p>
        </p:txBody>
      </p:sp>
    </p:spTree>
    <p:extLst>
      <p:ext uri="{BB962C8B-B14F-4D97-AF65-F5344CB8AC3E}">
        <p14:creationId xmlns:p14="http://schemas.microsoft.com/office/powerpoint/2010/main" val="157975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>
            <a:extLst>
              <a:ext uri="{FF2B5EF4-FFF2-40B4-BE49-F238E27FC236}">
                <a16:creationId xmlns:a16="http://schemas.microsoft.com/office/drawing/2014/main" id="{FD3E3182-FF29-412A-8BF4-0440BEC5C4BD}"/>
              </a:ext>
            </a:extLst>
          </p:cNvPr>
          <p:cNvSpPr txBox="1">
            <a:spLocks/>
          </p:cNvSpPr>
          <p:nvPr/>
        </p:nvSpPr>
        <p:spPr>
          <a:xfrm>
            <a:off x="120073" y="755197"/>
            <a:ext cx="11988799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750"/>
              <a:t>O </a:t>
            </a:r>
            <a:r>
              <a:rPr lang="pt-BR" sz="1750">
                <a:ea typeface="+mj-lt"/>
                <a:cs typeface="+mj-lt"/>
              </a:rPr>
              <a:t>Poder Executivo</a:t>
            </a:r>
            <a:r>
              <a:rPr lang="pt-BR" sz="1750"/>
              <a:t> excedeu o limite máximo com a DCL. Com despesas de pessoal, não foi excedido (últimos 12 meses)</a:t>
            </a:r>
            <a:endParaRPr lang="pt-BR" sz="1750">
              <a:cs typeface="Segoe UI"/>
            </a:endParaRPr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48994F49-E04D-5EFA-3609-6423750D2C8E}"/>
              </a:ext>
            </a:extLst>
          </p:cNvPr>
          <p:cNvSpPr txBox="1">
            <a:spLocks/>
          </p:cNvSpPr>
          <p:nvPr/>
        </p:nvSpPr>
        <p:spPr>
          <a:xfrm>
            <a:off x="343200" y="178576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LIMITES PARA 2024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AD6C274-5862-601A-B2F0-AC995C6AE5BA}"/>
              </a:ext>
            </a:extLst>
          </p:cNvPr>
          <p:cNvSpPr txBox="1"/>
          <p:nvPr/>
        </p:nvSpPr>
        <p:spPr>
          <a:xfrm>
            <a:off x="841449" y="5922285"/>
            <a:ext cx="707707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1" i="0" u="none" strike="noStrike" kern="1200">
                <a:effectLst/>
                <a:latin typeface="+mj-lt"/>
                <a:cs typeface="Segoe UI" panose="020B0502040204020203" pitchFamily="34" charset="0"/>
              </a:rPr>
              <a:t>Fonte: </a:t>
            </a:r>
            <a:r>
              <a:rPr lang="pt-BR" sz="1050" b="0" i="0" u="none" strike="noStrike" kern="1200">
                <a:effectLst/>
                <a:latin typeface="+mj-lt"/>
                <a:cs typeface="Segoe UI" panose="020B0502040204020203" pitchFamily="34" charset="0"/>
              </a:rPr>
              <a:t>Relatório de Gestão Fiscal</a:t>
            </a:r>
            <a:endParaRPr lang="pt-BR" sz="2000" b="0" i="0" u="none" strike="noStrike">
              <a:effectLst/>
              <a:latin typeface="+mj-lt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>
                <a:effectLst/>
                <a:latin typeface="+mj-lt"/>
                <a:cs typeface="Segoe UI" panose="020B0502040204020203" pitchFamily="34" charset="0"/>
              </a:rPr>
              <a:t>¹ Limite Máximo 49% da RCL</a:t>
            </a:r>
            <a:r>
              <a:rPr lang="pt-BR" sz="1050">
                <a:latin typeface="+mj-lt"/>
                <a:cs typeface="Segoe UI" panose="020B0502040204020203" pitchFamily="34" charset="0"/>
              </a:rPr>
              <a:t>, conforme alínea a, do inciso I do Art. 20 da LRF</a:t>
            </a:r>
            <a:endParaRPr lang="pt-BR" sz="2000" b="0" i="0" u="none" strike="noStrike">
              <a:effectLst/>
              <a:latin typeface="+mj-lt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 spc="0" baseline="0">
                <a:ln>
                  <a:noFill/>
                </a:ln>
                <a:effectLst/>
                <a:latin typeface="+mj-lt"/>
                <a:cs typeface="Segoe UI" panose="020B0502040204020203" pitchFamily="34" charset="0"/>
              </a:rPr>
              <a:t>² Limite Definido por Resolução do Senado Federal 200% da RCL</a:t>
            </a:r>
            <a:endParaRPr lang="pt-BR" sz="2000" b="0" i="0" u="none" strike="noStrike">
              <a:effectLst/>
              <a:latin typeface="+mj-l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AF67D66-2A8B-2C00-8710-93793FB2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05127"/>
              </p:ext>
            </p:extLst>
          </p:nvPr>
        </p:nvGraphicFramePr>
        <p:xfrm>
          <a:off x="841449" y="2005200"/>
          <a:ext cx="10356275" cy="304507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755738">
                  <a:extLst>
                    <a:ext uri="{9D8B030D-6E8A-4147-A177-3AD203B41FA5}">
                      <a16:colId xmlns:a16="http://schemas.microsoft.com/office/drawing/2014/main" val="388717478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756954017"/>
                    </a:ext>
                  </a:extLst>
                </a:gridCol>
                <a:gridCol w="2729266">
                  <a:extLst>
                    <a:ext uri="{9D8B030D-6E8A-4147-A177-3AD203B41FA5}">
                      <a16:colId xmlns:a16="http://schemas.microsoft.com/office/drawing/2014/main" val="1160145763"/>
                    </a:ext>
                  </a:extLst>
                </a:gridCol>
                <a:gridCol w="2116362">
                  <a:extLst>
                    <a:ext uri="{9D8B030D-6E8A-4147-A177-3AD203B41FA5}">
                      <a16:colId xmlns:a16="http://schemas.microsoft.com/office/drawing/2014/main" val="270794083"/>
                    </a:ext>
                  </a:extLst>
                </a:gridCol>
              </a:tblGrid>
              <a:tr h="1105514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LIMITES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RESULTADO APURADO </a:t>
                      </a:r>
                    </a:p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NO  2024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% EM RELAÇÃO</a:t>
                      </a:r>
                      <a:endParaRPr lang="pt-BR"/>
                    </a:p>
                    <a:p>
                      <a:pPr lvl="0" algn="ctr">
                        <a:buNone/>
                      </a:pP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À RCL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496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Receita Corrente Líquida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92.764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173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Despesa com Pessoal </a:t>
                      </a:r>
                    </a:p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(Poder Executivo)¹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45.455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43.294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46,74%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15881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Dívida Consolidada Líquida²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185.529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195.945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211,23%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79862"/>
                  </a:ext>
                </a:extLst>
              </a:tr>
            </a:tbl>
          </a:graphicData>
        </a:graphic>
      </p:graphicFrame>
      <p:sp>
        <p:nvSpPr>
          <p:cNvPr id="13" name="Título 2">
            <a:extLst>
              <a:ext uri="{FF2B5EF4-FFF2-40B4-BE49-F238E27FC236}">
                <a16:creationId xmlns:a16="http://schemas.microsoft.com/office/drawing/2014/main" id="{11F094B2-A824-485F-CDD6-D75E9F771CD8}"/>
              </a:ext>
            </a:extLst>
          </p:cNvPr>
          <p:cNvSpPr txBox="1">
            <a:spLocks/>
          </p:cNvSpPr>
          <p:nvPr/>
        </p:nvSpPr>
        <p:spPr>
          <a:xfrm>
            <a:off x="9371163" y="1680296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7842654-AE8A-1BBE-9785-29E29F5F5496}"/>
              </a:ext>
            </a:extLst>
          </p:cNvPr>
          <p:cNvCxnSpPr/>
          <p:nvPr/>
        </p:nvCxnSpPr>
        <p:spPr>
          <a:xfrm>
            <a:off x="4421556" y="303251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3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8CA08E8-0A5F-CE3E-D0A6-3A33FE5073D6}"/>
              </a:ext>
            </a:extLst>
          </p:cNvPr>
          <p:cNvSpPr/>
          <p:nvPr/>
        </p:nvSpPr>
        <p:spPr>
          <a:xfrm>
            <a:off x="383518" y="5353222"/>
            <a:ext cx="11424961" cy="9507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939D031-93AB-42F6-805C-07D089B88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289549"/>
              </p:ext>
            </p:extLst>
          </p:nvPr>
        </p:nvGraphicFramePr>
        <p:xfrm>
          <a:off x="383518" y="1435664"/>
          <a:ext cx="11424961" cy="391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DÍVIDA ATÉ 3º QUADRIMESTRE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24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Aumento da DCL frente ao ano de 2023, alcançando o montante de R$ 196 bilhões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72A40F-6D1B-4798-A9D4-9EA331E4DF27}"/>
              </a:ext>
            </a:extLst>
          </p:cNvPr>
          <p:cNvSpPr txBox="1"/>
          <p:nvPr/>
        </p:nvSpPr>
        <p:spPr>
          <a:xfrm>
            <a:off x="894915" y="5413094"/>
            <a:ext cx="1039040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pt-BR" sz="1600">
                <a:cs typeface="Segoe UI"/>
              </a:rPr>
              <a:t>A relação DCL/RCL atingiu o percentual de 211,23%, ultrapassando o limite estabelecido pela LRF.</a:t>
            </a:r>
          </a:p>
          <a:p>
            <a:pPr algn="ctr"/>
            <a:r>
              <a:rPr lang="pt-BR" sz="1600">
                <a:cs typeface="Segoe UI"/>
              </a:rPr>
              <a:t>Destaca-se que, acordo com o inciso III do art. 10 da LC nº 159/17, durante a vigência do RRF, fica suspenso o cumprimento do limite estabelecido pela LRF.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D360B3-6E7D-4907-8A77-ADF2DAC33D30}"/>
              </a:ext>
            </a:extLst>
          </p:cNvPr>
          <p:cNvSpPr txBox="1"/>
          <p:nvPr/>
        </p:nvSpPr>
        <p:spPr>
          <a:xfrm>
            <a:off x="485992" y="6486525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Relatório de Gestão Fiscal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2904814-ECA0-E9A1-1988-FBCFD9F2F9ED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A140C2D-39AA-4D63-832C-F6FD74304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BFC62D5-1976-1278-29DA-930FA572BAB9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508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753194" y="1563223"/>
            <a:ext cx="10976988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Estoque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753195" y="1963333"/>
            <a:ext cx="10976987" cy="4511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ESTOQUE DA DÍVIDA CONSOLIDADA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8606129" y="2386848"/>
            <a:ext cx="2779759" cy="33701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500"/>
              <a:t>Comparada a 2023, a Dívida Consolidada sofreu acréscimo  devido a:</a:t>
            </a:r>
            <a:endParaRPr lang="pt-BR"/>
          </a:p>
          <a:p>
            <a:pPr marL="285750" indent="-285750" algn="just">
              <a:buFont typeface="Calibri"/>
              <a:buChar char="-"/>
            </a:pPr>
            <a:r>
              <a:rPr lang="pt-BR" sz="1500"/>
              <a:t>honra parcial das dívidas com a União e as garantidas pela União;</a:t>
            </a:r>
            <a:endParaRPr lang="pt-BR"/>
          </a:p>
          <a:p>
            <a:pPr marL="285750" indent="-285750" algn="just">
              <a:buFont typeface="Calibri"/>
              <a:buChar char="-"/>
            </a:pPr>
            <a:r>
              <a:rPr lang="pt-BR" sz="1500"/>
              <a:t>Aumento no valor dos indexadores que corrigem a dívida; e</a:t>
            </a:r>
            <a:endParaRPr lang="pt-BR" sz="1500">
              <a:cs typeface="Segoe UI"/>
            </a:endParaRPr>
          </a:p>
          <a:p>
            <a:pPr marL="285750" indent="-285750" algn="just">
              <a:buFont typeface="Calibri"/>
              <a:buChar char="-"/>
            </a:pPr>
            <a:r>
              <a:rPr lang="pt-BR" sz="1500"/>
              <a:t>Estoque de precatórios a pagar crescendo mais rápido do que os pagamentos que estão sendo realizados</a:t>
            </a:r>
            <a:r>
              <a:rPr lang="pt-BR">
                <a:cs typeface="Segoe UI"/>
              </a:rPr>
              <a:t>.</a:t>
            </a:r>
            <a:endParaRPr lang="pt-BR" sz="1500">
              <a:cs typeface="Segoe UI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Aumento da DC de R$ 25,8 bilhões frente a 2023, alcançando o montante de R$ 218 bilhões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701393" y="1643082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D5F3BA-4F8B-ECEF-A065-9908BAF3A16B}"/>
              </a:ext>
            </a:extLst>
          </p:cNvPr>
          <p:cNvSpPr txBox="1"/>
          <p:nvPr/>
        </p:nvSpPr>
        <p:spPr>
          <a:xfrm>
            <a:off x="753194" y="6549823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Relatório de Gestão Fiscal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3684AD8-00BC-0A3C-FB9F-8AB445533177}"/>
              </a:ext>
            </a:extLst>
          </p:cNvPr>
          <p:cNvGrpSpPr/>
          <p:nvPr/>
        </p:nvGrpSpPr>
        <p:grpSpPr>
          <a:xfrm>
            <a:off x="764933" y="2178783"/>
            <a:ext cx="7503748" cy="3841129"/>
            <a:chOff x="-1534592" y="-582862"/>
            <a:chExt cx="4572000" cy="2947987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93FDAF3B-FAF3-8307-D842-B877EBE6FAE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58541254"/>
                </p:ext>
              </p:extLst>
            </p:nvPr>
          </p:nvGraphicFramePr>
          <p:xfrm>
            <a:off x="-1534592" y="-582862"/>
            <a:ext cx="4572000" cy="2947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CaixaDeTexto 2">
              <a:extLst>
                <a:ext uri="{FF2B5EF4-FFF2-40B4-BE49-F238E27FC236}">
                  <a16:creationId xmlns:a16="http://schemas.microsoft.com/office/drawing/2014/main" id="{0775BBC8-4164-C8FC-1607-D6332C067599}"/>
                </a:ext>
              </a:extLst>
            </p:cNvPr>
            <p:cNvSpPr txBox="1"/>
            <p:nvPr/>
          </p:nvSpPr>
          <p:spPr>
            <a:xfrm>
              <a:off x="1571957" y="-244498"/>
              <a:ext cx="583729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/>
                <a:t>217.993</a:t>
              </a:r>
            </a:p>
          </p:txBody>
        </p:sp>
        <p:sp>
          <p:nvSpPr>
            <p:cNvPr id="19" name="CaixaDeTexto 3">
              <a:extLst>
                <a:ext uri="{FF2B5EF4-FFF2-40B4-BE49-F238E27FC236}">
                  <a16:creationId xmlns:a16="http://schemas.microsoft.com/office/drawing/2014/main" id="{73749DD3-81A2-40BE-8CD1-4B1E50038D77}"/>
                </a:ext>
              </a:extLst>
            </p:cNvPr>
            <p:cNvSpPr txBox="1"/>
            <p:nvPr/>
          </p:nvSpPr>
          <p:spPr>
            <a:xfrm>
              <a:off x="-656603" y="-19373"/>
              <a:ext cx="676275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/>
                <a:t>192.246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E071CA9-1539-D103-6036-895E9D4B7228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029C075-BF22-F782-6EC0-EDA3A004A2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F88142A-8517-50B3-2D2B-5541BCB94004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9282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608796" y="1512107"/>
            <a:ext cx="11001708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Serviço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608797" y="1912217"/>
            <a:ext cx="11001706" cy="4366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PAGAMENTO DA DÍVIDA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7126664" y="2470029"/>
            <a:ext cx="4345756" cy="2893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400"/>
              <a:t>O aumento no serviço da dívida decorre da autorização obtida por liminar, em decorrência da ACO 3678, que autorizou o Estado a pagar, em 2024, à União o mesmo montante pago de dívida em 2023, além da entrada de três parcelamentos junto à CEDAE. </a:t>
            </a:r>
            <a:endParaRPr lang="pt-BR" sz="1400">
              <a:cs typeface="Segoe UI"/>
            </a:endParaRPr>
          </a:p>
          <a:p>
            <a:pPr algn="just"/>
            <a:endParaRPr lang="pt-BR" sz="1400"/>
          </a:p>
          <a:p>
            <a:pPr algn="just"/>
            <a:r>
              <a:rPr lang="pt-BR" sz="1400"/>
              <a:t>O percentual restante permanece sendo honrado pela União, sem execução da contragarantia. </a:t>
            </a:r>
            <a:endParaRPr lang="pt-BR" sz="1600">
              <a:cs typeface="Segoe UI"/>
            </a:endParaRPr>
          </a:p>
          <a:p>
            <a:pPr algn="just"/>
            <a:endParaRPr lang="pt-BR" sz="1400">
              <a:cs typeface="Segoe UI"/>
            </a:endParaRPr>
          </a:p>
          <a:p>
            <a:pPr algn="just"/>
            <a:r>
              <a:rPr lang="pt-BR" sz="1400"/>
              <a:t>O ERJ continua cumprindo o pagamento dos parcelamentos junto à RFB.</a:t>
            </a:r>
            <a:endParaRPr lang="pt-BR" sz="1400">
              <a:cs typeface="Segoe UI"/>
            </a:endParaRPr>
          </a:p>
          <a:p>
            <a:pPr algn="just"/>
            <a:endParaRPr lang="pt-BR" sz="140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Aplicação da penalidade por descumprimento do RRF e, posteriormente, liminar concedida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673515" y="1568741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B1849E-EF2A-5C3F-9872-9D0315209599}"/>
              </a:ext>
            </a:extLst>
          </p:cNvPr>
          <p:cNvSpPr txBox="1"/>
          <p:nvPr/>
        </p:nvSpPr>
        <p:spPr>
          <a:xfrm>
            <a:off x="483464" y="6530359"/>
            <a:ext cx="4899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SIAFE-RJ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DF47878-8704-42C9-85D5-FFC04BDA2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720474"/>
              </p:ext>
            </p:extLst>
          </p:nvPr>
        </p:nvGraphicFramePr>
        <p:xfrm>
          <a:off x="855330" y="2079544"/>
          <a:ext cx="5886718" cy="422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B3BCA20-5A82-4E56-AECD-52A7C98D936D}"/>
              </a:ext>
            </a:extLst>
          </p:cNvPr>
          <p:cNvSpPr txBox="1"/>
          <p:nvPr/>
        </p:nvSpPr>
        <p:spPr>
          <a:xfrm>
            <a:off x="4885363" y="2316140"/>
            <a:ext cx="69722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5.420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8DEBB1-BDC3-4465-BD63-A657CF7792B5}"/>
              </a:ext>
            </a:extLst>
          </p:cNvPr>
          <p:cNvSpPr txBox="1"/>
          <p:nvPr/>
        </p:nvSpPr>
        <p:spPr>
          <a:xfrm>
            <a:off x="2169366" y="3633569"/>
            <a:ext cx="76404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>
                <a:cs typeface="Segoe UI"/>
              </a:rPr>
              <a:t>4.962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17A1445-BE46-C906-AC21-3851F989A2DB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91D853F-220B-599F-FAE0-B0224E044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70FB20F-B36A-CE7F-3102-253B8362B15D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9756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5">
            <a:extLst>
              <a:ext uri="{FF2B5EF4-FFF2-40B4-BE49-F238E27FC236}">
                <a16:creationId xmlns:a16="http://schemas.microsoft.com/office/drawing/2014/main" id="{62103879-D573-AF33-8A57-3F095848C1FC}"/>
              </a:ext>
            </a:extLst>
          </p:cNvPr>
          <p:cNvSpPr txBox="1">
            <a:spLocks/>
          </p:cNvSpPr>
          <p:nvPr/>
        </p:nvSpPr>
        <p:spPr>
          <a:xfrm>
            <a:off x="343200" y="199054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ATIVIDADE ECONÔMICA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96728BA-3110-127C-BCF3-5BA7F090D526}"/>
              </a:ext>
            </a:extLst>
          </p:cNvPr>
          <p:cNvCxnSpPr>
            <a:cxnSpLocks/>
          </p:cNvCxnSpPr>
          <p:nvPr/>
        </p:nvCxnSpPr>
        <p:spPr>
          <a:xfrm>
            <a:off x="343200" y="134676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2">
            <a:extLst>
              <a:ext uri="{FF2B5EF4-FFF2-40B4-BE49-F238E27FC236}">
                <a16:creationId xmlns:a16="http://schemas.microsoft.com/office/drawing/2014/main" id="{93295553-5F98-A480-CB14-85950310B458}"/>
              </a:ext>
            </a:extLst>
          </p:cNvPr>
          <p:cNvSpPr txBox="1">
            <a:spLocks/>
          </p:cNvSpPr>
          <p:nvPr/>
        </p:nvSpPr>
        <p:spPr>
          <a:xfrm>
            <a:off x="343200" y="740364"/>
            <a:ext cx="10956794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>
                <a:latin typeface="Segoe UI" panose="020B0502040204020203" pitchFamily="34" charset="0"/>
                <a:cs typeface="Segoe UI" panose="020B0502040204020203" pitchFamily="34" charset="0"/>
              </a:rPr>
              <a:t>Indicadores de 2024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F3654464-F2EC-F95A-904F-A06F7E0A9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33940"/>
              </p:ext>
            </p:extLst>
          </p:nvPr>
        </p:nvGraphicFramePr>
        <p:xfrm>
          <a:off x="1983036" y="1826963"/>
          <a:ext cx="7832594" cy="3863025"/>
        </p:xfrm>
        <a:graphic>
          <a:graphicData uri="http://schemas.openxmlformats.org/drawingml/2006/table">
            <a:tbl>
              <a:tblPr/>
              <a:tblGrid>
                <a:gridCol w="2599750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159297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2422111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2572284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  <a:gridCol w="79152">
                  <a:extLst>
                    <a:ext uri="{9D8B030D-6E8A-4147-A177-3AD203B41FA5}">
                      <a16:colId xmlns:a16="http://schemas.microsoft.com/office/drawing/2014/main" val="2403788127"/>
                    </a:ext>
                  </a:extLst>
                </a:gridCol>
              </a:tblGrid>
              <a:tr h="5288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INDICADORES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PLOA 2024</a:t>
                      </a:r>
                    </a:p>
                    <a:p>
                      <a:pPr marL="0" lvl="0" algn="ctr">
                        <a:buNone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(agosto/23)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ATUALIZADO 2024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PIB Brasil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 de crescimento)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1,33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3,49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IPCA</a:t>
                      </a:r>
                      <a:b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</a:br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3,86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4,83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22393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6,19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Taxa Selic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9,00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12,25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14488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87,00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80,52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A4B24E-0AD5-3E9F-7A7C-33BA552C68FA}"/>
              </a:ext>
            </a:extLst>
          </p:cNvPr>
          <p:cNvSpPr txBox="1"/>
          <p:nvPr/>
        </p:nvSpPr>
        <p:spPr>
          <a:xfrm>
            <a:off x="343200" y="6305318"/>
            <a:ext cx="9843754" cy="553998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b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</a:t>
            </a:r>
            <a:r>
              <a:rPr lang="pt-BR" sz="1000">
                <a:latin typeface="Segoe UI"/>
                <a:cs typeface="Segoe UI"/>
              </a:rPr>
              <a:t>: PLOA 2024: Boletim Focus/BCB - 18 de agosto de 2023.</a:t>
            </a:r>
          </a:p>
          <a:p>
            <a:r>
              <a:rPr lang="pt-BR" sz="1000">
                <a:latin typeface="Segoe UI"/>
                <a:cs typeface="Segoe UI"/>
              </a:rPr>
              <a:t>            Fechamento 2024: Boletim Focus/BCB – 24 de janeiro de 2025 para PIB. IPCA (IBGE), Taxa de Câmbio (BCB), Taxa Selic (BCB) e Brent (EIA) em valores realizados.</a:t>
            </a:r>
            <a:endParaRPr lang="pt-BR" sz="1000">
              <a:highlight>
                <a:srgbClr val="FFFF00"/>
              </a:highlight>
              <a:latin typeface="Segoe UI"/>
              <a:cs typeface="Segoe UI"/>
            </a:endParaRPr>
          </a:p>
          <a:p>
            <a:r>
              <a:rPr lang="pt-BR" sz="1000">
                <a:latin typeface="Segoe UI"/>
                <a:cs typeface="Segoe UI"/>
              </a:rPr>
              <a:t>            </a:t>
            </a:r>
            <a:endParaRPr lang="pt-BR" sz="100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97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96E2BB-AF77-9E5C-F96F-F4709F875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8E0592D-FD4E-7462-5850-DFEC2DA953F6}"/>
              </a:ext>
            </a:extLst>
          </p:cNvPr>
          <p:cNvSpPr/>
          <p:nvPr/>
        </p:nvSpPr>
        <p:spPr>
          <a:xfrm>
            <a:off x="4571887" y="1033644"/>
            <a:ext cx="2050855" cy="5339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/>
                <a:cs typeface="Segoe UI"/>
              </a:rPr>
              <a:t>2018 – 2019</a:t>
            </a:r>
            <a:endParaRPr lang="pt-BR" sz="20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b="1">
                <a:solidFill>
                  <a:schemeClr val="tx1"/>
                </a:solidFill>
                <a:latin typeface="Segoe UI"/>
                <a:cs typeface="Segoe UI"/>
              </a:rPr>
              <a:t>Estabilização</a:t>
            </a:r>
            <a:r>
              <a:rPr lang="pt-BR" sz="1600" b="1">
                <a:solidFill>
                  <a:schemeClr val="tx1"/>
                </a:solidFill>
                <a:latin typeface="Segoe UI"/>
                <a:cs typeface="Segoe UI"/>
              </a:rPr>
              <a:t>:</a:t>
            </a:r>
            <a:br>
              <a:rPr lang="pt-BR" sz="16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500">
                <a:solidFill>
                  <a:schemeClr val="tx1"/>
                </a:solidFill>
                <a:latin typeface="Segoe UI"/>
                <a:cs typeface="Segoe UI"/>
              </a:rPr>
              <a:t>RRF ajudou a manter o nível do estoque. Paga-se um montante equivalente ao RP gerado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EDFB78F-EA66-5FB8-363F-4C3D4797BBFE}"/>
              </a:ext>
            </a:extLst>
          </p:cNvPr>
          <p:cNvSpPr/>
          <p:nvPr/>
        </p:nvSpPr>
        <p:spPr>
          <a:xfrm>
            <a:off x="6622742" y="1033644"/>
            <a:ext cx="5095783" cy="5339304"/>
          </a:xfrm>
          <a:prstGeom prst="rect">
            <a:avLst/>
          </a:prstGeom>
          <a:solidFill>
            <a:schemeClr val="accent6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/>
                <a:cs typeface="Segoe UI"/>
              </a:rPr>
              <a:t>2020 – 2024</a:t>
            </a:r>
            <a:endParaRPr lang="pt-BR" sz="20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Segoe UI"/>
                <a:cs typeface="Segoe UI"/>
              </a:rPr>
              <a:t>Redução:</a:t>
            </a:r>
            <a:br>
              <a:rPr lang="pt-BR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500">
                <a:solidFill>
                  <a:schemeClr val="tx1"/>
                </a:solidFill>
                <a:latin typeface="Segoe UI"/>
                <a:cs typeface="Segoe UI"/>
              </a:rPr>
              <a:t>Esforço do estado na redução do estoque. Do valor total em 31/12/2024, de R$ 3,9 bi, apenas R$ 627 mi são referentes a exercícios anteriores a 2024.</a:t>
            </a:r>
            <a:endParaRPr lang="pt-BR" sz="1500">
              <a:solidFill>
                <a:schemeClr val="tx1"/>
              </a:solidFill>
              <a:highlight>
                <a:srgbClr val="FFFF00"/>
              </a:highlight>
              <a:latin typeface="Segoe UI"/>
              <a:cs typeface="Segoe UI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67F8B9F-DF80-C014-589B-A49C3A771B85}"/>
              </a:ext>
            </a:extLst>
          </p:cNvPr>
          <p:cNvSpPr/>
          <p:nvPr/>
        </p:nvSpPr>
        <p:spPr>
          <a:xfrm>
            <a:off x="515809" y="1033644"/>
            <a:ext cx="4056079" cy="5339306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2015</a:t>
            </a:r>
            <a:r>
              <a:rPr lang="pt-BR" sz="2000" b="1">
                <a:solidFill>
                  <a:schemeClr val="tx1"/>
                </a:solidFill>
                <a:latin typeface="Segoe UI"/>
                <a:cs typeface="Segoe UI"/>
              </a:rPr>
              <a:t> – </a:t>
            </a:r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Crescimento:</a:t>
            </a:r>
            <a:br>
              <a:rPr lang="pt-BR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5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ERJ passou a se financiar com RP. Estoque passou de R$ 3,5 bi para R$ 20,3 bi</a:t>
            </a:r>
          </a:p>
        </p:txBody>
      </p:sp>
      <p:sp>
        <p:nvSpPr>
          <p:cNvPr id="19" name="Título 15">
            <a:extLst>
              <a:ext uri="{FF2B5EF4-FFF2-40B4-BE49-F238E27FC236}">
                <a16:creationId xmlns:a16="http://schemas.microsoft.com/office/drawing/2014/main" id="{49A1522F-8F63-9970-9C52-2EE7207B146B}"/>
              </a:ext>
            </a:extLst>
          </p:cNvPr>
          <p:cNvSpPr txBox="1">
            <a:spLocks/>
          </p:cNvSpPr>
          <p:nvPr/>
        </p:nvSpPr>
        <p:spPr>
          <a:xfrm>
            <a:off x="239817" y="149849"/>
            <a:ext cx="9188267" cy="89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500"/>
              <a:t>HISTÓRICO DE RESTOS A PAGAR E SERVIÇO DA DÍVIDA</a:t>
            </a:r>
          </a:p>
          <a:p>
            <a:r>
              <a:rPr lang="pt-BR" sz="2200" b="0"/>
              <a:t>(Em R$ Milhões)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9552608-ADD6-683F-8CB0-89625C9E3317}"/>
              </a:ext>
            </a:extLst>
          </p:cNvPr>
          <p:cNvSpPr txBox="1"/>
          <p:nvPr/>
        </p:nvSpPr>
        <p:spPr>
          <a:xfrm>
            <a:off x="475612" y="6491574"/>
            <a:ext cx="489990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Fonte: </a:t>
            </a:r>
            <a:r>
              <a:rPr lang="pt-BR" sz="1000">
                <a:latin typeface="Segoe UI"/>
                <a:cs typeface="Segoe UI"/>
              </a:rPr>
              <a:t>SIAFE-RJ</a:t>
            </a:r>
            <a:endParaRPr lang="pt-BR">
              <a:latin typeface="Segoe UI"/>
              <a:cs typeface="Segoe UI"/>
            </a:endParaRP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9BAFA6-4A3B-A02F-A40F-78F153EC2539}"/>
              </a:ext>
            </a:extLst>
          </p:cNvPr>
          <p:cNvSpPr txBox="1"/>
          <p:nvPr/>
        </p:nvSpPr>
        <p:spPr>
          <a:xfrm>
            <a:off x="10656710" y="4697763"/>
            <a:ext cx="1061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>
                <a:solidFill>
                  <a:schemeClr val="accent1"/>
                </a:solidFill>
              </a:rPr>
              <a:t>4,2% da RCL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F284A88-8122-0A42-DEA5-793E2950C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401320"/>
              </p:ext>
            </p:extLst>
          </p:nvPr>
        </p:nvGraphicFramePr>
        <p:xfrm>
          <a:off x="512487" y="2171700"/>
          <a:ext cx="11206038" cy="420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8577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22D1C75-00F9-1A57-EB04-51A931C581A1}"/>
              </a:ext>
            </a:extLst>
          </p:cNvPr>
          <p:cNvSpPr/>
          <p:nvPr/>
        </p:nvSpPr>
        <p:spPr>
          <a:xfrm>
            <a:off x="8776355" y="0"/>
            <a:ext cx="3415645" cy="11500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67B0AC2-33C8-60E3-9A3F-0CEF6D4E9448}"/>
              </a:ext>
            </a:extLst>
          </p:cNvPr>
          <p:cNvGrpSpPr/>
          <p:nvPr/>
        </p:nvGrpSpPr>
        <p:grpSpPr>
          <a:xfrm>
            <a:off x="3307150" y="645715"/>
            <a:ext cx="5469205" cy="5566570"/>
            <a:chOff x="3361397" y="694399"/>
            <a:chExt cx="5469205" cy="5566570"/>
          </a:xfrm>
          <a:solidFill>
            <a:srgbClr val="002060"/>
          </a:solidFill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6C0AC26-0F2E-0363-B015-C2B3269F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97" y="694399"/>
              <a:ext cx="5469205" cy="5469202"/>
            </a:xfrm>
            <a:prstGeom prst="rect">
              <a:avLst/>
            </a:prstGeom>
            <a:grpFill/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48F9315-B62E-71A1-34D3-432BE1F3FF1A}"/>
                </a:ext>
              </a:extLst>
            </p:cNvPr>
            <p:cNvSpPr/>
            <p:nvPr/>
          </p:nvSpPr>
          <p:spPr>
            <a:xfrm>
              <a:off x="4388176" y="5110899"/>
              <a:ext cx="3415645" cy="11500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6949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5">
            <a:extLst>
              <a:ext uri="{FF2B5EF4-FFF2-40B4-BE49-F238E27FC236}">
                <a16:creationId xmlns:a16="http://schemas.microsoft.com/office/drawing/2014/main" id="{08940860-2E26-F5AD-9830-022F8E2C1B7B}"/>
              </a:ext>
            </a:extLst>
          </p:cNvPr>
          <p:cNvSpPr txBox="1">
            <a:spLocks/>
          </p:cNvSpPr>
          <p:nvPr/>
        </p:nvSpPr>
        <p:spPr>
          <a:xfrm>
            <a:off x="325480" y="199054"/>
            <a:ext cx="859843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PARÂMETROS R&amp;PE 2024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1C7BB47-A284-4AD0-86BB-801CE51BF789}"/>
              </a:ext>
            </a:extLst>
          </p:cNvPr>
          <p:cNvSpPr txBox="1">
            <a:spLocks/>
          </p:cNvSpPr>
          <p:nvPr/>
        </p:nvSpPr>
        <p:spPr>
          <a:xfrm>
            <a:off x="326725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/>
          </a:p>
        </p:txBody>
      </p:sp>
      <p:graphicFrame>
        <p:nvGraphicFramePr>
          <p:cNvPr id="5" name="Tabela 4" hidden="1">
            <a:extLst>
              <a:ext uri="{FF2B5EF4-FFF2-40B4-BE49-F238E27FC236}">
                <a16:creationId xmlns:a16="http://schemas.microsoft.com/office/drawing/2014/main" id="{955A83F4-F3FD-4D8A-B9CA-6560833C0485}"/>
              </a:ext>
            </a:extLst>
          </p:cNvPr>
          <p:cNvGraphicFramePr>
            <a:graphicFrameLocks noGrp="1"/>
          </p:cNvGraphicFramePr>
          <p:nvPr/>
        </p:nvGraphicFramePr>
        <p:xfrm>
          <a:off x="3373283" y="1825625"/>
          <a:ext cx="5445434" cy="4351337"/>
        </p:xfrm>
        <a:graphic>
          <a:graphicData uri="http://schemas.openxmlformats.org/drawingml/2006/table">
            <a:tbl>
              <a:tblPr/>
              <a:tblGrid>
                <a:gridCol w="2238308">
                  <a:extLst>
                    <a:ext uri="{9D8B030D-6E8A-4147-A177-3AD203B41FA5}">
                      <a16:colId xmlns:a16="http://schemas.microsoft.com/office/drawing/2014/main" val="1916161345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12687554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2721998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3802841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0098302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477002807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504548811"/>
                    </a:ext>
                  </a:extLst>
                </a:gridCol>
              </a:tblGrid>
              <a:tr h="701559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Inflação de grupos selecionados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2Q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1Q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2Q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15106"/>
                  </a:ext>
                </a:extLst>
              </a:tr>
              <a:tr h="46770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(IPCA - variação acumulada em 12 meses)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60794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Geral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95399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2799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 - Preços Monitorados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59420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54145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75202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35934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922"/>
                  </a:ext>
                </a:extLst>
              </a:tr>
            </a:tbl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661413E-C82B-D5A4-852C-299FD0A242C8}"/>
              </a:ext>
            </a:extLst>
          </p:cNvPr>
          <p:cNvCxnSpPr>
            <a:cxnSpLocks/>
          </p:cNvCxnSpPr>
          <p:nvPr/>
        </p:nvCxnSpPr>
        <p:spPr>
          <a:xfrm>
            <a:off x="343200" y="1441338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34E8867-180A-4EE1-8222-D17B985FF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59944"/>
              </p:ext>
            </p:extLst>
          </p:nvPr>
        </p:nvGraphicFramePr>
        <p:xfrm>
          <a:off x="2360832" y="2154755"/>
          <a:ext cx="7470335" cy="3028078"/>
        </p:xfrm>
        <a:graphic>
          <a:graphicData uri="http://schemas.openxmlformats.org/drawingml/2006/table">
            <a:tbl>
              <a:tblPr/>
              <a:tblGrid>
                <a:gridCol w="237863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543388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461639">
                  <a:extLst>
                    <a:ext uri="{9D8B030D-6E8A-4147-A177-3AD203B41FA5}">
                      <a16:colId xmlns:a16="http://schemas.microsoft.com/office/drawing/2014/main" val="1784305870"/>
                    </a:ext>
                  </a:extLst>
                </a:gridCol>
                <a:gridCol w="2195731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</a:tblGrid>
              <a:tr h="63573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2023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2024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médio¹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83,46</a:t>
                      </a:r>
                      <a:endParaRPr lang="en-US">
                        <a:solidFill>
                          <a:schemeClr val="tx1"/>
                        </a:solidFill>
                        <a:latin typeface="Segoe UI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81,57</a:t>
                      </a:r>
                      <a:endParaRPr lang="en-US">
                        <a:solidFill>
                          <a:schemeClr val="tx1"/>
                        </a:solidFill>
                        <a:latin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 média²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5,05</a:t>
                      </a:r>
                      <a:endParaRPr lang="en-US">
                        <a:solidFill>
                          <a:schemeClr val="tx1"/>
                        </a:solidFill>
                        <a:latin typeface="Segoe UI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5,21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Produção³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(milhões m³)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163,82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171,40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31AD3A7-981B-4553-94BF-7F58FB22A0BF}"/>
              </a:ext>
            </a:extLst>
          </p:cNvPr>
          <p:cNvSpPr txBox="1"/>
          <p:nvPr/>
        </p:nvSpPr>
        <p:spPr>
          <a:xfrm>
            <a:off x="707928" y="5758700"/>
            <a:ext cx="10610193" cy="900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50">
                <a:latin typeface="Segoe UI"/>
                <a:cs typeface="Segoe UI"/>
              </a:rPr>
              <a:t>Fonte:</a:t>
            </a:r>
          </a:p>
          <a:p>
            <a:r>
              <a:rPr lang="pt-BR" sz="1050">
                <a:latin typeface="Segoe UI"/>
                <a:cs typeface="Segoe UI"/>
              </a:rPr>
              <a:t>¹ U.S. Energy </a:t>
            </a:r>
            <a:r>
              <a:rPr lang="pt-BR" sz="1050" err="1">
                <a:latin typeface="Segoe UI"/>
                <a:cs typeface="Segoe UI"/>
              </a:rPr>
              <a:t>Information</a:t>
            </a:r>
            <a:r>
              <a:rPr lang="pt-BR" sz="1050">
                <a:latin typeface="Segoe UI"/>
                <a:cs typeface="Segoe UI"/>
              </a:rPr>
              <a:t> </a:t>
            </a:r>
            <a:r>
              <a:rPr lang="pt-BR" sz="1050" err="1">
                <a:latin typeface="Segoe UI"/>
                <a:cs typeface="Segoe UI"/>
              </a:rPr>
              <a:t>Administration</a:t>
            </a:r>
            <a:r>
              <a:rPr lang="pt-BR" sz="1050">
                <a:latin typeface="Segoe UI"/>
                <a:cs typeface="Segoe UI"/>
              </a:rPr>
              <a:t>/EIA</a:t>
            </a:r>
            <a:endParaRPr lang="pt-BR" sz="1050">
              <a:latin typeface="Segoe UI"/>
              <a:ea typeface="Calibri"/>
              <a:cs typeface="Segoe UI"/>
            </a:endParaRPr>
          </a:p>
          <a:p>
            <a:r>
              <a:rPr lang="pt-BR" sz="1050">
                <a:latin typeface="Segoe UI"/>
                <a:cs typeface="Segoe UI"/>
              </a:rPr>
              <a:t>² Banco Central do Brasil/BCB</a:t>
            </a:r>
            <a:endParaRPr lang="pt-BR" sz="1050">
              <a:latin typeface="Segoe UI"/>
              <a:ea typeface="Calibri"/>
              <a:cs typeface="Segoe UI"/>
            </a:endParaRPr>
          </a:p>
          <a:p>
            <a:r>
              <a:rPr lang="pt-BR" sz="1050">
                <a:latin typeface="Segoe UI"/>
                <a:cs typeface="Segoe UI"/>
              </a:rPr>
              <a:t>³ Agência Nacional de Petróleo, Gás Natural e Biocombustíveis/ANP</a:t>
            </a:r>
            <a:endParaRPr lang="pt-BR" sz="1050">
              <a:latin typeface="Segoe UI"/>
              <a:ea typeface="Calibri"/>
              <a:cs typeface="Segoe UI"/>
            </a:endParaRPr>
          </a:p>
          <a:p>
            <a:r>
              <a:rPr lang="pt-BR" sz="1050" baseline="30000">
                <a:latin typeface="Segoe UI"/>
                <a:cs typeface="Segoe UI"/>
              </a:rPr>
              <a:t>* </a:t>
            </a:r>
            <a:r>
              <a:rPr lang="pt-BR" sz="1050">
                <a:latin typeface="Segoe UI"/>
                <a:cs typeface="Segoe UI"/>
              </a:rPr>
              <a:t>Dados considerados entre novembro e outubro, referência para as receitas de participações governamentais</a:t>
            </a:r>
            <a:endParaRPr lang="pt-BR" sz="1200">
              <a:latin typeface="Segoe UI"/>
              <a:cs typeface="Segoe UI"/>
            </a:endParaRP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849DB51E-649A-4D1F-84D9-019FE70CB1D1}"/>
              </a:ext>
            </a:extLst>
          </p:cNvPr>
          <p:cNvSpPr txBox="1">
            <a:spLocks/>
          </p:cNvSpPr>
          <p:nvPr/>
        </p:nvSpPr>
        <p:spPr>
          <a:xfrm>
            <a:off x="343200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A receita de R&amp;PE é recebida pelos entes com </a:t>
            </a:r>
            <a:r>
              <a:rPr lang="pt-BR" sz="2200" i="1">
                <a:latin typeface="Segoe UI" panose="020B0502040204020203" pitchFamily="34" charset="0"/>
                <a:cs typeface="Segoe UI" panose="020B0502040204020203" pitchFamily="34" charset="0"/>
              </a:rPr>
              <a:t>delay </a:t>
            </a: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em relação ao momento da produção</a:t>
            </a:r>
          </a:p>
        </p:txBody>
      </p:sp>
    </p:spTree>
    <p:extLst>
      <p:ext uri="{BB962C8B-B14F-4D97-AF65-F5344CB8AC3E}">
        <p14:creationId xmlns:p14="http://schemas.microsoft.com/office/powerpoint/2010/main" val="217294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8CA08E8-0A5F-CE3E-D0A6-3A33FE5073D6}"/>
              </a:ext>
            </a:extLst>
          </p:cNvPr>
          <p:cNvSpPr/>
          <p:nvPr/>
        </p:nvSpPr>
        <p:spPr>
          <a:xfrm>
            <a:off x="383518" y="5353222"/>
            <a:ext cx="11424961" cy="9507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PIB ERJ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24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>
                <a:latin typeface="Segoe UI" panose="020B0502040204020203" pitchFamily="34" charset="0"/>
                <a:cs typeface="Segoe UI" panose="020B0502040204020203" pitchFamily="34" charset="0"/>
              </a:rPr>
              <a:t>Série histórica do desempenho da economia fluminense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CE14BEE-A6CA-4622-2FFB-E600A3F9C962}"/>
              </a:ext>
            </a:extLst>
          </p:cNvPr>
          <p:cNvSpPr txBox="1"/>
          <p:nvPr/>
        </p:nvSpPr>
        <p:spPr>
          <a:xfrm>
            <a:off x="383518" y="5722672"/>
            <a:ext cx="10610193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50">
                <a:latin typeface="Segoe UI"/>
                <a:cs typeface="Segoe UI"/>
              </a:rPr>
              <a:t>Fonte:</a:t>
            </a:r>
          </a:p>
          <a:p>
            <a:r>
              <a:rPr lang="pt-BR" sz="1050">
                <a:latin typeface="Segoe UI"/>
                <a:cs typeface="Segoe UI"/>
              </a:rPr>
              <a:t>IBGE – Contas Regionais Trimestrais: 2014 a 2022</a:t>
            </a:r>
          </a:p>
          <a:p>
            <a:r>
              <a:rPr lang="pt-BR" sz="1050">
                <a:latin typeface="Segoe UI"/>
                <a:cs typeface="Segoe UI"/>
              </a:rPr>
              <a:t>FIRJAN – 2023 a 2025</a:t>
            </a:r>
            <a:endParaRPr lang="pt-BR" sz="1200">
              <a:latin typeface="Segoe UI"/>
              <a:cs typeface="Segoe UI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FD2477E-424F-4644-8F77-A7A2ABDEF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673470"/>
              </p:ext>
            </p:extLst>
          </p:nvPr>
        </p:nvGraphicFramePr>
        <p:xfrm>
          <a:off x="383518" y="1329587"/>
          <a:ext cx="11424961" cy="401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345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4555EA22-E00D-8853-B956-62EC5652A23D}"/>
              </a:ext>
            </a:extLst>
          </p:cNvPr>
          <p:cNvSpPr txBox="1">
            <a:spLocks/>
          </p:cNvSpPr>
          <p:nvPr/>
        </p:nvSpPr>
        <p:spPr>
          <a:xfrm>
            <a:off x="334962" y="117437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>
              <a:latin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6D52094-80F7-CABC-5FD9-244D578BC3F8}"/>
              </a:ext>
            </a:extLst>
          </p:cNvPr>
          <p:cNvSpPr/>
          <p:nvPr/>
        </p:nvSpPr>
        <p:spPr>
          <a:xfrm>
            <a:off x="398903" y="2622413"/>
            <a:ext cx="10738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5400">
                <a:solidFill>
                  <a:schemeClr val="accent5">
                    <a:lumMod val="50000"/>
                  </a:schemeClr>
                </a:solidFill>
                <a:latin typeface="Segoe UI"/>
                <a:cs typeface="Segoe UI"/>
              </a:rPr>
              <a:t>Exercício de 2024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28E8F1A-DFB6-15C4-3AC6-DC3C45B45318}"/>
              </a:ext>
            </a:extLst>
          </p:cNvPr>
          <p:cNvGrpSpPr/>
          <p:nvPr/>
        </p:nvGrpSpPr>
        <p:grpSpPr>
          <a:xfrm>
            <a:off x="334963" y="1893450"/>
            <a:ext cx="11857037" cy="548878"/>
            <a:chOff x="1333444" y="3932634"/>
            <a:chExt cx="10858556" cy="548878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E4B1314D-304D-528E-2AEE-53B3A364DB75}"/>
                </a:ext>
              </a:extLst>
            </p:cNvPr>
            <p:cNvGrpSpPr/>
            <p:nvPr/>
          </p:nvGrpSpPr>
          <p:grpSpPr>
            <a:xfrm>
              <a:off x="1392000" y="3932634"/>
              <a:ext cx="10800000" cy="546129"/>
              <a:chOff x="1392000" y="4093436"/>
              <a:chExt cx="10800000" cy="546129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D85C9608-B8C0-DCFB-04AC-665AFB087E13}"/>
                  </a:ext>
                </a:extLst>
              </p:cNvPr>
              <p:cNvSpPr/>
              <p:nvPr/>
            </p:nvSpPr>
            <p:spPr>
              <a:xfrm>
                <a:off x="1392000" y="4093436"/>
                <a:ext cx="1080000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74F676-E6A2-465B-2301-0DFC5B765853}"/>
                  </a:ext>
                </a:extLst>
              </p:cNvPr>
              <p:cNvSpPr/>
              <p:nvPr/>
            </p:nvSpPr>
            <p:spPr>
              <a:xfrm>
                <a:off x="1392001" y="4459565"/>
                <a:ext cx="10049322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7597CF58-21EB-7D0A-C498-B6EDE81D6439}"/>
                </a:ext>
              </a:extLst>
            </p:cNvPr>
            <p:cNvGrpSpPr/>
            <p:nvPr/>
          </p:nvGrpSpPr>
          <p:grpSpPr>
            <a:xfrm>
              <a:off x="1333444" y="3932634"/>
              <a:ext cx="36000" cy="548878"/>
              <a:chOff x="16591191" y="4093436"/>
              <a:chExt cx="1795180" cy="54887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7F1C623-3365-1582-D6BF-7610DAC94043}"/>
                  </a:ext>
                </a:extLst>
              </p:cNvPr>
              <p:cNvSpPr/>
              <p:nvPr/>
            </p:nvSpPr>
            <p:spPr>
              <a:xfrm>
                <a:off x="16591191" y="4093436"/>
                <a:ext cx="179518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8330987-6200-0E3E-9735-FFF2007E90DD}"/>
                  </a:ext>
                </a:extLst>
              </p:cNvPr>
              <p:cNvSpPr/>
              <p:nvPr/>
            </p:nvSpPr>
            <p:spPr>
              <a:xfrm>
                <a:off x="16591191" y="4462314"/>
                <a:ext cx="1795180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EFB16127-B6D6-6593-3B96-45A0CD44F86C}"/>
              </a:ext>
            </a:extLst>
          </p:cNvPr>
          <p:cNvSpPr/>
          <p:nvPr/>
        </p:nvSpPr>
        <p:spPr>
          <a:xfrm>
            <a:off x="11456054" y="2525479"/>
            <a:ext cx="185059" cy="4332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4" name="Semicírculo 23">
            <a:extLst>
              <a:ext uri="{FF2B5EF4-FFF2-40B4-BE49-F238E27FC236}">
                <a16:creationId xmlns:a16="http://schemas.microsoft.com/office/drawing/2014/main" id="{6BB47033-9A31-295D-EAC7-53323A23B86B}"/>
              </a:ext>
            </a:extLst>
          </p:cNvPr>
          <p:cNvSpPr/>
          <p:nvPr/>
        </p:nvSpPr>
        <p:spPr>
          <a:xfrm rot="5400000">
            <a:off x="11092792" y="2260744"/>
            <a:ext cx="548321" cy="548321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031BB4F-4502-4672-6995-5EEC703C62F2}"/>
              </a:ext>
            </a:extLst>
          </p:cNvPr>
          <p:cNvSpPr/>
          <p:nvPr/>
        </p:nvSpPr>
        <p:spPr>
          <a:xfrm>
            <a:off x="398903" y="807023"/>
            <a:ext cx="83227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RESULTADOS FISCAIS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9E0067E0-E8AC-E69B-8314-953E597C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69" y="5000316"/>
            <a:ext cx="6320863" cy="1583003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D2C2695E-C727-AFA7-6E50-FD1542298718}"/>
              </a:ext>
            </a:extLst>
          </p:cNvPr>
          <p:cNvSpPr/>
          <p:nvPr/>
        </p:nvSpPr>
        <p:spPr>
          <a:xfrm>
            <a:off x="8202966" y="72354"/>
            <a:ext cx="3941115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4920F1F-B58C-B580-84D5-064FFA61BA12}"/>
              </a:ext>
            </a:extLst>
          </p:cNvPr>
          <p:cNvSpPr/>
          <p:nvPr/>
        </p:nvSpPr>
        <p:spPr>
          <a:xfrm>
            <a:off x="5688124" y="6050977"/>
            <a:ext cx="2958726" cy="391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733870" y="1563223"/>
            <a:ext cx="10751682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latin typeface="Segoe UI"/>
                <a:cs typeface="Segoe UI"/>
              </a:rPr>
              <a:t>         COMPARATIVO DA RECEITA LÍQUIDA  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726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>
                <a:latin typeface="Segoe UI"/>
                <a:cs typeface="Segoe UI"/>
              </a:rPr>
              <a:t>Receita líquida* apresenta aumento em relação ao mesmo período do ano anterior	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753194" y="6319793"/>
            <a:ext cx="7180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Orçamentária.</a:t>
            </a:r>
            <a:b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*Exclui Receitas </a:t>
            </a:r>
            <a:r>
              <a:rPr lang="pt-BR" sz="1000" err="1">
                <a:latin typeface="Segoe UI" panose="020B0502040204020203" pitchFamily="34" charset="0"/>
                <a:cs typeface="Segoe UI" panose="020B0502040204020203" pitchFamily="34" charset="0"/>
              </a:rPr>
              <a:t>Intra-orçamentárias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. Receita Líquida, deduzidos Trans. Municípios e FUNDEB. Valores nominais.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10150764" y="1574051"/>
            <a:ext cx="1360684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latin typeface="Segoe UI" panose="020B0502040204020203" pitchFamily="34" charset="0"/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F74D4B-CCEA-4AD7-2D18-548F1BBF8375}"/>
              </a:ext>
            </a:extLst>
          </p:cNvPr>
          <p:cNvSpPr txBox="1"/>
          <p:nvPr/>
        </p:nvSpPr>
        <p:spPr>
          <a:xfrm>
            <a:off x="1905475" y="3249943"/>
            <a:ext cx="135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latin typeface="Segoe UI" panose="020B0502040204020203" pitchFamily="34" charset="0"/>
              </a:rPr>
              <a:t> Destaques: CEDAE e ICMS 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CFD7F0BA-877B-5932-188B-A35C8A56210A}"/>
              </a:ext>
            </a:extLst>
          </p:cNvPr>
          <p:cNvSpPr/>
          <p:nvPr/>
        </p:nvSpPr>
        <p:spPr>
          <a:xfrm>
            <a:off x="3149600" y="2722061"/>
            <a:ext cx="224169" cy="1517430"/>
          </a:xfrm>
          <a:prstGeom prst="leftBrace">
            <a:avLst/>
          </a:prstGeom>
          <a:ln w="28575">
            <a:solidFill>
              <a:srgbClr val="8E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D65C342D-5B21-D163-AF4E-6036547D817A}"/>
              </a:ext>
            </a:extLst>
          </p:cNvPr>
          <p:cNvSpPr/>
          <p:nvPr/>
        </p:nvSpPr>
        <p:spPr>
          <a:xfrm>
            <a:off x="6253018" y="4361980"/>
            <a:ext cx="211961" cy="932797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B9CC2FC-5067-7B19-C541-13452DC3B36D}"/>
              </a:ext>
            </a:extLst>
          </p:cNvPr>
          <p:cNvSpPr txBox="1"/>
          <p:nvPr/>
        </p:nvSpPr>
        <p:spPr>
          <a:xfrm>
            <a:off x="6358998" y="4602281"/>
            <a:ext cx="118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latin typeface="Segoe UI" panose="020B0502040204020203" pitchFamily="34" charset="0"/>
              </a:rPr>
              <a:t> Destaques: IPVA E IRRF</a:t>
            </a:r>
          </a:p>
        </p:txBody>
      </p:sp>
      <p:sp>
        <p:nvSpPr>
          <p:cNvPr id="15" name="Título 15">
            <a:extLst>
              <a:ext uri="{FF2B5EF4-FFF2-40B4-BE49-F238E27FC236}">
                <a16:creationId xmlns:a16="http://schemas.microsoft.com/office/drawing/2014/main" id="{61199F7F-EA51-77F3-C431-437CD84627E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QUADRIMESTRE</a:t>
            </a:r>
            <a:endParaRPr lang="pt-BR" sz="2800" b="1">
              <a:solidFill>
                <a:schemeClr val="tx1"/>
              </a:solidFill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60ABD80-9A8B-0B89-1ACD-754688273443}"/>
              </a:ext>
            </a:extLst>
          </p:cNvPr>
          <p:cNvCxnSpPr>
            <a:cxnSpLocks/>
          </p:cNvCxnSpPr>
          <p:nvPr/>
        </p:nvCxnSpPr>
        <p:spPr>
          <a:xfrm>
            <a:off x="1448501" y="5663444"/>
            <a:ext cx="624377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B749664-6CCE-B51C-E570-1D10C1C18D5C}"/>
              </a:ext>
            </a:extLst>
          </p:cNvPr>
          <p:cNvSpPr/>
          <p:nvPr/>
        </p:nvSpPr>
        <p:spPr>
          <a:xfrm>
            <a:off x="733869" y="1954280"/>
            <a:ext cx="10751682" cy="4203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DB066A2-C8AE-4BD5-AF6E-57798207C1BD}"/>
              </a:ext>
            </a:extLst>
          </p:cNvPr>
          <p:cNvGraphicFramePr>
            <a:graphicFrameLocks/>
          </p:cNvGraphicFramePr>
          <p:nvPr/>
        </p:nvGraphicFramePr>
        <p:xfrm>
          <a:off x="749411" y="1959097"/>
          <a:ext cx="6427243" cy="420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4">
            <a:extLst>
              <a:ext uri="{FF2B5EF4-FFF2-40B4-BE49-F238E27FC236}">
                <a16:creationId xmlns:a16="http://schemas.microsoft.com/office/drawing/2014/main" id="{14F540F9-DD71-F08D-3754-D05C1BD5B3D6}"/>
              </a:ext>
            </a:extLst>
          </p:cNvPr>
          <p:cNvSpPr txBox="1"/>
          <p:nvPr/>
        </p:nvSpPr>
        <p:spPr>
          <a:xfrm>
            <a:off x="7373632" y="2194438"/>
            <a:ext cx="3698357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tabLst>
                <a:tab pos="457200" algn="l"/>
              </a:tabLst>
            </a:pPr>
            <a:r>
              <a:rPr lang="pt-BR" sz="1600" b="1">
                <a:latin typeface="Segoe UI"/>
                <a:cs typeface="Segoe UI"/>
              </a:rPr>
              <a:t>PRINCIPAIS DESTAQUES</a:t>
            </a:r>
          </a:p>
          <a:p>
            <a:pPr lvl="0" algn="just">
              <a:tabLst>
                <a:tab pos="457200" algn="l"/>
              </a:tabLst>
            </a:pPr>
            <a:endParaRPr lang="pt-BR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200" b="1">
                <a:latin typeface="Segoe UI"/>
                <a:cs typeface="Segoe UI"/>
              </a:rPr>
              <a:t>Queda nominal de R$ 555 milhões (-1,6%)</a:t>
            </a:r>
            <a:r>
              <a:rPr lang="pt-BR" sz="1200">
                <a:latin typeface="Segoe UI"/>
                <a:cs typeface="Segoe UI"/>
              </a:rPr>
              <a:t> em relação ao 3º Quadrimestre do ano anterior decorrente, principalmente, de recebimento de depósitos judiciais no fim de 2023 (R$ 1,7 bi). Caso este recurso não tivesse entrado, </a:t>
            </a:r>
            <a:r>
              <a:rPr lang="pt-BR" sz="1200" b="1">
                <a:latin typeface="Segoe UI"/>
                <a:cs typeface="Segoe UI"/>
              </a:rPr>
              <a:t>haveria  aumento de 3,7%</a:t>
            </a:r>
            <a:r>
              <a:rPr lang="pt-BR" sz="1200">
                <a:latin typeface="Segoe UI"/>
                <a:cs typeface="Segoe UI"/>
              </a:rPr>
              <a:t>.</a:t>
            </a:r>
            <a:endParaRPr lang="pt-BR" sz="1200" b="1"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endParaRPr lang="pt-BR" sz="1200"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200">
                <a:latin typeface="Segoe UI"/>
                <a:cs typeface="Segoe UI"/>
              </a:rPr>
              <a:t>No acumulado do ano, </a:t>
            </a:r>
            <a:r>
              <a:rPr lang="pt-BR" sz="1200" b="1">
                <a:latin typeface="Segoe UI"/>
                <a:cs typeface="Segoe UI"/>
              </a:rPr>
              <a:t>a receita líquida do Estado cresceu R$ 2,5 bi (+2,7%), </a:t>
            </a:r>
            <a:r>
              <a:rPr lang="pt-BR" sz="1200">
                <a:latin typeface="Segoe UI"/>
                <a:cs typeface="Segoe UI"/>
              </a:rPr>
              <a:t>devido, principalmente, ao crescimento das receitas tributárias, causado, entre outros fatores, pelo impacto da Lei Estadual nº 10.253/2023, que aumentou a alíquota modal para 20%.</a:t>
            </a:r>
            <a:endParaRPr lang="pt-BR" sz="1200" b="1"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endParaRPr lang="pt-BR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200">
                <a:latin typeface="Segoe UI"/>
                <a:cs typeface="Segoe UI"/>
              </a:rPr>
              <a:t>Na receita tributária, destaque para o </a:t>
            </a:r>
            <a:r>
              <a:rPr lang="pt-BR" sz="1200" b="1">
                <a:latin typeface="Segoe UI"/>
                <a:cs typeface="Segoe UI"/>
              </a:rPr>
              <a:t>bom desempenho da arrecadação de ICMS no 3º quadrimestre (12,7%) e no acumulado do ano</a:t>
            </a:r>
            <a:r>
              <a:rPr lang="pt-BR" sz="1200">
                <a:latin typeface="Segoe UI"/>
                <a:cs typeface="Segoe UI"/>
              </a:rPr>
              <a:t>   </a:t>
            </a:r>
            <a:r>
              <a:rPr lang="pt-BR" sz="1200" b="1">
                <a:latin typeface="Segoe UI"/>
                <a:cs typeface="Segoe UI"/>
              </a:rPr>
              <a:t>(+ 14,7%).</a:t>
            </a:r>
          </a:p>
          <a:p>
            <a:pPr algn="just">
              <a:tabLst>
                <a:tab pos="457200" algn="l"/>
              </a:tabLst>
            </a:pPr>
            <a:endParaRPr lang="pt-BR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endParaRPr lang="pt-BR" sz="12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pt-BR" sz="1400" kern="12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4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501593" y="1645104"/>
            <a:ext cx="9400169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ARRECADAÇÃO DE R&amp;</a:t>
            </a:r>
            <a:r>
              <a:rPr lang="pt-BR" sz="2000">
                <a:latin typeface="Segoe UI"/>
                <a:cs typeface="Segoe UI" panose="020B0502040204020203" pitchFamily="34" charset="0"/>
              </a:rPr>
              <a:t>PE¹</a:t>
            </a: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REALIZADA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QUADRIMESTRE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15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>
                <a:latin typeface="Segoe UI"/>
                <a:cs typeface="Segoe UI"/>
              </a:rPr>
              <a:t>Receitas com R&amp;PE acumuladas em 2024 apresentam elevação em relação ao mesmo período de 2023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615258" y="6392710"/>
            <a:ext cx="10977960" cy="423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pPr>
              <a:defRPr/>
            </a:pPr>
            <a:r>
              <a:rPr lang="pt-BR" sz="1100">
                <a:latin typeface="Segoe UI" panose="020B0502040204020203" pitchFamily="34" charset="0"/>
                <a:cs typeface="Segoe UI" panose="020B0502040204020203" pitchFamily="34" charset="0"/>
              </a:rPr>
              <a:t>¹ Receita bruta (sem dedução das transferências aos municípios) </a:t>
            </a:r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197096" y="1685021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99A2128-E8A4-9476-C0FB-80AA15B18E9C}"/>
              </a:ext>
            </a:extLst>
          </p:cNvPr>
          <p:cNvSpPr/>
          <p:nvPr/>
        </p:nvSpPr>
        <p:spPr>
          <a:xfrm>
            <a:off x="1501593" y="2045214"/>
            <a:ext cx="9400169" cy="4121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C69E97-374A-B2AF-69C9-2C0990E5BE4E}"/>
              </a:ext>
            </a:extLst>
          </p:cNvPr>
          <p:cNvGraphicFramePr>
            <a:graphicFrameLocks noGrp="1"/>
          </p:cNvGraphicFramePr>
          <p:nvPr/>
        </p:nvGraphicFramePr>
        <p:xfrm>
          <a:off x="8460509" y="2179553"/>
          <a:ext cx="2280070" cy="1178751"/>
        </p:xfrm>
        <a:graphic>
          <a:graphicData uri="http://schemas.openxmlformats.org/drawingml/2006/table">
            <a:tbl>
              <a:tblPr/>
              <a:tblGrid>
                <a:gridCol w="135679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923277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</a:tblGrid>
              <a:tr h="21855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∆ ano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2673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</a:t>
                      </a: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2681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Câmbio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31347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C5F58C45-F782-6EE4-F54C-6AAE8163E045}"/>
              </a:ext>
            </a:extLst>
          </p:cNvPr>
          <p:cNvSpPr/>
          <p:nvPr/>
        </p:nvSpPr>
        <p:spPr>
          <a:xfrm>
            <a:off x="10203581" y="2470652"/>
            <a:ext cx="184318" cy="204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70147C9-3D3A-F2E7-7793-D16FE35649A0}"/>
              </a:ext>
            </a:extLst>
          </p:cNvPr>
          <p:cNvSpPr/>
          <p:nvPr/>
        </p:nvSpPr>
        <p:spPr>
          <a:xfrm rot="10800000">
            <a:off x="10203581" y="3092419"/>
            <a:ext cx="184318" cy="2046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BC96E40F-E434-BF3E-6AE3-0907E2088520}"/>
              </a:ext>
            </a:extLst>
          </p:cNvPr>
          <p:cNvSpPr/>
          <p:nvPr/>
        </p:nvSpPr>
        <p:spPr>
          <a:xfrm rot="10800000">
            <a:off x="10192346" y="2764144"/>
            <a:ext cx="184318" cy="2046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21A7E06-0390-44E5-B974-073531737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972229"/>
              </p:ext>
            </p:extLst>
          </p:nvPr>
        </p:nvGraphicFramePr>
        <p:xfrm>
          <a:off x="1729795" y="2045214"/>
          <a:ext cx="6958916" cy="412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88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497677" y="1645104"/>
            <a:ext cx="9720224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ARRECADAÇÃO DO ICMS¹ REALIZADA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CD03951-ECFD-6D67-C38F-08F2BACDF5E7}"/>
              </a:ext>
            </a:extLst>
          </p:cNvPr>
          <p:cNvSpPr/>
          <p:nvPr/>
        </p:nvSpPr>
        <p:spPr>
          <a:xfrm>
            <a:off x="1497674" y="2045214"/>
            <a:ext cx="9720224" cy="384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0" y="73410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ICMS apresentou aumento nos três quadrimestre de 2024 em relação ao exercício anterior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743529" y="6123896"/>
            <a:ext cx="10977960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¹ Receita bruta (sem dedução das transferências aos municípios e FUNDEB). Desconsidera o FECP.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513232" y="1696646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6D70942C-0D53-FE95-E1C2-7B1106CBA8FB}"/>
              </a:ext>
            </a:extLst>
          </p:cNvPr>
          <p:cNvSpPr txBox="1">
            <a:spLocks/>
          </p:cNvSpPr>
          <p:nvPr/>
        </p:nvSpPr>
        <p:spPr>
          <a:xfrm>
            <a:off x="334960" y="168087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QUADRIMESTRE</a:t>
            </a:r>
            <a:endParaRPr lang="pt-BR" sz="2800" b="1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518C76-B0B5-3C7C-18BB-037CC7A63027}"/>
              </a:ext>
            </a:extLst>
          </p:cNvPr>
          <p:cNvSpPr/>
          <p:nvPr/>
        </p:nvSpPr>
        <p:spPr>
          <a:xfrm>
            <a:off x="5645726" y="5505532"/>
            <a:ext cx="1142999" cy="390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A940DD5-2992-4240-8F60-D65C972F460C}"/>
              </a:ext>
            </a:extLst>
          </p:cNvPr>
          <p:cNvGraphicFramePr>
            <a:graphicFrameLocks/>
          </p:cNvGraphicFramePr>
          <p:nvPr/>
        </p:nvGraphicFramePr>
        <p:xfrm>
          <a:off x="1497670" y="2061771"/>
          <a:ext cx="9720223" cy="383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347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E765CF-7EFB-4963-A398-305963039E9E}"/>
              </a:ext>
            </a:extLst>
          </p:cNvPr>
          <p:cNvSpPr txBox="1"/>
          <p:nvPr/>
        </p:nvSpPr>
        <p:spPr>
          <a:xfrm>
            <a:off x="8233972" y="1413357"/>
            <a:ext cx="3464691" cy="54014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Receitas Tributárias: </a:t>
            </a:r>
            <a:r>
              <a:rPr lang="pt-BR" sz="1500">
                <a:latin typeface="Segoe UI"/>
                <a:cs typeface="Segoe UI"/>
              </a:rPr>
              <a:t>Aumento expressivo da arrecadação de ICMS (+14,7%) e de FECP (+12,9%), em especial nas atividades de comércio, óleo e gás, energia elétrica e transporte. Após bom desempenho no 1º quadrimestre, a arrecadação desses tributos foi impactada pela alteração da alíquota modal para 20% no 2º quadrimestre. </a:t>
            </a:r>
          </a:p>
          <a:p>
            <a:pPr algn="just">
              <a:tabLst>
                <a:tab pos="457200" algn="l"/>
              </a:tabLst>
            </a:pPr>
            <a:endParaRPr lang="pt-BR" sz="15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Transferências Correntes</a:t>
            </a:r>
            <a:r>
              <a:rPr lang="pt-BR" sz="1500">
                <a:latin typeface="Segoe UI"/>
                <a:cs typeface="Segoe UI"/>
              </a:rPr>
              <a:t>: Queda de 16,5% em relação ao ano anterior, em virtude de compensação da LC nº 194/2022 ocorrida em 2023 (R$ 1,2 bi referente a 2023 e R$ 1,6 bi referente ao adiantamento de 2024, totalizando R$ 2,8 bi).</a:t>
            </a:r>
          </a:p>
          <a:p>
            <a:pPr algn="just">
              <a:tabLst>
                <a:tab pos="457200" algn="l"/>
              </a:tabLst>
            </a:pPr>
            <a:endParaRPr lang="pt-BR" sz="1500"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Receitas de Capital: </a:t>
            </a:r>
            <a:r>
              <a:rPr lang="pt-BR" sz="1500">
                <a:latin typeface="Segoe UI"/>
                <a:cs typeface="Segoe UI"/>
              </a:rPr>
              <a:t>Retração de 86,2% em relação a 2023 em virtude de recebimento de depósitos judiciais no ano anterior.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188181" y="188913"/>
            <a:ext cx="883567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RECEITA</a:t>
            </a:r>
            <a:r>
              <a:rPr lang="pt-BR" sz="24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ACUMULADA</a:t>
            </a:r>
            <a:r>
              <a:rPr lang="pt-BR" sz="2400">
                <a:solidFill>
                  <a:schemeClr val="tx1"/>
                </a:solidFill>
                <a:latin typeface="Segoe UI"/>
                <a:cs typeface="Segoe UI"/>
              </a:rPr>
              <a:t> </a:t>
            </a:r>
            <a:endParaRPr lang="pt-BR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188181" y="806372"/>
            <a:ext cx="11996121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200">
                <a:latin typeface="Segoe UI"/>
                <a:cs typeface="Segoe UI"/>
              </a:rPr>
              <a:t>A Receita Líquida* acumulada em 2024 foi superior em relação ao ano de 2023​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E4007E-8300-7E03-2406-65C360423808}"/>
              </a:ext>
            </a:extLst>
          </p:cNvPr>
          <p:cNvSpPr txBox="1"/>
          <p:nvPr/>
        </p:nvSpPr>
        <p:spPr>
          <a:xfrm>
            <a:off x="231301" y="6299755"/>
            <a:ext cx="52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Segoe UI" panose="020B0502040204020203" pitchFamily="34" charset="0"/>
              </a:rPr>
              <a:t>Fonte: Relatório Resumido da Execução Orçamentária</a:t>
            </a:r>
            <a:endParaRPr lang="pt-BR" sz="900" b="0" i="0" u="none" strike="noStrike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Segoe UI" panose="020B0502040204020203" pitchFamily="34" charset="0"/>
              </a:rPr>
              <a:t>*Exclui Receitas </a:t>
            </a:r>
            <a:r>
              <a:rPr lang="pt-BR" sz="900" b="0" i="0" u="none" strike="noStrike" kern="1200" err="1">
                <a:effectLst/>
                <a:latin typeface="+mj-lt"/>
                <a:cs typeface="Segoe UI" panose="020B0502040204020203" pitchFamily="34" charset="0"/>
              </a:rPr>
              <a:t>Intra-orçamentárias</a:t>
            </a:r>
            <a:endParaRPr lang="pt-BR" sz="900" b="0" i="0" u="none" strike="noStrike">
              <a:effectLst/>
              <a:latin typeface="+mj-lt"/>
            </a:endParaRP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131F864B-36F1-2C78-390F-FF05509062A0}"/>
              </a:ext>
            </a:extLst>
          </p:cNvPr>
          <p:cNvSpPr txBox="1">
            <a:spLocks/>
          </p:cNvSpPr>
          <p:nvPr/>
        </p:nvSpPr>
        <p:spPr>
          <a:xfrm>
            <a:off x="6345554" y="1415460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587E764-56EC-B3CC-D83A-40A5DDEFE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774800"/>
            <a:ext cx="7452199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965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91127AEC5984E9CBD002980B7ACB8" ma:contentTypeVersion="24" ma:contentTypeDescription="Create a new document." ma:contentTypeScope="" ma:versionID="cea411bae764892924b9518471229a6b">
  <xsd:schema xmlns:xsd="http://www.w3.org/2001/XMLSchema" xmlns:xs="http://www.w3.org/2001/XMLSchema" xmlns:p="http://schemas.microsoft.com/office/2006/metadata/properties" xmlns:ns2="3787ae0c-a2f2-4ab0-991e-08818e462bd3" xmlns:ns3="a5c7d926-be96-426a-b7d8-3461508ce661" targetNamespace="http://schemas.microsoft.com/office/2006/metadata/properties" ma:root="true" ma:fieldsID="1992bb4fd0023fb785b75fa72992d61d" ns2:_="" ns3:_="">
    <xsd:import namespace="3787ae0c-a2f2-4ab0-991e-08818e462bd3"/>
    <xsd:import namespace="a5c7d926-be96-426a-b7d8-3461508ce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GUIASREFERENTEDEPOSITOJUDICIAIS" minOccurs="0"/>
                <xsd:element ref="ns2:MediaServiceSearchProperties" minOccurs="0"/>
                <xsd:element ref="ns2:Info" minOccurs="0"/>
                <xsd:element ref="ns2:MediaServiceBillingMetadata" minOccurs="0"/>
                <xsd:element ref="ns2:TipoAtualiza_x00e7__x00e3_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7ae0c-a2f2-4ab0-991e-08818e462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008325-463b-45ed-9e9b-5388e118c1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GUIASREFERENTEDEPOSITOJUDICIAIS" ma:index="26" nillable="true" ma:displayName="GUIAS REFERENTE DEPOSITO JUDICIAIS" ma:format="Dropdown" ma:internalName="GUIASREFERENTEDEPOSITOJUDICIAIS">
      <xsd:simpleType>
        <xsd:restriction base="dms:Text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28" nillable="true" ma:displayName="Info" ma:format="Dropdown" ma:internalName="Info">
      <xsd:simpleType>
        <xsd:restriction base="dms:Text">
          <xsd:maxLength value="255"/>
        </xsd:restriction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TipoAtualiza_x00e7__x00e3_o" ma:index="30" nillable="true" ma:displayName="Tipo Atualização" ma:description="Como o painel deve ser atualizado." ma:format="Dropdown" ma:internalName="TipoAtualiza_x00e7__x00e3_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7d926-be96-426a-b7d8-3461508ce66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3a15d44-9365-4c31-8397-4a1fd3955c16}" ma:internalName="TaxCatchAll" ma:showField="CatchAllData" ma:web="a5c7d926-be96-426a-b7d8-3461508ce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87ae0c-a2f2-4ab0-991e-08818e462bd3">
      <Terms xmlns="http://schemas.microsoft.com/office/infopath/2007/PartnerControls"/>
    </lcf76f155ced4ddcb4097134ff3c332f>
    <TaxCatchAll xmlns="a5c7d926-be96-426a-b7d8-3461508ce661" xsi:nil="true"/>
    <_Flow_SignoffStatus xmlns="3787ae0c-a2f2-4ab0-991e-08818e462bd3" xsi:nil="true"/>
    <SharedWithUsers xmlns="a5c7d926-be96-426a-b7d8-3461508ce661">
      <UserInfo>
        <DisplayName>Neusa Lourenco Silva</DisplayName>
        <AccountId>55</AccountId>
        <AccountType/>
      </UserInfo>
    </SharedWithUsers>
    <GUIASREFERENTEDEPOSITOJUDICIAIS xmlns="3787ae0c-a2f2-4ab0-991e-08818e462bd3" xsi:nil="true"/>
    <Info xmlns="3787ae0c-a2f2-4ab0-991e-08818e462bd3" xsi:nil="true"/>
    <TipoAtualiza_x00e7__x00e3_o xmlns="3787ae0c-a2f2-4ab0-991e-08818e462bd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873B07-5CCB-467A-A700-11D17420F617}"/>
</file>

<file path=customXml/itemProps2.xml><?xml version="1.0" encoding="utf-8"?>
<ds:datastoreItem xmlns:ds="http://schemas.openxmlformats.org/officeDocument/2006/customXml" ds:itemID="{30213142-0D70-4545-9FAF-14C400764B9E}">
  <ds:schemaRefs>
    <ds:schemaRef ds:uri="3787ae0c-a2f2-4ab0-991e-08818e462bd3"/>
    <ds:schemaRef ds:uri="a5c7d926-be96-426a-b7d8-3461508ce6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D29B21-338C-402E-9396-EB1AB4F3FB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Widescreen</PresentationFormat>
  <Slides>21</Slides>
  <Notes>19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1_Tema do Office</vt:lpstr>
      <vt:lpstr>2_Tema do Office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alessandro</dc:creator>
  <cp:revision>1</cp:revision>
  <cp:lastPrinted>2023-05-22T13:59:01Z</cp:lastPrinted>
  <dcterms:created xsi:type="dcterms:W3CDTF">2020-07-18T23:52:29Z</dcterms:created>
  <dcterms:modified xsi:type="dcterms:W3CDTF">2025-05-27T16:23:53Z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0x01010010A91127AEC5984E9CBD002980B7ACB8</vt:lpwstr>
  </property>
  <property fmtid="{D5CDD505-2E9C-101B-9397-08002B2CF9AE}" pid="3" name="MediaServiceImageTags">
    <vt:lpwstr/>
  </property>
</Properties>
</file>