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1" r:id="rId5"/>
    <p:sldMasterId id="2147483648" r:id="rId6"/>
  </p:sldMasterIdLst>
  <p:notesMasterIdLst>
    <p:notesMasterId r:id="rId28"/>
  </p:notesMasterIdLst>
  <p:sldIdLst>
    <p:sldId id="1679" r:id="rId7"/>
    <p:sldId id="1723" r:id="rId8"/>
    <p:sldId id="1724" r:id="rId9"/>
    <p:sldId id="1744" r:id="rId10"/>
    <p:sldId id="1725" r:id="rId11"/>
    <p:sldId id="1726" r:id="rId12"/>
    <p:sldId id="1727" r:id="rId13"/>
    <p:sldId id="1728" r:id="rId14"/>
    <p:sldId id="1729" r:id="rId15"/>
    <p:sldId id="1745" r:id="rId16"/>
    <p:sldId id="1731" r:id="rId17"/>
    <p:sldId id="1733" r:id="rId18"/>
    <p:sldId id="1682" r:id="rId19"/>
    <p:sldId id="1677" r:id="rId20"/>
    <p:sldId id="1678" r:id="rId21"/>
    <p:sldId id="1684" r:id="rId22"/>
    <p:sldId id="1719" r:id="rId23"/>
    <p:sldId id="1721" r:id="rId24"/>
    <p:sldId id="1720" r:id="rId25"/>
    <p:sldId id="1746" r:id="rId26"/>
    <p:sldId id="1734" r:id="rId27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D7E913-E9D4-32C5-7758-CF952776842D}" name="Diana Cabral Siqueira" initials="DC" userId="S::dcsiqueira@fazenda.rj.gov.br::ced6879b-62a0-4142-bcef-7e5fda0b1d29" providerId="AD"/>
  <p188:author id="{A7F8031E-94E7-5110-90BF-F659014042FE}" name="Leticia Patino Borges" initials="LP" userId="S::Leticia.Borges@fazenda.rj.gov.br::57ad1a2c-d7a9-42c7-9fb1-529b00cc7347" providerId="AD"/>
  <p188:author id="{0134852A-3402-FAFB-6A41-AD83EC5977EA}" name="Larissa Silva Carvalho" initials="LS" userId="S::Larissa.Carvalho@fazenda.rj.gov.br::e6ace0a9-1f63-4dba-8bba-708368cb7770" providerId="AD"/>
  <p188:author id="{F15280B7-2268-01F6-95A6-7B4D34A6261C}" name="Rossana De Souza Albuquerque" initials="Rd" userId="S::rossanaa@fazenda.rj.gov.br::492f1278-cb6e-43fc-ba1f-7a59f64c7236" providerId="AD"/>
  <p188:author id="{2FB762EF-F0CE-8DCE-85EB-2D28AD7C7D0B}" name="Fabio Souza Pontes" initials="FS" userId="S::Fabio.Pontes@fazenda.rj.gov.br::69027ae9-9eae-44b8-8bb4-099357caf8d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a da Microsoft" initials="C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F9000"/>
    <a:srgbClr val="203864"/>
    <a:srgbClr val="E7E6E6"/>
    <a:srgbClr val="D6DCE5"/>
    <a:srgbClr val="06508C"/>
    <a:srgbClr val="1E6496"/>
    <a:srgbClr val="006666"/>
    <a:srgbClr val="0D8983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5ABF1-C0E4-49C1-1E2D-90032BFD1FD9}" v="14" dt="2025-10-20T16:29:30.129"/>
    <p1510:client id="{7ECED083-D14E-3DAD-438D-D6DF8FB48108}" v="61" dt="2025-10-18T18:56:45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e Figueiredo Da Silva" userId="S::lfigueiredos@fazenda.rj.gov.br::f10f2e6b-1ac0-48fa-8c74-458c8e81f8a6" providerId="AD" clId="Web-{78E5ABF1-C0E4-49C1-1E2D-90032BFD1FD9}"/>
    <pc:docChg chg="delSld modSld">
      <pc:chgData name="Liliane Figueiredo Da Silva" userId="S::lfigueiredos@fazenda.rj.gov.br::f10f2e6b-1ac0-48fa-8c74-458c8e81f8a6" providerId="AD" clId="Web-{78E5ABF1-C0E4-49C1-1E2D-90032BFD1FD9}" dt="2025-10-20T16:28:06.441" v="12" actId="20577"/>
      <pc:docMkLst>
        <pc:docMk/>
      </pc:docMkLst>
      <pc:sldChg chg="del">
        <pc:chgData name="Liliane Figueiredo Da Silva" userId="S::lfigueiredos@fazenda.rj.gov.br::f10f2e6b-1ac0-48fa-8c74-458c8e81f8a6" providerId="AD" clId="Web-{78E5ABF1-C0E4-49C1-1E2D-90032BFD1FD9}" dt="2025-10-20T15:34:45.952" v="6"/>
        <pc:sldMkLst>
          <pc:docMk/>
          <pc:sldMk cId="4222999419" sldId="314"/>
        </pc:sldMkLst>
      </pc:sldChg>
      <pc:sldChg chg="del">
        <pc:chgData name="Liliane Figueiredo Da Silva" userId="S::lfigueiredos@fazenda.rj.gov.br::f10f2e6b-1ac0-48fa-8c74-458c8e81f8a6" providerId="AD" clId="Web-{78E5ABF1-C0E4-49C1-1E2D-90032BFD1FD9}" dt="2025-10-20T15:34:45.921" v="0"/>
        <pc:sldMkLst>
          <pc:docMk/>
          <pc:sldMk cId="2974707132" sldId="325"/>
        </pc:sldMkLst>
      </pc:sldChg>
      <pc:sldChg chg="del">
        <pc:chgData name="Liliane Figueiredo Da Silva" userId="S::lfigueiredos@fazenda.rj.gov.br::f10f2e6b-1ac0-48fa-8c74-458c8e81f8a6" providerId="AD" clId="Web-{78E5ABF1-C0E4-49C1-1E2D-90032BFD1FD9}" dt="2025-10-20T15:34:45.937" v="5"/>
        <pc:sldMkLst>
          <pc:docMk/>
          <pc:sldMk cId="2631646792" sldId="443"/>
        </pc:sldMkLst>
      </pc:sldChg>
      <pc:sldChg chg="del">
        <pc:chgData name="Liliane Figueiredo Da Silva" userId="S::lfigueiredos@fazenda.rj.gov.br::f10f2e6b-1ac0-48fa-8c74-458c8e81f8a6" providerId="AD" clId="Web-{78E5ABF1-C0E4-49C1-1E2D-90032BFD1FD9}" dt="2025-10-20T15:34:45.952" v="7"/>
        <pc:sldMkLst>
          <pc:docMk/>
          <pc:sldMk cId="3376134384" sldId="500"/>
        </pc:sldMkLst>
      </pc:sldChg>
      <pc:sldChg chg="del">
        <pc:chgData name="Liliane Figueiredo Da Silva" userId="S::lfigueiredos@fazenda.rj.gov.br::f10f2e6b-1ac0-48fa-8c74-458c8e81f8a6" providerId="AD" clId="Web-{78E5ABF1-C0E4-49C1-1E2D-90032BFD1FD9}" dt="2025-10-20T15:34:45.937" v="4"/>
        <pc:sldMkLst>
          <pc:docMk/>
          <pc:sldMk cId="1114749104" sldId="501"/>
        </pc:sldMkLst>
      </pc:sldChg>
      <pc:sldChg chg="del">
        <pc:chgData name="Liliane Figueiredo Da Silva" userId="S::lfigueiredos@fazenda.rj.gov.br::f10f2e6b-1ac0-48fa-8c74-458c8e81f8a6" providerId="AD" clId="Web-{78E5ABF1-C0E4-49C1-1E2D-90032BFD1FD9}" dt="2025-10-20T15:34:45.937" v="2"/>
        <pc:sldMkLst>
          <pc:docMk/>
          <pc:sldMk cId="3844168169" sldId="523"/>
        </pc:sldMkLst>
      </pc:sldChg>
      <pc:sldChg chg="del">
        <pc:chgData name="Liliane Figueiredo Da Silva" userId="S::lfigueiredos@fazenda.rj.gov.br::f10f2e6b-1ac0-48fa-8c74-458c8e81f8a6" providerId="AD" clId="Web-{78E5ABF1-C0E4-49C1-1E2D-90032BFD1FD9}" dt="2025-10-20T15:34:45.937" v="3"/>
        <pc:sldMkLst>
          <pc:docMk/>
          <pc:sldMk cId="2973408587" sldId="559"/>
        </pc:sldMkLst>
      </pc:sldChg>
      <pc:sldChg chg="del">
        <pc:chgData name="Liliane Figueiredo Da Silva" userId="S::lfigueiredos@fazenda.rj.gov.br::f10f2e6b-1ac0-48fa-8c74-458c8e81f8a6" providerId="AD" clId="Web-{78E5ABF1-C0E4-49C1-1E2D-90032BFD1FD9}" dt="2025-10-20T15:34:45.937" v="1"/>
        <pc:sldMkLst>
          <pc:docMk/>
          <pc:sldMk cId="258117909" sldId="560"/>
        </pc:sldMkLst>
      </pc:sldChg>
      <pc:sldChg chg="modSp">
        <pc:chgData name="Liliane Figueiredo Da Silva" userId="S::lfigueiredos@fazenda.rj.gov.br::f10f2e6b-1ac0-48fa-8c74-458c8e81f8a6" providerId="AD" clId="Web-{78E5ABF1-C0E4-49C1-1E2D-90032BFD1FD9}" dt="2025-10-20T16:28:06.441" v="12" actId="20577"/>
        <pc:sldMkLst>
          <pc:docMk/>
          <pc:sldMk cId="994347761" sldId="1733"/>
        </pc:sldMkLst>
        <pc:spChg chg="mod">
          <ac:chgData name="Liliane Figueiredo Da Silva" userId="S::lfigueiredos@fazenda.rj.gov.br::f10f2e6b-1ac0-48fa-8c74-458c8e81f8a6" providerId="AD" clId="Web-{78E5ABF1-C0E4-49C1-1E2D-90032BFD1FD9}" dt="2025-10-20T16:28:06.441" v="12" actId="20577"/>
          <ac:spMkLst>
            <pc:docMk/>
            <pc:sldMk cId="994347761" sldId="1733"/>
            <ac:spMk id="18" creationId="{305E6227-C9F6-4EBA-B584-EA7100CF4F2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1%20-%201&#186;%20Quadrimestre%202025/Apresenta&#231;&#227;o%201&#186;%20Quadrimestre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5/Audi&#234;ncias%20-%20Relat&#243;rios%20Fiscais/RGF%20-%202Q/4&#176;%20Bimestre%202025%20-%20RREO%20-%20em%20constru&#231;&#227;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5/Audi&#234;ncias%20-%20Relat&#243;rios%20Fiscais/RGF%20-%202Q/4&#176;%20Bimestre%202025%20-%20RRE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2%20-%201&#186;%20Quadrimestre%202024/Apresenta&#231;&#227;o%201&#186;%20Quadrimestr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3%20-%202&#186;%20Quadrimestre%202025/Apresenta&#231;&#227;o%202&#186;%20Quadrimestre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3%20-%202&#186;%20Quadrimestre%202025/Apresenta&#231;&#227;o%202&#186;%20Quadrimestre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3%20-%202&#186;%20Quadrimestre%202025/Apresenta&#231;&#227;o%202&#186;%20Quadrimestre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1&#186;%20Q/Slides%20RGF%20-%2017.05.202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2&#186;%20Q/Slides%202&#186;%20Q%20-%2014.09.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5&#186;%20Bim/Slides%205&#186;%20B%20-%2016.11.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5/Audi&#234;ncias%20-%20Relat&#243;rios%20Fiscais/RGF%20-%202Q/4&#176;%20Bimestre%202025%20-%20RR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PIB ERJ %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1.635433070866139E-2"/>
                  <c:y val="-6.2465368912219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AE-47EB-925E-77A3B71597FC}"/>
                </c:ext>
              </c:extLst>
            </c:dLbl>
            <c:dLbl>
              <c:idx val="2"/>
              <c:layout>
                <c:manualLayout>
                  <c:x val="-4.9687664041994747E-2"/>
                  <c:y val="-0.10876166520851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AE-47EB-925E-77A3B71597F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2AE-47EB-925E-77A3B71597FC}"/>
                </c:ext>
              </c:extLst>
            </c:dLbl>
            <c:dLbl>
              <c:idx val="6"/>
              <c:layout>
                <c:manualLayout>
                  <c:x val="-4.9687664041994747E-2"/>
                  <c:y val="3.01272236803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AE-47EB-925E-77A3B7159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ERJ'!$A$13:$A$24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'PIB ERJ'!$C$13:$C$24</c:f>
              <c:numCache>
                <c:formatCode>0.00%</c:formatCode>
                <c:ptCount val="12"/>
                <c:pt idx="0">
                  <c:v>1.5300000000000001E-2</c:v>
                </c:pt>
                <c:pt idx="1">
                  <c:v>-2.7900000000000001E-2</c:v>
                </c:pt>
                <c:pt idx="2">
                  <c:v>-4.3899999999999995E-2</c:v>
                </c:pt>
                <c:pt idx="3">
                  <c:v>-1.5800000000000002E-2</c:v>
                </c:pt>
                <c:pt idx="4">
                  <c:v>9.7999999999999997E-3</c:v>
                </c:pt>
                <c:pt idx="5">
                  <c:v>5.0000000000000001E-3</c:v>
                </c:pt>
                <c:pt idx="6">
                  <c:v>-2.8799999999999999E-2</c:v>
                </c:pt>
                <c:pt idx="7">
                  <c:v>4.4000000000000004E-2</c:v>
                </c:pt>
                <c:pt idx="8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AE-47EB-925E-77A3B71597FC}"/>
            </c:ext>
          </c:extLst>
        </c:ser>
        <c:ser>
          <c:idx val="1"/>
          <c:order val="1"/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AE-47EB-925E-77A3B7159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ERJ'!$A$13:$A$24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'PIB ERJ'!$D$13:$D$24</c:f>
              <c:numCache>
                <c:formatCode>General</c:formatCode>
                <c:ptCount val="12"/>
                <c:pt idx="7" formatCode="0.00%">
                  <c:v>4.4000000000000004E-2</c:v>
                </c:pt>
                <c:pt idx="8" formatCode="0.00%">
                  <c:v>4.7E-2</c:v>
                </c:pt>
                <c:pt idx="9" formatCode="0.00%">
                  <c:v>3.7999999999999999E-2</c:v>
                </c:pt>
                <c:pt idx="10" formatCode="0.00%">
                  <c:v>3.9E-2</c:v>
                </c:pt>
                <c:pt idx="11" formatCode="0.00%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2AE-47EB-925E-77A3B71597FC}"/>
            </c:ext>
          </c:extLst>
        </c:ser>
        <c:ser>
          <c:idx val="2"/>
          <c:order val="2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'PIB ERJ'!$F$12:$F$23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2AE-47EB-925E-77A3B71597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9689984"/>
        <c:axId val="629691712"/>
      </c:lineChart>
      <c:catAx>
        <c:axId val="6296899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691712"/>
        <c:crosses val="autoZero"/>
        <c:auto val="1"/>
        <c:lblAlgn val="ctr"/>
        <c:lblOffset val="100"/>
        <c:noMultiLvlLbl val="0"/>
      </c:catAx>
      <c:valAx>
        <c:axId val="62969171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6899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326570468071824"/>
          <c:w val="1"/>
          <c:h val="0.67371178664776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10'!$O$7</c:f>
              <c:strCache>
                <c:ptCount val="1"/>
                <c:pt idx="0">
                  <c:v>4ºBI 2024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10'!$N$8:$N$15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Essencial à Justiça</c:v>
                </c:pt>
                <c:pt idx="3">
                  <c:v>Educação</c:v>
                </c:pt>
                <c:pt idx="4">
                  <c:v>Saúde</c:v>
                </c:pt>
                <c:pt idx="5">
                  <c:v>Encargos Especiais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'SLIDE 10'!$O$8:$O$15</c:f>
              <c:numCache>
                <c:formatCode>#,##0,,</c:formatCode>
                <c:ptCount val="8"/>
                <c:pt idx="0">
                  <c:v>17734243017.459991</c:v>
                </c:pt>
                <c:pt idx="1">
                  <c:v>9988347642.2200108</c:v>
                </c:pt>
                <c:pt idx="2">
                  <c:v>7220703073.2800055</c:v>
                </c:pt>
                <c:pt idx="3">
                  <c:v>5585363896.2200022</c:v>
                </c:pt>
                <c:pt idx="4">
                  <c:v>6308760504.2599955</c:v>
                </c:pt>
                <c:pt idx="5">
                  <c:v>6041216733.880003</c:v>
                </c:pt>
                <c:pt idx="6">
                  <c:v>3759481769.5899887</c:v>
                </c:pt>
                <c:pt idx="7">
                  <c:v>6240568834.7000008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A-4DBD-8AAC-317FDF7FFC0E}"/>
            </c:ext>
          </c:extLst>
        </c:ser>
        <c:ser>
          <c:idx val="1"/>
          <c:order val="1"/>
          <c:tx>
            <c:strRef>
              <c:f>'SLIDE 10'!$P$7</c:f>
              <c:strCache>
                <c:ptCount val="1"/>
                <c:pt idx="0">
                  <c:v>4ºBI 2025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10'!$N$8:$N$15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Essencial à Justiça</c:v>
                </c:pt>
                <c:pt idx="3">
                  <c:v>Educação</c:v>
                </c:pt>
                <c:pt idx="4">
                  <c:v>Saúde</c:v>
                </c:pt>
                <c:pt idx="5">
                  <c:v>Encargos Especiais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'SLIDE 10'!$P$8:$P$15</c:f>
              <c:numCache>
                <c:formatCode>#,##0,,</c:formatCode>
                <c:ptCount val="8"/>
                <c:pt idx="0">
                  <c:v>18054198929.469986</c:v>
                </c:pt>
                <c:pt idx="1">
                  <c:v>10771209620.769979</c:v>
                </c:pt>
                <c:pt idx="2">
                  <c:v>8106676575.0500031</c:v>
                </c:pt>
                <c:pt idx="3">
                  <c:v>6613483785.4599924</c:v>
                </c:pt>
                <c:pt idx="4">
                  <c:v>6427538505.220006</c:v>
                </c:pt>
                <c:pt idx="5">
                  <c:v>4367427707.0900002</c:v>
                </c:pt>
                <c:pt idx="6">
                  <c:v>2442468456.2699962</c:v>
                </c:pt>
                <c:pt idx="7">
                  <c:v>7175128606.0700006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A-4DBD-8AAC-317FDF7FF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90279178773789"/>
          <c:y val="0.11297037661092739"/>
          <c:w val="0.2065172061825605"/>
          <c:h val="0.11046488375003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97219867971542E-2"/>
          <c:y val="3.8254443201606717E-2"/>
          <c:w val="0.94997794740831065"/>
          <c:h val="0.85478759982621844"/>
        </c:manualLayout>
      </c:layout>
      <c:lineChart>
        <c:grouping val="standard"/>
        <c:varyColors val="0"/>
        <c:ser>
          <c:idx val="0"/>
          <c:order val="0"/>
          <c:tx>
            <c:strRef>
              <c:f>DCLxRCL!$A$3</c:f>
              <c:strCache>
                <c:ptCount val="1"/>
                <c:pt idx="0">
                  <c:v>DCL/RCL</c:v>
                </c:pt>
              </c:strCache>
            </c:strRef>
          </c:tx>
          <c:spPr>
            <a:ln w="28575">
              <a:solidFill>
                <a:srgbClr val="06508C"/>
              </a:solidFill>
            </a:ln>
          </c:spPr>
          <c:marker>
            <c:spPr>
              <a:solidFill>
                <a:srgbClr val="06508C"/>
              </a:solidFill>
              <a:ln w="28575">
                <a:solidFill>
                  <a:srgbClr val="06508C"/>
                </a:solidFill>
              </a:ln>
            </c:spPr>
          </c:marker>
          <c:dLbls>
            <c:dLbl>
              <c:idx val="0"/>
              <c:layout>
                <c:manualLayout>
                  <c:x val="-4.6662741343274604E-2"/>
                  <c:y val="3.1973489607556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1C-4AEA-AB4D-435348944C61}"/>
                </c:ext>
              </c:extLst>
            </c:dLbl>
            <c:dLbl>
              <c:idx val="1"/>
              <c:layout>
                <c:manualLayout>
                  <c:x val="-4.7769440963518386E-2"/>
                  <c:y val="4.25882654449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1C-4AEA-AB4D-435348944C61}"/>
                </c:ext>
              </c:extLst>
            </c:dLbl>
            <c:dLbl>
              <c:idx val="2"/>
              <c:layout>
                <c:manualLayout>
                  <c:x val="-3.9436108359582146E-2"/>
                  <c:y val="4.583008088201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1C-4AEA-AB4D-435348944C61}"/>
                </c:ext>
              </c:extLst>
            </c:dLbl>
            <c:dLbl>
              <c:idx val="3"/>
              <c:layout>
                <c:manualLayout>
                  <c:x val="-4.3884963808629232E-2"/>
                  <c:y val="-4.444222650947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1C-4AEA-AB4D-435348944C61}"/>
                </c:ext>
              </c:extLst>
            </c:dLbl>
            <c:dLbl>
              <c:idx val="4"/>
              <c:layout>
                <c:manualLayout>
                  <c:x val="-3.8879082388114938E-2"/>
                  <c:y val="4.305437213692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1C-4AEA-AB4D-435348944C61}"/>
                </c:ext>
              </c:extLst>
            </c:dLbl>
            <c:dLbl>
              <c:idx val="5"/>
              <c:layout>
                <c:manualLayout>
                  <c:x val="-4.7205062669360531E-2"/>
                  <c:y val="-3.0553472341698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1C-4AEA-AB4D-435348944C61}"/>
                </c:ext>
              </c:extLst>
            </c:dLbl>
            <c:dLbl>
              <c:idx val="6"/>
              <c:layout>
                <c:manualLayout>
                  <c:x val="-2.6639215661217575E-2"/>
                  <c:y val="5.14243822299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1C-4AEA-AB4D-435348944C61}"/>
                </c:ext>
              </c:extLst>
            </c:dLbl>
            <c:dLbl>
              <c:idx val="7"/>
              <c:layout>
                <c:manualLayout>
                  <c:x val="-4.998529097823616E-2"/>
                  <c:y val="-3.194132671424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1C-4AEA-AB4D-435348944C61}"/>
                </c:ext>
              </c:extLst>
            </c:dLbl>
            <c:dLbl>
              <c:idx val="8"/>
              <c:layout>
                <c:manualLayout>
                  <c:x val="-4.8885943680683108E-2"/>
                  <c:y val="-4.305437213692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1C-4AEA-AB4D-435348944C61}"/>
                </c:ext>
              </c:extLst>
            </c:dLbl>
            <c:dLbl>
              <c:idx val="9"/>
              <c:layout>
                <c:manualLayout>
                  <c:x val="-2.8337252092151561E-2"/>
                  <c:y val="-5.555552719321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1C-4AEA-AB4D-435348944C61}"/>
                </c:ext>
              </c:extLst>
            </c:dLbl>
            <c:dLbl>
              <c:idx val="10"/>
              <c:layout>
                <c:manualLayout>
                  <c:x val="-4.2240844410759995E-2"/>
                  <c:y val="-3.565996980772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1C-4AEA-AB4D-435348944C61}"/>
                </c:ext>
              </c:extLst>
            </c:dLbl>
            <c:dLbl>
              <c:idx val="12"/>
              <c:layout>
                <c:manualLayout>
                  <c:x val="6.138926863732839E-3"/>
                  <c:y val="1.2905488572217693E-2"/>
                </c:manualLayout>
              </c:layout>
              <c:tx>
                <c:rich>
                  <a:bodyPr/>
                  <a:lstStyle/>
                  <a:p>
                    <a:fld id="{E3A396F8-EA48-4457-8404-964A3FCAED73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A1C-4AEA-AB4D-435348944C61}"/>
                </c:ext>
              </c:extLst>
            </c:dLbl>
            <c:dLbl>
              <c:idx val="13"/>
              <c:layout>
                <c:manualLayout>
                  <c:x val="-2.0008821036675749E-2"/>
                  <c:y val="2.5934523496525131E-2"/>
                </c:manualLayout>
              </c:layout>
              <c:tx>
                <c:rich>
                  <a:bodyPr/>
                  <a:lstStyle/>
                  <a:p>
                    <a:fld id="{EC6D0406-03AC-4997-9AF2-4AFC848CBEE4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A1C-4AEA-AB4D-435348944C61}"/>
                </c:ext>
              </c:extLst>
            </c:dLbl>
            <c:dLbl>
              <c:idx val="14"/>
              <c:layout>
                <c:manualLayout>
                  <c:x val="-1.3339214024450662E-2"/>
                  <c:y val="2.839192170224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1C-4AEA-AB4D-435348944C61}"/>
                </c:ext>
              </c:extLst>
            </c:dLbl>
            <c:dLbl>
              <c:idx val="15"/>
              <c:layout>
                <c:manualLayout>
                  <c:x val="-2.5011026295846317E-3"/>
                  <c:y val="-1.7019531044594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1C-4AEA-AB4D-435348944C61}"/>
                </c:ext>
              </c:extLst>
            </c:dLbl>
            <c:dLbl>
              <c:idx val="16"/>
              <c:layout>
                <c:manualLayout>
                  <c:x val="-1.5006615777506812E-2"/>
                  <c:y val="-3.4039062089189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1C-4AEA-AB4D-435348944C6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6508C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DCLxRCL!$B$2:$T$2</c:f>
              <c:strCach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2ºQ 2025</c:v>
                </c:pt>
              </c:strCache>
            </c:strRef>
          </c:cat>
          <c:val>
            <c:numRef>
              <c:f>DCLxRCL!$B$3:$T$3</c:f>
              <c:numCache>
                <c:formatCode>0%</c:formatCode>
                <c:ptCount val="17"/>
                <c:pt idx="0">
                  <c:v>1.6291</c:v>
                </c:pt>
                <c:pt idx="1">
                  <c:v>1.5623</c:v>
                </c:pt>
                <c:pt idx="2">
                  <c:v>1.4612000000000001</c:v>
                </c:pt>
                <c:pt idx="3">
                  <c:v>1.6519999999999999</c:v>
                </c:pt>
                <c:pt idx="4">
                  <c:v>1.5379</c:v>
                </c:pt>
                <c:pt idx="5">
                  <c:v>1.782</c:v>
                </c:pt>
                <c:pt idx="6">
                  <c:v>1.9751000000000001</c:v>
                </c:pt>
                <c:pt idx="7">
                  <c:v>2.3384</c:v>
                </c:pt>
                <c:pt idx="8">
                  <c:v>2.6974</c:v>
                </c:pt>
                <c:pt idx="9">
                  <c:v>2.6254</c:v>
                </c:pt>
                <c:pt idx="10">
                  <c:v>2.8208000000000002</c:v>
                </c:pt>
                <c:pt idx="11" formatCode="0.00%">
                  <c:v>3.1903000000000001</c:v>
                </c:pt>
                <c:pt idx="12" formatCode="0.00%">
                  <c:v>1.9867999999999999</c:v>
                </c:pt>
                <c:pt idx="13" formatCode="0.00%">
                  <c:v>1.6828000000000001</c:v>
                </c:pt>
                <c:pt idx="14" formatCode="0.00%">
                  <c:v>1.8841000000000001</c:v>
                </c:pt>
                <c:pt idx="15" formatCode="0.00%">
                  <c:v>2.1132</c:v>
                </c:pt>
                <c:pt idx="16" formatCode="0.00%">
                  <c:v>2.0207000000000002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5B0-499E-8E41-99064279CA4A}"/>
            </c:ext>
          </c:extLst>
        </c:ser>
        <c:ser>
          <c:idx val="1"/>
          <c:order val="1"/>
          <c:tx>
            <c:strRef>
              <c:f>DCLxRCL!$A$4</c:f>
              <c:strCache>
                <c:ptCount val="1"/>
                <c:pt idx="0">
                  <c:v>Limite</c:v>
                </c:pt>
              </c:strCache>
            </c:strRef>
          </c:tx>
          <c:spPr>
            <a:ln w="38100">
              <a:solidFill>
                <a:srgbClr val="BF9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1C-4AEA-AB4D-435348944C6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1C-4AEA-AB4D-435348944C6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1C-4AEA-AB4D-435348944C6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1C-4AEA-AB4D-435348944C6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1C-4AEA-AB4D-435348944C6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1C-4AEA-AB4D-435348944C6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1C-4AEA-AB4D-435348944C6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1C-4AEA-AB4D-435348944C6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A1C-4AEA-AB4D-435348944C6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1C-4AEA-AB4D-435348944C6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A1C-4AEA-AB4D-435348944C6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1C-4AEA-AB4D-435348944C6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1C-4AEA-AB4D-435348944C6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1C-4AEA-AB4D-435348944C6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A1C-4AEA-AB4D-435348944C6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A1C-4AEA-AB4D-435348944C61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50" b="1">
                      <a:solidFill>
                        <a:srgbClr val="BF9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6A1C-4AEA-AB4D-435348944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DCLxRCL!$B$2:$T$2</c:f>
              <c:strCach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2ºQ 2025</c:v>
                </c:pt>
              </c:strCache>
            </c:strRef>
          </c:cat>
          <c:val>
            <c:numRef>
              <c:f>DCLxRCL!$B$4:$T$4</c:f>
              <c:numCache>
                <c:formatCode>0%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5B0-499E-8E41-99064279C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17760"/>
        <c:axId val="116919296"/>
      </c:lineChart>
      <c:catAx>
        <c:axId val="1169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pt-BR"/>
          </a:p>
        </c:txPr>
        <c:crossAx val="116919296"/>
        <c:crosses val="autoZero"/>
        <c:auto val="1"/>
        <c:lblAlgn val="ctr"/>
        <c:lblOffset val="100"/>
        <c:noMultiLvlLbl val="0"/>
      </c:catAx>
      <c:valAx>
        <c:axId val="116919296"/>
        <c:scaling>
          <c:orientation val="minMax"/>
          <c:min val="1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1691776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2.5475272957168081E-2"/>
          <c:y val="4.7048885211789494E-2"/>
          <c:w val="0.19088323585987138"/>
          <c:h val="4.9471316208938777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Estoque!$C$45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Estoque!$D$44:$E$44</c:f>
              <c:strCache>
                <c:ptCount val="2"/>
                <c:pt idx="0">
                  <c:v>2ºQ 2024</c:v>
                </c:pt>
                <c:pt idx="1">
                  <c:v>2ºQ 2025</c:v>
                </c:pt>
              </c:strCache>
            </c:strRef>
          </c:cat>
          <c:val>
            <c:numRef>
              <c:f>Estoque!$D$45:$E$45</c:f>
              <c:numCache>
                <c:formatCode>#,##0</c:formatCode>
                <c:ptCount val="2"/>
                <c:pt idx="0">
                  <c:v>166.24612916535997</c:v>
                </c:pt>
                <c:pt idx="1">
                  <c:v>188.42810938022001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8-4DB2-BEFB-8F2367459760}"/>
            </c:ext>
          </c:extLst>
        </c:ser>
        <c:ser>
          <c:idx val="1"/>
          <c:order val="1"/>
          <c:tx>
            <c:strRef>
              <c:f>Estoque!$C$46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Estoque!$D$44:$E$44</c:f>
              <c:strCache>
                <c:ptCount val="2"/>
                <c:pt idx="0">
                  <c:v>2ºQ 2024</c:v>
                </c:pt>
                <c:pt idx="1">
                  <c:v>2ºQ 2025</c:v>
                </c:pt>
              </c:strCache>
            </c:strRef>
          </c:cat>
          <c:val>
            <c:numRef>
              <c:f>Estoque!$D$46:$E$46</c:f>
              <c:numCache>
                <c:formatCode>#,##0</c:formatCode>
                <c:ptCount val="2"/>
                <c:pt idx="0">
                  <c:v>21.80984484311</c:v>
                </c:pt>
                <c:pt idx="1">
                  <c:v>20.021557874543898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8-4DB2-BEFB-8F2367459760}"/>
            </c:ext>
          </c:extLst>
        </c:ser>
        <c:ser>
          <c:idx val="2"/>
          <c:order val="2"/>
          <c:tx>
            <c:strRef>
              <c:f>Estoque!$C$47</c:f>
              <c:strCache>
                <c:ptCount val="1"/>
                <c:pt idx="0">
                  <c:v>Externa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Estoque!$D$44:$E$44</c:f>
              <c:strCache>
                <c:ptCount val="2"/>
                <c:pt idx="0">
                  <c:v>2ºQ 2024</c:v>
                </c:pt>
                <c:pt idx="1">
                  <c:v>2ºQ 2025</c:v>
                </c:pt>
              </c:strCache>
            </c:strRef>
          </c:cat>
          <c:val>
            <c:numRef>
              <c:f>Estoque!$D$47:$E$47</c:f>
              <c:numCache>
                <c:formatCode>#,##0</c:formatCode>
                <c:ptCount val="2"/>
                <c:pt idx="0">
                  <c:v>13.927758603680001</c:v>
                </c:pt>
                <c:pt idx="1">
                  <c:v>12.364759370030001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8-4DB2-BEFB-8F2367459760}"/>
            </c:ext>
          </c:extLst>
        </c:ser>
        <c:ser>
          <c:idx val="3"/>
          <c:order val="3"/>
          <c:tx>
            <c:strRef>
              <c:f>Estoque!$C$48</c:f>
              <c:strCache>
                <c:ptCount val="1"/>
                <c:pt idx="0">
                  <c:v>Precatório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Estoque!$D$44:$E$44</c:f>
              <c:strCache>
                <c:ptCount val="2"/>
                <c:pt idx="0">
                  <c:v>2ºQ 2024</c:v>
                </c:pt>
                <c:pt idx="1">
                  <c:v>2ºQ 2025</c:v>
                </c:pt>
              </c:strCache>
            </c:strRef>
          </c:cat>
          <c:val>
            <c:numRef>
              <c:f>Estoque!$D$48:$E$48</c:f>
              <c:numCache>
                <c:formatCode>#,##0</c:formatCode>
                <c:ptCount val="2"/>
                <c:pt idx="0">
                  <c:v>4.7653010497200006</c:v>
                </c:pt>
                <c:pt idx="1">
                  <c:v>8.0037092997000006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8-4DB2-BEFB-8F23674597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87362640"/>
        <c:axId val="17487376"/>
      </c:barChart>
      <c:catAx>
        <c:axId val="198736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7376"/>
        <c:crosses val="autoZero"/>
        <c:auto val="1"/>
        <c:lblAlgn val="ctr"/>
        <c:lblOffset val="100"/>
        <c:noMultiLvlLbl val="0"/>
      </c:catAx>
      <c:valAx>
        <c:axId val="174873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8736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604432254020867E-3"/>
          <c:y val="2.474802015838733E-2"/>
          <c:w val="0.41824533053686408"/>
          <c:h val="6.1505709464502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43602241442393E-4"/>
          <c:y val="0.13902396493107275"/>
          <c:w val="0.99972743565146993"/>
          <c:h val="0.71255741147074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19'!$D$25</c:f>
              <c:strCache>
                <c:ptCount val="1"/>
                <c:pt idx="0">
                  <c:v> Estoque de Restos a Pagar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15-4944-A448-EC7FA8D73205}"/>
              </c:ext>
            </c:extLst>
          </c:dPt>
          <c:dLbls>
            <c:dLbl>
              <c:idx val="9"/>
              <c:layout>
                <c:manualLayout>
                  <c:x val="0"/>
                  <c:y val="-4.4176706827309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15-4944-A448-EC7FA8D7320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1EE9433-07AF-42E6-BDBB-EF5E580829D3}" type="VALU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015-4944-A448-EC7FA8D732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19'!$C$28:$C$39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2ºQ 2025</c:v>
                </c:pt>
              </c:strCache>
            </c:strRef>
          </c:cat>
          <c:val>
            <c:numRef>
              <c:f>'SLIDE 19'!$D$28:$D$39</c:f>
              <c:numCache>
                <c:formatCode>#,##0</c:formatCode>
                <c:ptCount val="12"/>
                <c:pt idx="0">
                  <c:v>3531</c:v>
                </c:pt>
                <c:pt idx="1">
                  <c:v>6370</c:v>
                </c:pt>
                <c:pt idx="2">
                  <c:v>13508</c:v>
                </c:pt>
                <c:pt idx="3">
                  <c:v>20317</c:v>
                </c:pt>
                <c:pt idx="4">
                  <c:v>18827</c:v>
                </c:pt>
                <c:pt idx="5">
                  <c:v>18592</c:v>
                </c:pt>
                <c:pt idx="6">
                  <c:v>14436</c:v>
                </c:pt>
                <c:pt idx="7">
                  <c:v>11359</c:v>
                </c:pt>
                <c:pt idx="8">
                  <c:v>7496</c:v>
                </c:pt>
                <c:pt idx="9">
                  <c:v>3934</c:v>
                </c:pt>
                <c:pt idx="10">
                  <c:v>4354</c:v>
                </c:pt>
                <c:pt idx="11" formatCode="_-* #,##0_-;\-* #,##0_-;_-* &quot;-&quot;??_-;_-@_-">
                  <c:v>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5-4944-A448-EC7FA8D73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57359472"/>
        <c:axId val="757356592"/>
      </c:barChart>
      <c:catAx>
        <c:axId val="7573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757356592"/>
        <c:crosses val="autoZero"/>
        <c:auto val="1"/>
        <c:lblAlgn val="ctr"/>
        <c:lblOffset val="100"/>
        <c:noMultiLvlLbl val="0"/>
      </c:catAx>
      <c:valAx>
        <c:axId val="7573565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5735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973700767585251E-2"/>
          <c:y val="5.5383245671707208E-2"/>
          <c:w val="0.95605259846482948"/>
          <c:h val="0.9063469756738988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one"/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2Q 2025'!$B$70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2Q 2025'!$C$69:$D$69</c:f>
              <c:strCache>
                <c:ptCount val="2"/>
                <c:pt idx="0">
                  <c:v>1º Q</c:v>
                </c:pt>
                <c:pt idx="1">
                  <c:v>2º Q</c:v>
                </c:pt>
              </c:strCache>
              <c:extLst/>
            </c:strRef>
          </c:cat>
          <c:val>
            <c:numRef>
              <c:f>'Gráficos 2Q 2025'!$C$70:$D$70</c:f>
              <c:numCache>
                <c:formatCode>#,##0</c:formatCode>
                <c:ptCount val="2"/>
                <c:pt idx="0">
                  <c:v>30733.254224619992</c:v>
                </c:pt>
                <c:pt idx="1">
                  <c:v>33117.914272620001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B5F-4AC4-A192-93C467817E2D}"/>
            </c:ext>
          </c:extLst>
        </c:ser>
        <c:ser>
          <c:idx val="1"/>
          <c:order val="1"/>
          <c:tx>
            <c:strRef>
              <c:f>'Gráficos 2Q 2025'!$B$71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2Q 2025'!$C$69:$D$69</c:f>
              <c:strCache>
                <c:ptCount val="2"/>
                <c:pt idx="0">
                  <c:v>1º Q</c:v>
                </c:pt>
                <c:pt idx="1">
                  <c:v>2º Q</c:v>
                </c:pt>
              </c:strCache>
              <c:extLst/>
            </c:strRef>
          </c:cat>
          <c:val>
            <c:numRef>
              <c:f>'Gráficos 2Q 2025'!$C$71:$D$71</c:f>
              <c:numCache>
                <c:formatCode>#,##0</c:formatCode>
                <c:ptCount val="2"/>
                <c:pt idx="0">
                  <c:v>35577.523301519992</c:v>
                </c:pt>
                <c:pt idx="1">
                  <c:v>37883.361480480002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B5F-4AC4-A192-93C467817E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2Q 2025'!$B$23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2Q 2025'!$C$22:$D$22</c:f>
              <c:strCache>
                <c:ptCount val="2"/>
                <c:pt idx="0">
                  <c:v>1º Q</c:v>
                </c:pt>
                <c:pt idx="1">
                  <c:v>2º Q</c:v>
                </c:pt>
              </c:strCache>
              <c:extLst/>
            </c:strRef>
          </c:cat>
          <c:val>
            <c:numRef>
              <c:f>'Gráficos 2Q 2025'!$C$47:$D$47</c:f>
              <c:numCache>
                <c:formatCode>#,##0,,</c:formatCode>
                <c:ptCount val="2"/>
                <c:pt idx="0">
                  <c:v>7723371249.3699999</c:v>
                </c:pt>
                <c:pt idx="1">
                  <c:v>9731733833.75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C8A-4B2F-B886-4C09AAD714FF}"/>
            </c:ext>
          </c:extLst>
        </c:ser>
        <c:ser>
          <c:idx val="1"/>
          <c:order val="1"/>
          <c:tx>
            <c:strRef>
              <c:f>'Gráficos 2Q 2025'!$B$24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2Q 2025'!$C$22:$D$22</c:f>
              <c:strCache>
                <c:ptCount val="2"/>
                <c:pt idx="0">
                  <c:v>1º Q</c:v>
                </c:pt>
                <c:pt idx="1">
                  <c:v>2º Q</c:v>
                </c:pt>
              </c:strCache>
              <c:extLst/>
            </c:strRef>
          </c:cat>
          <c:val>
            <c:numRef>
              <c:f>'Gráficos 2Q 2025'!$C$48:$D$48</c:f>
              <c:numCache>
                <c:formatCode>#,##0,,</c:formatCode>
                <c:ptCount val="2"/>
                <c:pt idx="0">
                  <c:v>8204770268.7200003</c:v>
                </c:pt>
                <c:pt idx="1">
                  <c:v>10731427695.639999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C8A-4B2F-B886-4C09AAD714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2Q 2025'!$B$23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2Q 2025'!$C$22:$D$22</c:f>
              <c:strCache>
                <c:ptCount val="2"/>
                <c:pt idx="0">
                  <c:v>1º Q</c:v>
                </c:pt>
                <c:pt idx="1">
                  <c:v>2º Q</c:v>
                </c:pt>
              </c:strCache>
              <c:extLst/>
            </c:strRef>
          </c:cat>
          <c:val>
            <c:numRef>
              <c:f>'Gráficos 2Q 2025'!$C$23:$D$23</c:f>
              <c:numCache>
                <c:formatCode>#,##0,,</c:formatCode>
                <c:ptCount val="2"/>
                <c:pt idx="0">
                  <c:v>16009224613.030001</c:v>
                </c:pt>
                <c:pt idx="1">
                  <c:v>16713691525.740002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0F5-4253-BCD0-BE1F6F7A152C}"/>
            </c:ext>
          </c:extLst>
        </c:ser>
        <c:ser>
          <c:idx val="1"/>
          <c:order val="1"/>
          <c:tx>
            <c:strRef>
              <c:f>'Gráficos 2Q 2025'!$B$24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2Q 2025'!$C$22:$D$22</c:f>
              <c:strCache>
                <c:ptCount val="2"/>
                <c:pt idx="0">
                  <c:v>1º Q</c:v>
                </c:pt>
                <c:pt idx="1">
                  <c:v>2º Q</c:v>
                </c:pt>
              </c:strCache>
              <c:extLst/>
            </c:strRef>
          </c:cat>
          <c:val>
            <c:numRef>
              <c:f>'Gráficos 2Q 2025'!$C$24:$D$24</c:f>
              <c:numCache>
                <c:formatCode>#,##0,,</c:formatCode>
                <c:ptCount val="2"/>
                <c:pt idx="0">
                  <c:v>18627107895.110001</c:v>
                </c:pt>
                <c:pt idx="1">
                  <c:v>17823479953.84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0F5-4253-BCD0-BE1F6F7A1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20685972280626"/>
          <c:y val="3.0304529440248968E-3"/>
          <c:w val="0.51316845715690385"/>
          <c:h val="0.99696948418011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'https://sefazrj.sharepoint.com/sites/SUBTES/Shared Documents/SUPADESP/003 Apresentações/2023/020 Audiência - Relatórios Fiscais/3° Bim/[Slides 3º Bim - 15.08.2023.xlsx]Despesa Quadrimestre'!$G$24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A-4381-86EE-645DFBE9B23D}"/>
            </c:ext>
          </c:extLst>
        </c:ser>
        <c:ser>
          <c:idx val="1"/>
          <c:order val="1"/>
          <c:tx>
            <c:strRef>
              <c:f>'https://sefazrj.sharepoint.com/sites/SUBTES/Shared Documents/SUPADESP/003 Apresentações/2023/020 Audiência - Relatórios Fiscais/3° Bim/[Slides 3º Bim - 15.08.2023.xlsx]Despesa Quadrimestre'!$G$25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A-4381-86EE-645DFBE9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axId val="865808016"/>
        <c:axId val="865816176"/>
      </c:barChart>
      <c:catAx>
        <c:axId val="865808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5816176"/>
        <c:crosses val="autoZero"/>
        <c:auto val="1"/>
        <c:lblAlgn val="ctr"/>
        <c:lblOffset val="100"/>
        <c:noMultiLvlLbl val="0"/>
      </c:catAx>
      <c:valAx>
        <c:axId val="8658161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5808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4E-2"/>
          <c:y val="0.10648148148148148"/>
          <c:w val="0.93888888888888888"/>
          <c:h val="0.73174431321084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9'!$B$13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A4-418A-B6C4-AC5CFCBCCE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9'!$C$12:$D$12</c:f>
              <c:strCache>
                <c:ptCount val="2"/>
                <c:pt idx="0">
                  <c:v>2ºQ 2024</c:v>
                </c:pt>
                <c:pt idx="1">
                  <c:v>2ºQ 2025</c:v>
                </c:pt>
              </c:strCache>
            </c:strRef>
          </c:cat>
          <c:val>
            <c:numRef>
              <c:f>'SLIDE 9'!$C$13:$D$13</c:f>
              <c:numCache>
                <c:formatCode>#,##0,,</c:formatCode>
                <c:ptCount val="2"/>
                <c:pt idx="0">
                  <c:v>62878685471.610016</c:v>
                </c:pt>
                <c:pt idx="1">
                  <c:v>63959000000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A4-418A-B6C4-AC5CFCBCC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</cdr:x>
      <cdr:y>0.04231</cdr:y>
    </cdr:from>
    <cdr:to>
      <cdr:x>0.97939</cdr:x>
      <cdr:y>0.90921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2FA47B32-7CA1-7967-724D-F29B4D70B6E2}"/>
            </a:ext>
          </a:extLst>
        </cdr:cNvPr>
        <cdr:cNvSpPr txBox="1"/>
      </cdr:nvSpPr>
      <cdr:spPr>
        <a:xfrm xmlns:a="http://schemas.openxmlformats.org/drawingml/2006/main">
          <a:off x="5939243" y="230061"/>
          <a:ext cx="4953835" cy="4713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>
            <a:spcBef>
              <a:spcPts val="1200"/>
            </a:spcBef>
            <a:tabLst>
              <a:tab pos="457200" algn="l"/>
            </a:tabLst>
          </a:pPr>
          <a:endParaRPr lang="pt-BR" sz="1050" b="1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lvl="0" algn="ctr">
            <a:spcBef>
              <a:spcPts val="1200"/>
            </a:spcBef>
            <a:tabLst>
              <a:tab pos="457200" algn="l"/>
            </a:tabLst>
          </a:pPr>
          <a:r>
            <a:rPr lang="pt-BR" sz="1800" b="1" dirty="0">
              <a:solidFill>
                <a:schemeClr val="tx1"/>
              </a:solidFill>
              <a:cs typeface="Segoe UI" panose="020B0502040204020203" pitchFamily="34" charset="0"/>
            </a:rPr>
            <a:t>Principais Destaques</a:t>
          </a:r>
          <a:endParaRPr lang="pt-BR" sz="600" b="1" dirty="0">
            <a:solidFill>
              <a:schemeClr val="tx1"/>
            </a:solidFill>
            <a:highlight>
              <a:srgbClr val="FFFF00"/>
            </a:highlight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r>
            <a:rPr lang="pt-BR" sz="1300" kern="1200" dirty="0">
              <a:solidFill>
                <a:schemeClr val="tx1"/>
              </a:solidFill>
              <a:cs typeface="Segoe UI" panose="020B0502040204020203" pitchFamily="34" charset="0"/>
            </a:rPr>
            <a:t>Despesa apresenta </a:t>
          </a:r>
          <a:r>
            <a:rPr lang="pt-BR" sz="1300" b="1" kern="1200" dirty="0">
              <a:solidFill>
                <a:schemeClr val="tx1"/>
              </a:solidFill>
              <a:cs typeface="Segoe UI" panose="020B0502040204020203" pitchFamily="34" charset="0"/>
            </a:rPr>
            <a:t>aumento de R$ 1,1 bi (+1,7%) </a:t>
          </a:r>
          <a:r>
            <a:rPr lang="pt-BR" sz="1300" kern="1200" dirty="0">
              <a:solidFill>
                <a:schemeClr val="tx1"/>
              </a:solidFill>
              <a:cs typeface="Segoe UI" panose="020B0502040204020203" pitchFamily="34" charset="0"/>
            </a:rPr>
            <a:t>em relação ao mesmo período do ano anterior. As maiores variações foram o aumento em Outras Despesas Correntes (+R$ 2,6 bi) e a queda no Serviço da Dívida (- R$ 1,7 bi).</a:t>
          </a: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 </a:t>
          </a: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Em Outras Despesas Correntes, destaque para o crescimento das despesas nas funções Educação, Transporte e Judiciária e Essencial à Justiça que, juntas, representam aumento de R$ 2,2 bi na comparação contra o acumulado até o 2ºQ de 2024.</a:t>
          </a: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A </a:t>
          </a:r>
          <a:r>
            <a:rPr lang="pt-BR" sz="1300" b="1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redução de 37% no Serviço da Dívida </a:t>
          </a: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ocorreu devido à liminar do STF, obtida em maio de 2024, no âmbito da ACO 3678, garantindo pagamento à União, durante o ano de 2025, do valor correspondente às parcelas devidas em 2023.</a:t>
          </a: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3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marL="342900" indent="-342900" algn="just" rtl="0">
            <a:spcBef>
              <a:spcPts val="1200"/>
            </a:spcBef>
            <a:buBlip>
              <a:blip xmlns:r="http://schemas.openxmlformats.org/officeDocument/2006/relationships"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</a:buBlip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0.6965</cdr:x>
      <cdr:y>0.08081</cdr:y>
    </cdr:from>
    <cdr:to>
      <cdr:x>0.78518</cdr:x>
      <cdr:y>0.12708</cdr:y>
    </cdr:to>
    <cdr:sp macro="" textlink="">
      <cdr:nvSpPr>
        <cdr:cNvPr id="2" name="CaixaDeTexto 3">
          <a:extLst xmlns:a="http://schemas.openxmlformats.org/drawingml/2006/main">
            <a:ext uri="{FF2B5EF4-FFF2-40B4-BE49-F238E27FC236}">
              <a16:creationId xmlns:a16="http://schemas.microsoft.com/office/drawing/2014/main" id="{73749DD3-81A2-40BE-8CD1-4B1E50038D77}"/>
            </a:ext>
          </a:extLst>
        </cdr:cNvPr>
        <cdr:cNvSpPr txBox="1"/>
      </cdr:nvSpPr>
      <cdr:spPr>
        <a:xfrm xmlns:a="http://schemas.openxmlformats.org/drawingml/2006/main">
          <a:off x="5208417" y="342121"/>
          <a:ext cx="663145" cy="195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 rtlCol="0" anchor="t"/>
        <a:lstStyle xmlns:a="http://schemas.openxmlformats.org/drawingml/2006/main">
          <a:defPPr>
            <a:defRPr lang="pt-BR"/>
          </a:defPPr>
          <a:lvl1pPr marL="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/>
            <a:t>228</a:t>
          </a:r>
          <a:endParaRPr lang="pt-BR" sz="1600" b="1" dirty="0">
            <a:cs typeface="Segoe U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2D4410EC-7B76-45CD-B0CF-D982096413D0}" type="datetimeFigureOut">
              <a:rPr lang="pt-BR" smtClean="0"/>
              <a:pPr/>
              <a:t>20/10/2025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3C3CB2FD-119E-4FEB-8FC3-F550743965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9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7809">
              <a:buFontTx/>
              <a:buNone/>
              <a:defRPr/>
            </a:pPr>
            <a:r>
              <a:rPr lang="pt-BR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33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sz="1100">
              <a:cs typeface="Segoe U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42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71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2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44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10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1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74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3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D697-CB41-4E45-95C5-3A238D552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2287A57-1C51-9A72-AE30-46107CB2F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64F3A3E-905B-E97B-7207-6FBD04553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95CE36-AEDD-1AAC-9FDE-33325A42D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1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900"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5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8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07950" y="877888"/>
            <a:ext cx="7800975" cy="4387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4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CB2FD-119E-4FEB-8FC3-F550743965EF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2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6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4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E0AB-D6F3-0197-0919-E3FAB58F7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A437E8-0C01-7B20-EFEB-09C606C51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8A59894-7F44-0838-CCEF-5077BA344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2141EA-C882-CB53-0247-A75FD40E4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70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73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34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18E70A-ECE3-471D-A694-322A5EA6A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39" y="4532434"/>
            <a:ext cx="2448267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3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04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8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945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BADD48-5C29-4614-972E-915B46495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335" y="4547019"/>
            <a:ext cx="232442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6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95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54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4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15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A7F50D-9799-4C3C-AE2A-434001CB5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7562" y="4522617"/>
            <a:ext cx="291505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8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Personaliza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169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4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9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A7D262EF-7EA4-4AD6-AE3B-FDD903984B0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52E3C97A-50F3-452E-93D8-14843A060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11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-98308"/>
            <a:ext cx="4574790" cy="11457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9953818" y="689957"/>
            <a:ext cx="1862051" cy="157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0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2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01FD00-3627-98BA-B286-15ADD66C8974}"/>
              </a:ext>
            </a:extLst>
          </p:cNvPr>
          <p:cNvGrpSpPr/>
          <p:nvPr userDrawn="1"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2DCF407-166D-4A45-AE06-F8C1DF201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3BEBA5E-EA88-9242-2372-6A7958B802C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3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2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7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20.10.25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71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69" r:id="rId17"/>
    <p:sldLayoutId id="2147483672" r:id="rId18"/>
    <p:sldLayoutId id="2147483673" r:id="rId19"/>
    <p:sldLayoutId id="2147483667" r:id="rId20"/>
    <p:sldLayoutId id="2147483674" r:id="rId21"/>
    <p:sldLayoutId id="2147483666" r:id="rId22"/>
    <p:sldLayoutId id="2147483668" r:id="rId23"/>
    <p:sldLayoutId id="2147483671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20.10.25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22" r:id="rId22"/>
    <p:sldLayoutId id="2147483714" r:id="rId23"/>
    <p:sldLayoutId id="2147483715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7B3F46-C075-35D7-79FE-CCB30E7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8E026E-8CFA-2878-452D-BA0B1BFC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5C10B-4D77-F294-2600-28049AA6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F2B23C45-DB41-407D-AA36-D2A4B1B39402}" type="datetimeFigureOut">
              <a:rPr lang="pt-BR" smtClean="0"/>
              <a:pPr/>
              <a:t>20/10/2025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C8B9E-B1C6-5E27-9423-E18101A64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803AD-00D0-F40C-F287-7B0C8EEE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A8196B9-E294-4C59-8C88-112C87546B1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/>
                <a:cs typeface="Segoe UI"/>
              </a:rPr>
              <a:t>OUT.2025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295622" y="1930549"/>
            <a:ext cx="7728311" cy="252402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>
                <a:solidFill>
                  <a:schemeClr val="bg1"/>
                </a:solidFill>
                <a:latin typeface="Segoe UI"/>
                <a:cs typeface="Segoe UI"/>
              </a:rPr>
              <a:t>Relatório de</a:t>
            </a: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>
                <a:solidFill>
                  <a:schemeClr val="bg1"/>
                </a:solidFill>
                <a:latin typeface="Segoe UI"/>
                <a:cs typeface="Segoe UI"/>
              </a:rPr>
              <a:t>Gestão Fiscal</a:t>
            </a: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2º</a:t>
            </a:r>
            <a:r>
              <a:rPr kumimoji="0" lang="pt-BR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quadrimestre</a:t>
            </a:r>
            <a:r>
              <a:rPr kumimoji="0" lang="pt-BR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 de </a:t>
            </a:r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2025</a:t>
            </a:r>
            <a:endParaRPr lang="pt-BR" sz="4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964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CFAB6D-434A-B960-460C-D04B868E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34BD8583-AB6C-F730-0F26-5E04AA5924EC}"/>
              </a:ext>
            </a:extLst>
          </p:cNvPr>
          <p:cNvSpPr/>
          <p:nvPr/>
        </p:nvSpPr>
        <p:spPr>
          <a:xfrm>
            <a:off x="1052945" y="1963332"/>
            <a:ext cx="10132292" cy="4055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79E2DCF-2BA6-1091-70F0-41BB5C4645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6743"/>
              </p:ext>
            </p:extLst>
          </p:nvPr>
        </p:nvGraphicFramePr>
        <p:xfrm>
          <a:off x="78099" y="1661804"/>
          <a:ext cx="11122257" cy="543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BFCEBC1-3A61-1012-8C99-30E1D9B6F01A}"/>
              </a:ext>
            </a:extLst>
          </p:cNvPr>
          <p:cNvSpPr txBox="1"/>
          <p:nvPr/>
        </p:nvSpPr>
        <p:spPr>
          <a:xfrm>
            <a:off x="1052945" y="1563223"/>
            <a:ext cx="1013229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/>
              </a:rPr>
              <a:t>COMPARATIVO DA DESPESA ATÉ O 2º QUADRIMESTRE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689EEDFF-FE4E-77CB-AB3F-FE2A811F5C89}"/>
              </a:ext>
            </a:extLst>
          </p:cNvPr>
          <p:cNvSpPr txBox="1">
            <a:spLocks/>
          </p:cNvSpPr>
          <p:nvPr/>
        </p:nvSpPr>
        <p:spPr>
          <a:xfrm>
            <a:off x="343200" y="158396"/>
            <a:ext cx="794082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COMPARATIVO DESPESA 2024 E 2025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F567E440-32F9-65FA-CB47-673301D28179}"/>
              </a:ext>
            </a:extLst>
          </p:cNvPr>
          <p:cNvSpPr txBox="1">
            <a:spLocks/>
          </p:cNvSpPr>
          <p:nvPr/>
        </p:nvSpPr>
        <p:spPr>
          <a:xfrm>
            <a:off x="326724" y="69327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Despesa apresenta relativa estabilidade em relação ao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99E09A3-7F97-3403-7629-D638B29FE097}"/>
              </a:ext>
            </a:extLst>
          </p:cNvPr>
          <p:cNvSpPr txBox="1"/>
          <p:nvPr/>
        </p:nvSpPr>
        <p:spPr>
          <a:xfrm>
            <a:off x="1052945" y="6158673"/>
            <a:ext cx="7180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80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Orçamentária.</a:t>
            </a:r>
            <a:br>
              <a:rPr lang="pt-BR" sz="8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80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800" err="1">
                <a:latin typeface="Segoe UI" panose="020B0502040204020203" pitchFamily="34" charset="0"/>
                <a:cs typeface="Segoe UI" panose="020B0502040204020203" pitchFamily="34" charset="0"/>
              </a:rPr>
              <a:t>Intraorçamentárias</a:t>
            </a:r>
            <a:r>
              <a:rPr lang="pt-BR" sz="80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pt-BR" sz="800">
                <a:latin typeface="Segoe UI" panose="020B0502040204020203" pitchFamily="34" charset="0"/>
                <a:cs typeface="Segoe UI" panose="020B0502040204020203" pitchFamily="34" charset="0"/>
              </a:rPr>
              <a:t>**Despesas liquidadas.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CD924679-2ABB-7B1B-8E3A-1B8916178BDC}"/>
              </a:ext>
            </a:extLst>
          </p:cNvPr>
          <p:cNvSpPr txBox="1">
            <a:spLocks/>
          </p:cNvSpPr>
          <p:nvPr/>
        </p:nvSpPr>
        <p:spPr>
          <a:xfrm>
            <a:off x="9480571" y="1661804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F3DA33A-CDE0-75A2-C8BE-F8255164DC4E}"/>
              </a:ext>
            </a:extLst>
          </p:cNvPr>
          <p:cNvGraphicFramePr>
            <a:graphicFrameLocks/>
          </p:cNvGraphicFramePr>
          <p:nvPr/>
        </p:nvGraphicFramePr>
        <p:xfrm>
          <a:off x="2623127" y="2586181"/>
          <a:ext cx="2854038" cy="332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7A7A7B2-64E3-983D-D61F-DC1A852AB3CD}"/>
              </a:ext>
            </a:extLst>
          </p:cNvPr>
          <p:cNvGraphicFramePr>
            <a:graphicFrameLocks/>
          </p:cNvGraphicFramePr>
          <p:nvPr/>
        </p:nvGraphicFramePr>
        <p:xfrm>
          <a:off x="2434414" y="3112889"/>
          <a:ext cx="3777672" cy="280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F144D5CC-35E6-9D3F-9C5E-B4254E802A75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FABCC2C-AB46-0112-BDF2-43E9321DBD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B4B12E9-1656-2C73-143A-87E984906CB9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2BB2D9-2909-D92F-F902-CA02DE10FC69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10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9BD7231-0BBF-2F92-F096-5AAAD8E16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433398"/>
              </p:ext>
            </p:extLst>
          </p:nvPr>
        </p:nvGraphicFramePr>
        <p:xfrm>
          <a:off x="1189703" y="2633952"/>
          <a:ext cx="4592586" cy="327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8265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02F9D4F-B2A1-107A-9E0C-E8FFD51D47BB}"/>
              </a:ext>
            </a:extLst>
          </p:cNvPr>
          <p:cNvSpPr/>
          <p:nvPr/>
        </p:nvSpPr>
        <p:spPr>
          <a:xfrm>
            <a:off x="420305" y="4498570"/>
            <a:ext cx="11351389" cy="196132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BD75FC-5EF1-496B-AE62-AF11C9894F64}"/>
              </a:ext>
            </a:extLst>
          </p:cNvPr>
          <p:cNvSpPr txBox="1"/>
          <p:nvPr/>
        </p:nvSpPr>
        <p:spPr>
          <a:xfrm>
            <a:off x="401567" y="4517429"/>
            <a:ext cx="11351389" cy="19236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100" b="1">
                <a:latin typeface="+mj-lt"/>
                <a:cs typeface="Segoe UI"/>
              </a:rPr>
              <a:t>Previdência Social: </a:t>
            </a:r>
            <a:r>
              <a:rPr lang="pt-BR" sz="1100">
                <a:latin typeface="+mj-lt"/>
                <a:cs typeface="Segoe UI"/>
              </a:rPr>
              <a:t>Pequeno crescimento em relação ao acumulado até o 2ºQ 2024. Principais despesas no período: Encargos com Inativos de Pensionistas da Polícia Militar (R$ 3,9 bi), da Educação (R$ 3,5 bi), e dos Demais Poderes (R$ 3,5 bi). </a:t>
            </a:r>
            <a:endParaRPr lang="pt-BR" sz="300">
              <a:latin typeface="+mj-lt"/>
              <a:cs typeface="Segoe UI" panose="020B0502040204020203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1100" b="1">
                <a:latin typeface="+mj-lt"/>
                <a:cs typeface="Segoe UI"/>
              </a:rPr>
              <a:t>Segurança Pública: </a:t>
            </a:r>
            <a:r>
              <a:rPr lang="pt-BR" sz="1100">
                <a:latin typeface="+mj-lt"/>
                <a:cs typeface="Segoe UI"/>
              </a:rPr>
              <a:t>Aumento de R$ 783 mi explicado principalmente pelo crescimento em despesas de Pessoal e Encargos Sociais (+R$ 492 mi), Gestão da Frota (+R$ 102 milhões) e Manutenção de Atividades Operacionais de Administrativas (+R$ 83 milhões).</a:t>
            </a:r>
          </a:p>
          <a:p>
            <a:pPr algn="just">
              <a:spcBef>
                <a:spcPts val="600"/>
              </a:spcBef>
            </a:pPr>
            <a:r>
              <a:rPr lang="pt-BR" sz="1100" b="1">
                <a:latin typeface="+mj-lt"/>
                <a:cs typeface="Segoe UI"/>
              </a:rPr>
              <a:t>Encargos Especiais:</a:t>
            </a:r>
            <a:r>
              <a:rPr lang="pt-BR" sz="1100">
                <a:latin typeface="+mj-lt"/>
                <a:cs typeface="Segoe UI"/>
              </a:rPr>
              <a:t> Queda de R$ 1,6 bi no pagamento da </a:t>
            </a:r>
            <a:r>
              <a:rPr lang="pt-BR" sz="1100" u="sng">
                <a:latin typeface="+mj-lt"/>
                <a:cs typeface="Segoe UI"/>
              </a:rPr>
              <a:t>Dívida com a União </a:t>
            </a:r>
            <a:r>
              <a:rPr lang="pt-BR" sz="1100">
                <a:latin typeface="+mj-lt"/>
                <a:cs typeface="Segoe UI"/>
              </a:rPr>
              <a:t>(-37%), resultado da </a:t>
            </a:r>
            <a:r>
              <a:rPr lang="pt-BR" sz="1100" u="sng">
                <a:latin typeface="+mj-lt"/>
                <a:cs typeface="Segoe UI"/>
              </a:rPr>
              <a:t>manutenção da </a:t>
            </a:r>
            <a:r>
              <a:rPr lang="pt-BR" sz="1100" u="sng" kern="1200">
                <a:latin typeface="+mj-lt"/>
                <a:cs typeface="Segoe UI"/>
              </a:rPr>
              <a:t>decisão liminar do STF</a:t>
            </a:r>
            <a:r>
              <a:rPr lang="pt-BR" sz="1100" kern="1200">
                <a:latin typeface="+mj-lt"/>
                <a:cs typeface="Segoe UI"/>
              </a:rPr>
              <a:t>, obtida em maio de 2024 (ACO 3678). </a:t>
            </a:r>
            <a:endParaRPr lang="pt-BR" sz="1100">
              <a:latin typeface="+mj-lt"/>
              <a:cs typeface="Segoe UI"/>
            </a:endParaRPr>
          </a:p>
          <a:p>
            <a:pPr algn="just">
              <a:spcBef>
                <a:spcPts val="600"/>
              </a:spcBef>
            </a:pPr>
            <a:r>
              <a:rPr lang="pt-BR" sz="1100" b="1">
                <a:latin typeface="+mj-lt"/>
                <a:cs typeface="Segoe UI"/>
              </a:rPr>
              <a:t>Educação: </a:t>
            </a:r>
            <a:r>
              <a:rPr lang="pt-BR" sz="1100">
                <a:latin typeface="+mj-lt"/>
                <a:cs typeface="Segoe UI"/>
              </a:rPr>
              <a:t>Crescimento de R$ 1,0 bi, com destaque: </a:t>
            </a:r>
            <a:r>
              <a:rPr lang="pt-BR" sz="1100" u="sng">
                <a:latin typeface="+mj-lt"/>
                <a:cs typeface="Segoe UI"/>
              </a:rPr>
              <a:t>Aprimoramento e Efetividade do Ensino Público (+R$ 569 mi)</a:t>
            </a:r>
            <a:r>
              <a:rPr lang="pt-BR" sz="1100">
                <a:latin typeface="+mj-lt"/>
                <a:cs typeface="Segoe UI"/>
              </a:rPr>
              <a:t>, Ações de Pessoal e Encargos Sociais (+R$ 268 mi), Apoio Suplementar à Educação Básica (+R$ 189 mi).</a:t>
            </a:r>
          </a:p>
          <a:p>
            <a:pPr algn="just">
              <a:spcBef>
                <a:spcPts val="600"/>
              </a:spcBef>
            </a:pPr>
            <a:r>
              <a:rPr lang="pt-BR" sz="1100" b="1">
                <a:latin typeface="+mj-lt"/>
                <a:cs typeface="Segoe UI"/>
              </a:rPr>
              <a:t>Judiciária e Essencial à Justiça: </a:t>
            </a:r>
            <a:r>
              <a:rPr lang="pt-BR" sz="1100">
                <a:latin typeface="+mj-lt"/>
                <a:cs typeface="Segoe UI"/>
              </a:rPr>
              <a:t>Principais destaques são: Suporte aos Recursos Operacionais do MP (+ R$ 451 mi), Pessoal e Encargos Sociais – TJ (+ R$ 375), Operacionalização do TJ (+R$ 348) e Pessoal e Encargos Sociais do MP (-R$ 526 mi)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3F786-D8CE-91A2-123C-26C7708FBBE2}"/>
              </a:ext>
            </a:extLst>
          </p:cNvPr>
          <p:cNvSpPr/>
          <p:nvPr/>
        </p:nvSpPr>
        <p:spPr>
          <a:xfrm>
            <a:off x="420305" y="1746103"/>
            <a:ext cx="11351389" cy="27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F1AED4B-4900-4997-A047-BA1160F35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930559"/>
              </p:ext>
            </p:extLst>
          </p:nvPr>
        </p:nvGraphicFramePr>
        <p:xfrm>
          <a:off x="326723" y="1688726"/>
          <a:ext cx="11522075" cy="284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76BE4-0546-B4F2-499A-237C41EBE002}"/>
              </a:ext>
            </a:extLst>
          </p:cNvPr>
          <p:cNvSpPr txBox="1"/>
          <p:nvPr/>
        </p:nvSpPr>
        <p:spPr>
          <a:xfrm>
            <a:off x="420305" y="1338691"/>
            <a:ext cx="1135138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Segoe UI" panose="020B0502040204020203" pitchFamily="34" charset="0"/>
              </a:rPr>
              <a:t>DESPESAS LIQUIDADAS POR FUNÇÃO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61205"/>
            <a:ext cx="801004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600" b="1">
                <a:latin typeface="Segoe UI"/>
                <a:cs typeface="Segoe UI"/>
              </a:rPr>
              <a:t>DESPESA ACUMULADA POR FUNÇÃO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3" y="72328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Destaque para queda em Encargos Especiais e aumento em Educação 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FD73A8-A19A-49C8-B15E-A5AEF9DA0AB5}"/>
              </a:ext>
            </a:extLst>
          </p:cNvPr>
          <p:cNvSpPr txBox="1"/>
          <p:nvPr/>
        </p:nvSpPr>
        <p:spPr>
          <a:xfrm>
            <a:off x="401567" y="6459892"/>
            <a:ext cx="271175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1000" err="1">
                <a:latin typeface="Segoe UI" panose="020B0502040204020203" pitchFamily="34" charset="0"/>
                <a:cs typeface="Segoe UI" panose="020B0502040204020203" pitchFamily="34" charset="0"/>
              </a:rPr>
              <a:t>Intraorçamentárias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4C988A9F-DB0A-D0B8-1B4E-021AB902A720}"/>
              </a:ext>
            </a:extLst>
          </p:cNvPr>
          <p:cNvSpPr txBox="1">
            <a:spLocks/>
          </p:cNvSpPr>
          <p:nvPr/>
        </p:nvSpPr>
        <p:spPr>
          <a:xfrm>
            <a:off x="9862005" y="1386617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880AEA-61B8-DE4F-6772-7A064733A488}"/>
              </a:ext>
            </a:extLst>
          </p:cNvPr>
          <p:cNvSpPr txBox="1"/>
          <p:nvPr/>
        </p:nvSpPr>
        <p:spPr>
          <a:xfrm>
            <a:off x="838881" y="174853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2%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BAF65F-26B1-1416-32E7-C2E37AA715DD}"/>
              </a:ext>
            </a:extLst>
          </p:cNvPr>
          <p:cNvSpPr txBox="1"/>
          <p:nvPr/>
        </p:nvSpPr>
        <p:spPr>
          <a:xfrm>
            <a:off x="2202171" y="2332459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8%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14A8EB-AB3B-1BC0-2546-4DB425859184}"/>
              </a:ext>
            </a:extLst>
          </p:cNvPr>
          <p:cNvSpPr txBox="1"/>
          <p:nvPr/>
        </p:nvSpPr>
        <p:spPr>
          <a:xfrm>
            <a:off x="3662536" y="2643605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12%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ED8D3F-8399-1E4E-9473-1FEA70FF3236}"/>
              </a:ext>
            </a:extLst>
          </p:cNvPr>
          <p:cNvSpPr txBox="1"/>
          <p:nvPr/>
        </p:nvSpPr>
        <p:spPr>
          <a:xfrm>
            <a:off x="5058299" y="2750194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18%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2B9A735-ED83-0521-8250-AEC9125B3DA3}"/>
              </a:ext>
            </a:extLst>
          </p:cNvPr>
          <p:cNvSpPr txBox="1"/>
          <p:nvPr/>
        </p:nvSpPr>
        <p:spPr>
          <a:xfrm>
            <a:off x="6467027" y="2773949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2%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F41BA8-B9E8-C8A3-8557-E9F08FA7861B}"/>
              </a:ext>
            </a:extLst>
          </p:cNvPr>
          <p:cNvSpPr txBox="1"/>
          <p:nvPr/>
        </p:nvSpPr>
        <p:spPr>
          <a:xfrm>
            <a:off x="7876658" y="2799641"/>
            <a:ext cx="72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-28%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E5E80D-DC44-8F1B-627B-675801783ECD}"/>
              </a:ext>
            </a:extLst>
          </p:cNvPr>
          <p:cNvSpPr txBox="1"/>
          <p:nvPr/>
        </p:nvSpPr>
        <p:spPr>
          <a:xfrm>
            <a:off x="9258300" y="3120366"/>
            <a:ext cx="869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-35%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37897D-3ADB-58C9-0E5A-1FE916A7DAC1}"/>
              </a:ext>
            </a:extLst>
          </p:cNvPr>
          <p:cNvSpPr txBox="1"/>
          <p:nvPr/>
        </p:nvSpPr>
        <p:spPr>
          <a:xfrm>
            <a:off x="10816849" y="2750194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15%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6BB39C2-857E-1A39-7820-8745885C5BFE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B1D270D-3DD0-9B5B-B06C-DC9BABB42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3B87484-726A-978E-66C0-31BBD4051E1E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5999CE-D6A6-5531-A836-AE3282F7742F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3984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05CBFA-8986-AA9C-BD7B-0779066863C5}"/>
              </a:ext>
            </a:extLst>
          </p:cNvPr>
          <p:cNvSpPr txBox="1"/>
          <p:nvPr/>
        </p:nvSpPr>
        <p:spPr>
          <a:xfrm>
            <a:off x="8208301" y="1774367"/>
            <a:ext cx="3725435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Serviço da dívida: </a:t>
            </a:r>
            <a:r>
              <a:rPr lang="pt-BR" sz="1400" kern="1200">
                <a:effectLst/>
                <a:latin typeface="+mj-lt"/>
                <a:ea typeface="+mn-ea"/>
                <a:cs typeface="Segoe UI"/>
              </a:rPr>
              <a:t>a</a:t>
            </a: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 </a:t>
            </a:r>
            <a:r>
              <a:rPr lang="pt-BR" sz="1400">
                <a:latin typeface="+mj-lt"/>
                <a:cs typeface="Segoe UI"/>
              </a:rPr>
              <a:t>queda nos Juros e Encargos da Dívida e na Amortização da Dívida em relação ao acumulado até o 4° bimestre de 2024 (</a:t>
            </a:r>
            <a:r>
              <a:rPr lang="pt-BR" sz="1400" b="0" i="0">
                <a:solidFill>
                  <a:srgbClr val="001D35"/>
                </a:solidFill>
                <a:effectLst/>
                <a:latin typeface="Google Sans"/>
              </a:rPr>
              <a:t>≅ </a:t>
            </a:r>
            <a:r>
              <a:rPr lang="pt-BR" sz="1400">
                <a:solidFill>
                  <a:srgbClr val="001D35"/>
                </a:solidFill>
                <a:latin typeface="Google Sans"/>
                <a:cs typeface="Segoe UI"/>
              </a:rPr>
              <a:t>37</a:t>
            </a:r>
            <a:r>
              <a:rPr lang="pt-BR" sz="1400">
                <a:latin typeface="+mj-lt"/>
                <a:cs typeface="Segoe UI"/>
              </a:rPr>
              <a:t>%), decorre da manutenção da decisão liminar do STF, obtida em maio de 2024.</a:t>
            </a:r>
          </a:p>
          <a:p>
            <a:pPr algn="just">
              <a:tabLst>
                <a:tab pos="457200" algn="l"/>
              </a:tabLst>
            </a:pPr>
            <a:endParaRPr lang="pt-BR" sz="1400">
              <a:highlight>
                <a:srgbClr val="FFFF00"/>
              </a:highlight>
              <a:latin typeface="+mj-lt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+mj-lt"/>
                <a:cs typeface="Segoe UI"/>
              </a:rPr>
              <a:t>Outras Despesas Correntes: </a:t>
            </a:r>
            <a:r>
              <a:rPr lang="pt-BR" sz="1400">
                <a:latin typeface="+mj-lt"/>
                <a:cs typeface="Segoe UI"/>
              </a:rPr>
              <a:t> crescimento do gasto em Educação (R$ 823 mi), principalmente com material de distribuição gratuita (R$ 461 mi). Aumento das despesas Judiciárias e Essenciais à Justiça (R$ 888 mi) e com Transporte (R$ 514 mi), concentrados em gastos com bilhete único, obras de infraestrutura de mobilidade urbana e transporte coletivo, também foram impactos relevantes para o resultado.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CD7C76-92B7-5575-60B1-86E4AF568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07163"/>
              </p:ext>
            </p:extLst>
          </p:nvPr>
        </p:nvGraphicFramePr>
        <p:xfrm>
          <a:off x="428462" y="1774367"/>
          <a:ext cx="7516002" cy="41559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99132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23942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2ºQ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2ºQ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58.866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60.400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1.534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Pessoal e Encargos Sociais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Juros e Encargos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-1.106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Outras Despesas Correntes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18.827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Despesas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3.559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-453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Investimentos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Inversões Financeiras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Amortização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Despesas Totais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62.879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63.959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873339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latin typeface="Segoe UI"/>
                <a:cs typeface="Segoe UI"/>
              </a:rPr>
              <a:t>DESPESA ACUMULADA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0501" y="729561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 dirty="0"/>
              <a:t>Despesas totais acumuladas com queda real de 3%, com destaque para os juros e encargos e a amortização da dívida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304D16-74FD-C4FB-EA01-695F72468D56}"/>
              </a:ext>
            </a:extLst>
          </p:cNvPr>
          <p:cNvCxnSpPr>
            <a:cxnSpLocks/>
          </p:cNvCxnSpPr>
          <p:nvPr/>
        </p:nvCxnSpPr>
        <p:spPr>
          <a:xfrm>
            <a:off x="2791680" y="2388093"/>
            <a:ext cx="0" cy="354218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57BE33-8488-86F4-46F9-8F5F0ACBF657}"/>
              </a:ext>
            </a:extLst>
          </p:cNvPr>
          <p:cNvSpPr txBox="1"/>
          <p:nvPr/>
        </p:nvSpPr>
        <p:spPr>
          <a:xfrm>
            <a:off x="428462" y="6051510"/>
            <a:ext cx="433482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i="0" u="none" strike="noStrike" kern="1200">
                <a:effectLst/>
                <a:cs typeface="Segoe UI"/>
              </a:rPr>
              <a:t>Fonte: </a:t>
            </a:r>
            <a:r>
              <a:rPr lang="pt-BR" sz="1000" b="0" i="0" u="none" strike="noStrike" kern="1200">
                <a:effectLst/>
                <a:cs typeface="Segoe UI"/>
              </a:rPr>
              <a:t>Relatório Resumido da Execução </a:t>
            </a:r>
            <a:r>
              <a:rPr lang="pt-BR" sz="1000">
                <a:cs typeface="Segoe UI"/>
              </a:rPr>
              <a:t>O</a:t>
            </a:r>
            <a:r>
              <a:rPr lang="pt-BR" sz="1000" b="0" i="0" u="none" strike="noStrike" kern="1200">
                <a:effectLst/>
                <a:cs typeface="Segoe UI"/>
              </a:rPr>
              <a:t>rçamentária</a:t>
            </a:r>
            <a:endParaRPr lang="pt-BR" b="0" i="0" u="none" strike="noStrike">
              <a:effectLst/>
              <a:cs typeface="Segoe UI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Segoe UI"/>
              </a:rPr>
              <a:t>*Exclui Despesas </a:t>
            </a:r>
            <a:r>
              <a:rPr lang="pt-BR" sz="1000" b="0" i="0" u="none" strike="noStrike" kern="1200" err="1">
                <a:effectLst/>
                <a:cs typeface="Segoe UI"/>
              </a:rPr>
              <a:t>Intraorçamentárias</a:t>
            </a:r>
            <a:endParaRPr lang="pt-BR" sz="1000" b="0" i="0" u="none" strike="noStrike" kern="1200">
              <a:effectLst/>
              <a:cs typeface="Segoe UI"/>
            </a:endParaRPr>
          </a:p>
          <a:p>
            <a:pPr fontAlgn="ctr"/>
            <a:r>
              <a:rPr lang="pt-BR" sz="1000">
                <a:cs typeface="Segoe UI"/>
              </a:rPr>
              <a:t>**Despesas liquidadas de </a:t>
            </a:r>
            <a:r>
              <a:rPr lang="pt-BR" sz="1000" err="1">
                <a:cs typeface="Segoe UI"/>
              </a:rPr>
              <a:t>jan</a:t>
            </a:r>
            <a:r>
              <a:rPr lang="pt-BR" sz="1000">
                <a:cs typeface="Segoe UI"/>
              </a:rPr>
              <a:t> a </a:t>
            </a:r>
            <a:r>
              <a:rPr lang="pt-BR" sz="1000" err="1">
                <a:cs typeface="Segoe UI"/>
              </a:rPr>
              <a:t>ago</a:t>
            </a:r>
            <a:r>
              <a:rPr lang="pt-BR" sz="1000">
                <a:cs typeface="Segoe UI"/>
              </a:rPr>
              <a:t> de 2025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607A2959-EB95-A064-8B90-A165B5B28277}"/>
              </a:ext>
            </a:extLst>
          </p:cNvPr>
          <p:cNvSpPr txBox="1">
            <a:spLocks/>
          </p:cNvSpPr>
          <p:nvPr/>
        </p:nvSpPr>
        <p:spPr>
          <a:xfrm>
            <a:off x="6239798" y="1446422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839839D-3205-FA32-EF34-855A8C912B13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9F0F561-ACE5-0AFD-DC8F-85492162A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A466609-E6BF-35A1-CE89-501A9C163106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7F8E02-D057-CBB2-495D-6E1B3190BB06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9434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299520" y="152847"/>
            <a:ext cx="964292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RESULTADO ORÇAMENTÁRIO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299520" y="811622"/>
            <a:ext cx="11592960" cy="488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Resultado orçamentário de R$ 8,8 bi, superior ao observado no mesmo período do ano anterior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528204" y="1470398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754107" y="6319152"/>
            <a:ext cx="433482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</a:t>
            </a:r>
            <a:r>
              <a:rPr lang="pt-BR" sz="1100">
                <a:latin typeface="Segoe UI"/>
                <a:cs typeface="Segoe UI"/>
              </a:rPr>
              <a:t>Despesas liquidadas de </a:t>
            </a:r>
            <a:r>
              <a:rPr lang="pt-BR" sz="1100" err="1">
                <a:latin typeface="Segoe UI"/>
                <a:cs typeface="Segoe UI"/>
              </a:rPr>
              <a:t>jan</a:t>
            </a:r>
            <a:r>
              <a:rPr lang="pt-BR" sz="1100">
                <a:latin typeface="Segoe UI"/>
                <a:cs typeface="Segoe UI"/>
              </a:rPr>
              <a:t> a </a:t>
            </a:r>
            <a:r>
              <a:rPr lang="pt-BR" sz="1100" err="1">
                <a:latin typeface="Segoe UI"/>
                <a:cs typeface="Segoe UI"/>
              </a:rPr>
              <a:t>ago</a:t>
            </a:r>
            <a:r>
              <a:rPr lang="pt-BR" sz="1100">
                <a:latin typeface="Segoe UI"/>
                <a:cs typeface="Segoe UI"/>
              </a:rPr>
              <a:t> de 2025</a:t>
            </a:r>
          </a:p>
          <a:p>
            <a:endParaRPr lang="pt-BR"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FC9B1E-F5D6-5224-E102-1E46F384C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65046"/>
              </p:ext>
            </p:extLst>
          </p:nvPr>
        </p:nvGraphicFramePr>
        <p:xfrm>
          <a:off x="754107" y="1804727"/>
          <a:ext cx="10683786" cy="43436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35440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02120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2ºQ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2ºQ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RECEITAS LÍQUIDAS TOTAIS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68.410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79.060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10.651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63.657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71.416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</a:t>
                      </a:r>
                      <a:r>
                        <a:rPr lang="pt-BR" sz="15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Intraorçamentárias</a:t>
                      </a:r>
                      <a:endParaRPr lang="pt-BR" sz="15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4.558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DESPESAS TOTAIS* (B)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67.793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70.242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2.448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58.866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Intraorçamentárias</a:t>
                      </a:r>
                      <a:endParaRPr lang="pt-BR" sz="1500" b="0" i="0" u="none" strike="noStrike" kern="1200" err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Orçamentário (A-B)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8.818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CFA1AC1-8D6E-862F-08F5-D5131BF728B7}"/>
              </a:ext>
            </a:extLst>
          </p:cNvPr>
          <p:cNvCxnSpPr>
            <a:cxnSpLocks/>
          </p:cNvCxnSpPr>
          <p:nvPr/>
        </p:nvCxnSpPr>
        <p:spPr>
          <a:xfrm>
            <a:off x="3925386" y="2204400"/>
            <a:ext cx="0" cy="394401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0A708328-D896-CD58-60A9-DC4A208BCBD5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2582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6770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RESULTADO PREVIDENCIÁRIO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Não consideradas as receitas de Royalties e Participações Especiais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026165" y="1427107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1136751" y="6092287"/>
            <a:ext cx="7333662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liquidadas de </a:t>
            </a:r>
            <a:r>
              <a:rPr lang="pt-BR" sz="1050" err="1">
                <a:latin typeface="Segoe UI"/>
                <a:cs typeface="Segoe UI"/>
              </a:rPr>
              <a:t>jan</a:t>
            </a:r>
            <a:r>
              <a:rPr lang="pt-BR" sz="1050">
                <a:latin typeface="Segoe UI"/>
                <a:cs typeface="Segoe UI"/>
              </a:rPr>
              <a:t> a </a:t>
            </a:r>
            <a:r>
              <a:rPr lang="pt-BR" sz="1050" err="1">
                <a:latin typeface="Segoe UI"/>
                <a:cs typeface="Segoe UI"/>
              </a:rPr>
              <a:t>ago</a:t>
            </a:r>
            <a:r>
              <a:rPr lang="pt-BR" sz="1050">
                <a:latin typeface="Segoe UI"/>
                <a:cs typeface="Segoe UI"/>
              </a:rPr>
              <a:t> de 2025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3D5A351-2895-103C-E8E2-3F8797CA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07979"/>
              </p:ext>
            </p:extLst>
          </p:nvPr>
        </p:nvGraphicFramePr>
        <p:xfrm>
          <a:off x="1123950" y="1745318"/>
          <a:ext cx="9811904" cy="434316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9218">
                  <a:extLst>
                    <a:ext uri="{9D8B030D-6E8A-4147-A177-3AD203B41FA5}">
                      <a16:colId xmlns:a16="http://schemas.microsoft.com/office/drawing/2014/main" val="1581231197"/>
                    </a:ext>
                  </a:extLst>
                </a:gridCol>
                <a:gridCol w="2289743">
                  <a:extLst>
                    <a:ext uri="{9D8B030D-6E8A-4147-A177-3AD203B41FA5}">
                      <a16:colId xmlns:a16="http://schemas.microsoft.com/office/drawing/2014/main" val="2168832921"/>
                    </a:ext>
                  </a:extLst>
                </a:gridCol>
                <a:gridCol w="2137689">
                  <a:extLst>
                    <a:ext uri="{9D8B030D-6E8A-4147-A177-3AD203B41FA5}">
                      <a16:colId xmlns:a16="http://schemas.microsoft.com/office/drawing/2014/main" val="4073909870"/>
                    </a:ext>
                  </a:extLst>
                </a:gridCol>
                <a:gridCol w="1565254">
                  <a:extLst>
                    <a:ext uri="{9D8B030D-6E8A-4147-A177-3AD203B41FA5}">
                      <a16:colId xmlns:a16="http://schemas.microsoft.com/office/drawing/2014/main" val="1654888995"/>
                    </a:ext>
                  </a:extLst>
                </a:gridCol>
              </a:tblGrid>
              <a:tr h="39726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Previdenciário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Financeiro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Militares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240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RECEITAS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4.538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1.027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10021"/>
                  </a:ext>
                </a:extLst>
              </a:tr>
              <a:tr h="396454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dos Segurados 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1.533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994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0547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919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597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8605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Inativos​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6353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Pensionistas​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26733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Patronais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1.997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0562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Demais Receitas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1.008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7512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DESPESAS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11.821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5.598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23216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Aposentadorias​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8.827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4.392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76245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Pensões​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2.993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1.088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1482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Demais​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779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RESULTADO 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-7.283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-4.571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75746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8DF5154A-FCA2-BE96-9C38-D04C4578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502460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A6E2F-431F-3DF8-A20A-878711D8384F}"/>
              </a:ext>
            </a:extLst>
          </p:cNvPr>
          <p:cNvCxnSpPr>
            <a:cxnSpLocks/>
          </p:cNvCxnSpPr>
          <p:nvPr/>
        </p:nvCxnSpPr>
        <p:spPr>
          <a:xfrm>
            <a:off x="4841818" y="2049776"/>
            <a:ext cx="0" cy="40277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966A39-6CBB-21DD-F477-78A4753D1030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5118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29098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METAS PARA 2025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4F3B085-EB2E-40E8-896C-8205384DAB4A}"/>
              </a:ext>
            </a:extLst>
          </p:cNvPr>
          <p:cNvSpPr txBox="1">
            <a:spLocks/>
          </p:cNvSpPr>
          <p:nvPr/>
        </p:nvSpPr>
        <p:spPr>
          <a:xfrm>
            <a:off x="326725" y="65616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Resultado Primário foi positivo e acima da meta da LDO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F406C3-5880-40B9-9353-F8933A38EE0D}"/>
              </a:ext>
            </a:extLst>
          </p:cNvPr>
          <p:cNvSpPr txBox="1"/>
          <p:nvPr/>
        </p:nvSpPr>
        <p:spPr>
          <a:xfrm>
            <a:off x="522514" y="1551324"/>
            <a:ext cx="539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Primário </a:t>
            </a:r>
            <a:r>
              <a:rPr lang="pt-BR"/>
              <a:t>indica se níveis de gastos orçamentários do Estado são compatíveis com sua arrecadação. O seu resultado é obtido pela </a:t>
            </a:r>
            <a:r>
              <a:rPr lang="pt-BR" b="1"/>
              <a:t>diferença entre as Receitas Primárias (aquelas decorrentes da atividade fiscal do governo) e as Despesas Primárias (desconsidera o pagamento da  dívida)</a:t>
            </a:r>
            <a:r>
              <a:rPr lang="pt-BR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EE569B-4BF8-4498-ABB4-C9C83E9E4C78}"/>
              </a:ext>
            </a:extLst>
          </p:cNvPr>
          <p:cNvSpPr txBox="1"/>
          <p:nvPr/>
        </p:nvSpPr>
        <p:spPr>
          <a:xfrm>
            <a:off x="6274525" y="1574053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Nominal representa a variação da Dívida Consolidada Líquida em dado período </a:t>
            </a:r>
            <a:r>
              <a:rPr lang="pt-BR"/>
              <a:t>e pode ser obtido a partir do resultado primário por meio da soma da conta de juros por competência (juros ativos menos juros passivos).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56F5A3-E643-4794-A761-777D3DB5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80290"/>
              </p:ext>
            </p:extLst>
          </p:nvPr>
        </p:nvGraphicFramePr>
        <p:xfrm>
          <a:off x="522514" y="3681831"/>
          <a:ext cx="5394960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94507">
                  <a:extLst>
                    <a:ext uri="{9D8B030D-6E8A-4147-A177-3AD203B41FA5}">
                      <a16:colId xmlns:a16="http://schemas.microsoft.com/office/drawing/2014/main" val="833687918"/>
                    </a:ext>
                  </a:extLst>
                </a:gridCol>
                <a:gridCol w="1500453">
                  <a:extLst>
                    <a:ext uri="{9D8B030D-6E8A-4147-A177-3AD203B41FA5}">
                      <a16:colId xmlns:a16="http://schemas.microsoft.com/office/drawing/2014/main" val="366414686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Primário 2ºQ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288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67.076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1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55.833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065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Resultado Primário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11.243</a:t>
                      </a:r>
                      <a:endParaRPr lang="pt-BR" sz="1500" b="1" i="0" u="none" strike="noStrike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924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-4.794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1788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B4A3DE5-5E4B-4EDC-8B88-D7ADEB0A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01043"/>
              </p:ext>
            </p:extLst>
          </p:nvPr>
        </p:nvGraphicFramePr>
        <p:xfrm>
          <a:off x="6400800" y="3681831"/>
          <a:ext cx="5268683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55914">
                  <a:extLst>
                    <a:ext uri="{9D8B030D-6E8A-4147-A177-3AD203B41FA5}">
                      <a16:colId xmlns:a16="http://schemas.microsoft.com/office/drawing/2014/main" val="672287790"/>
                    </a:ext>
                  </a:extLst>
                </a:gridCol>
                <a:gridCol w="1312769">
                  <a:extLst>
                    <a:ext uri="{9D8B030D-6E8A-4147-A177-3AD203B41FA5}">
                      <a16:colId xmlns:a16="http://schemas.microsoft.com/office/drawing/2014/main" val="57101864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Nominal </a:t>
                      </a:r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2ºQ 2025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71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(31/12/2024)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195.945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777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(30/08/2025)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203.136</a:t>
                      </a:r>
                      <a:endParaRPr lang="pt-BR" sz="1600" b="1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562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Nominal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-7.192</a:t>
                      </a:r>
                      <a:endParaRPr lang="pt-BR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985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-20.660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20834"/>
                  </a:ext>
                </a:extLst>
              </a:tr>
            </a:tbl>
          </a:graphicData>
        </a:graphic>
      </p:graphicFrame>
      <p:sp>
        <p:nvSpPr>
          <p:cNvPr id="4" name="Título 2">
            <a:extLst>
              <a:ext uri="{FF2B5EF4-FFF2-40B4-BE49-F238E27FC236}">
                <a16:creationId xmlns:a16="http://schemas.microsoft.com/office/drawing/2014/main" id="{1A476DAF-40E0-F536-0761-B8FA7E8981DA}"/>
              </a:ext>
            </a:extLst>
          </p:cNvPr>
          <p:cNvSpPr txBox="1">
            <a:spLocks/>
          </p:cNvSpPr>
          <p:nvPr/>
        </p:nvSpPr>
        <p:spPr>
          <a:xfrm>
            <a:off x="9860325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E862F878-269E-F452-055E-76B0DAC60E31}"/>
              </a:ext>
            </a:extLst>
          </p:cNvPr>
          <p:cNvSpPr txBox="1">
            <a:spLocks/>
          </p:cNvSpPr>
          <p:nvPr/>
        </p:nvSpPr>
        <p:spPr>
          <a:xfrm>
            <a:off x="4058050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1CDC7AF-141E-727A-8F7A-58579A884517}"/>
              </a:ext>
            </a:extLst>
          </p:cNvPr>
          <p:cNvCxnSpPr/>
          <p:nvPr/>
        </p:nvCxnSpPr>
        <p:spPr>
          <a:xfrm>
            <a:off x="4070573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52EE25F-330D-BCD5-6426-D28C1E28EBD3}"/>
              </a:ext>
            </a:extLst>
          </p:cNvPr>
          <p:cNvCxnSpPr/>
          <p:nvPr/>
        </p:nvCxnSpPr>
        <p:spPr>
          <a:xfrm>
            <a:off x="10287978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168EAB-F15D-4D76-490C-90FDEA49EEEE}"/>
              </a:ext>
            </a:extLst>
          </p:cNvPr>
          <p:cNvSpPr txBox="1"/>
          <p:nvPr/>
        </p:nvSpPr>
        <p:spPr>
          <a:xfrm>
            <a:off x="522901" y="6196179"/>
            <a:ext cx="4334825" cy="5770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pagas de </a:t>
            </a:r>
            <a:r>
              <a:rPr lang="pt-BR" sz="1050" err="1">
                <a:latin typeface="Segoe UI"/>
                <a:cs typeface="Segoe UI"/>
              </a:rPr>
              <a:t>jan</a:t>
            </a:r>
            <a:r>
              <a:rPr lang="pt-BR" sz="1050">
                <a:latin typeface="Segoe UI"/>
                <a:cs typeface="Segoe UI"/>
              </a:rPr>
              <a:t> a </a:t>
            </a:r>
            <a:r>
              <a:rPr lang="pt-BR" sz="1050" err="1">
                <a:latin typeface="Segoe UI"/>
                <a:cs typeface="Segoe UI"/>
              </a:rPr>
              <a:t>ago</a:t>
            </a:r>
            <a:r>
              <a:rPr lang="pt-BR" sz="1050">
                <a:latin typeface="Segoe UI"/>
                <a:cs typeface="Segoe UI"/>
              </a:rPr>
              <a:t> de 2025</a:t>
            </a:r>
          </a:p>
          <a:p>
            <a:r>
              <a:rPr lang="pt-BR" sz="1050">
                <a:latin typeface="Segoe UI"/>
                <a:cs typeface="Segoe UI"/>
              </a:rPr>
              <a:t>Sem RPPS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96C4D8-234C-329F-0C45-5FB8F6BFC9AE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7975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>
            <a:extLst>
              <a:ext uri="{FF2B5EF4-FFF2-40B4-BE49-F238E27FC236}">
                <a16:creationId xmlns:a16="http://schemas.microsoft.com/office/drawing/2014/main" id="{FD3E3182-FF29-412A-8BF4-0440BEC5C4BD}"/>
              </a:ext>
            </a:extLst>
          </p:cNvPr>
          <p:cNvSpPr txBox="1">
            <a:spLocks/>
          </p:cNvSpPr>
          <p:nvPr/>
        </p:nvSpPr>
        <p:spPr>
          <a:xfrm>
            <a:off x="326725" y="1030741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O </a:t>
            </a:r>
            <a:r>
              <a:rPr lang="pt-BR" sz="1800">
                <a:ea typeface="+mj-lt"/>
                <a:cs typeface="+mj-lt"/>
              </a:rPr>
              <a:t>Poder Executivo</a:t>
            </a:r>
            <a:r>
              <a:rPr lang="pt-BR" sz="1800"/>
              <a:t> não excedeu os limites máximos com despesas de Pessoal, mas excedeu o limite com a DCL (últimos 12 meses)</a:t>
            </a:r>
            <a:endParaRPr lang="pt-BR" sz="1800">
              <a:cs typeface="Segoe UI"/>
            </a:endParaRPr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48994F49-E04D-5EFA-3609-6423750D2C8E}"/>
              </a:ext>
            </a:extLst>
          </p:cNvPr>
          <p:cNvSpPr txBox="1">
            <a:spLocks/>
          </p:cNvSpPr>
          <p:nvPr/>
        </p:nvSpPr>
        <p:spPr>
          <a:xfrm>
            <a:off x="343200" y="240568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LIMITES PARA 2025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AD6C274-5862-601A-B2F0-AC995C6AE5BA}"/>
              </a:ext>
            </a:extLst>
          </p:cNvPr>
          <p:cNvSpPr txBox="1"/>
          <p:nvPr/>
        </p:nvSpPr>
        <p:spPr>
          <a:xfrm>
            <a:off x="841449" y="5786872"/>
            <a:ext cx="7077075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00" b="1" i="0" u="none" strike="noStrike" kern="1200">
                <a:effectLst/>
                <a:latin typeface="+mj-lt"/>
                <a:cs typeface="Segoe UI"/>
              </a:rPr>
              <a:t>Fonte: </a:t>
            </a:r>
            <a:r>
              <a:rPr lang="pt-BR" sz="1000" b="0" i="0" u="none" strike="noStrike" kern="1200">
                <a:effectLst/>
                <a:latin typeface="+mj-lt"/>
                <a:cs typeface="Segoe UI"/>
              </a:rPr>
              <a:t>Relatório </a:t>
            </a:r>
            <a:r>
              <a:rPr lang="pt-BR" sz="1000">
                <a:latin typeface="+mj-lt"/>
                <a:cs typeface="Segoe UI"/>
              </a:rPr>
              <a:t>Resumido da Execução Orçamentária</a:t>
            </a: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>
                <a:effectLst/>
                <a:latin typeface="+mj-lt"/>
                <a:cs typeface="Segoe UI"/>
              </a:rPr>
              <a:t>¹ Limite Máximo 49% da RCL</a:t>
            </a:r>
            <a:r>
              <a:rPr lang="pt-BR" sz="1050">
                <a:latin typeface="+mj-lt"/>
                <a:cs typeface="Segoe UI"/>
              </a:rPr>
              <a:t>, conforme alínea a, do inciso I do Art. 20 da LRF</a:t>
            </a:r>
            <a:endParaRPr lang="pt-BR" sz="2000" b="0" i="0" u="none" strike="noStrike">
              <a:effectLst/>
              <a:latin typeface="+mj-lt"/>
              <a:cs typeface="Segoe UI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 spc="0" baseline="0">
                <a:ln>
                  <a:noFill/>
                </a:ln>
                <a:effectLst/>
                <a:latin typeface="+mj-lt"/>
                <a:cs typeface="Segoe UI"/>
              </a:rPr>
              <a:t>² Limite Definido por Resolução do Senado Federal 200% da RCL</a:t>
            </a:r>
          </a:p>
          <a:p>
            <a:pPr fontAlgn="ctr"/>
            <a:r>
              <a:rPr lang="pt-BR" sz="1050">
                <a:latin typeface="+mj-lt"/>
                <a:cs typeface="Segoe UI"/>
              </a:rPr>
              <a:t>* Calculado a partir da RCL Ajustada para Cálculo dos Limites da Despesa com Pessoal</a:t>
            </a: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>
                <a:effectLst/>
                <a:latin typeface="+mj-lt"/>
                <a:cs typeface="Segoe UI"/>
              </a:rPr>
              <a:t>** Calculado a partir da RCL Ajustada para Cálculo dos Limites de Endividamento</a:t>
            </a:r>
            <a:endParaRPr lang="pt-BR" sz="2000" b="0" i="0" u="none" strike="noStrike">
              <a:effectLst/>
              <a:latin typeface="+mj-lt"/>
              <a:cs typeface="Segoe UI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AF67D66-2A8B-2C00-8710-93793FB2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38518"/>
              </p:ext>
            </p:extLst>
          </p:nvPr>
        </p:nvGraphicFramePr>
        <p:xfrm>
          <a:off x="841449" y="2005200"/>
          <a:ext cx="10356275" cy="304507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566428">
                  <a:extLst>
                    <a:ext uri="{9D8B030D-6E8A-4147-A177-3AD203B41FA5}">
                      <a16:colId xmlns:a16="http://schemas.microsoft.com/office/drawing/2014/main" val="388717478"/>
                    </a:ext>
                  </a:extLst>
                </a:gridCol>
                <a:gridCol w="1944219">
                  <a:extLst>
                    <a:ext uri="{9D8B030D-6E8A-4147-A177-3AD203B41FA5}">
                      <a16:colId xmlns:a16="http://schemas.microsoft.com/office/drawing/2014/main" val="756954017"/>
                    </a:ext>
                  </a:extLst>
                </a:gridCol>
                <a:gridCol w="2729266">
                  <a:extLst>
                    <a:ext uri="{9D8B030D-6E8A-4147-A177-3AD203B41FA5}">
                      <a16:colId xmlns:a16="http://schemas.microsoft.com/office/drawing/2014/main" val="1160145763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270794083"/>
                    </a:ext>
                  </a:extLst>
                </a:gridCol>
              </a:tblGrid>
              <a:tr h="1105514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LIMITES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RESULTADO APURADO </a:t>
                      </a:r>
                    </a:p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NO 2ºQ 2025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% EM RELAÇÃO A RCL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496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Receita Corrente Líquida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100.527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173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Despesa com Pessoal </a:t>
                      </a:r>
                    </a:p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(Poder Executivo)¹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49.224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44.698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44,49%*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15881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Dívida Consolidada Líquida²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200.973</a:t>
                      </a:r>
                      <a:endParaRPr lang="pt-BR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203.136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202,15%**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79862"/>
                  </a:ext>
                </a:extLst>
              </a:tr>
            </a:tbl>
          </a:graphicData>
        </a:graphic>
      </p:graphicFrame>
      <p:sp>
        <p:nvSpPr>
          <p:cNvPr id="13" name="Título 2">
            <a:extLst>
              <a:ext uri="{FF2B5EF4-FFF2-40B4-BE49-F238E27FC236}">
                <a16:creationId xmlns:a16="http://schemas.microsoft.com/office/drawing/2014/main" id="{11F094B2-A824-485F-CDD6-D75E9F771CD8}"/>
              </a:ext>
            </a:extLst>
          </p:cNvPr>
          <p:cNvSpPr txBox="1">
            <a:spLocks/>
          </p:cNvSpPr>
          <p:nvPr/>
        </p:nvSpPr>
        <p:spPr>
          <a:xfrm>
            <a:off x="9371163" y="1680296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7842654-AE8A-1BBE-9785-29E29F5F5496}"/>
              </a:ext>
            </a:extLst>
          </p:cNvPr>
          <p:cNvCxnSpPr/>
          <p:nvPr/>
        </p:nvCxnSpPr>
        <p:spPr>
          <a:xfrm>
            <a:off x="4421556" y="303251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0F6B31-4A0B-18DE-8AAB-E3486A803CB5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5153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939D031-93AB-42F6-805C-07D089B88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59091"/>
              </p:ext>
            </p:extLst>
          </p:nvPr>
        </p:nvGraphicFramePr>
        <p:xfrm>
          <a:off x="383518" y="1435664"/>
          <a:ext cx="11424961" cy="391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DÍVIDA ATÉ 2º QUADRIMESTRE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Aumento da DCL frente ao ano de 2024, alcançando o montante de R$ 203 bilhões</a:t>
            </a:r>
            <a:endParaRPr lang="pt-BR" sz="2000"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D360B3-6E7D-4907-8A77-ADF2DAC33D30}"/>
              </a:ext>
            </a:extLst>
          </p:cNvPr>
          <p:cNvSpPr txBox="1"/>
          <p:nvPr/>
        </p:nvSpPr>
        <p:spPr>
          <a:xfrm>
            <a:off x="399728" y="6486525"/>
            <a:ext cx="3531260" cy="3924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Fonte: </a:t>
            </a:r>
            <a:r>
              <a:rPr lang="pt-BR" sz="1000">
                <a:latin typeface="Segoe UI"/>
                <a:cs typeface="Segoe UI"/>
              </a:rPr>
              <a:t>Relatório Resumido da Execução Orçamentária</a:t>
            </a:r>
          </a:p>
          <a:p>
            <a:endParaRPr lang="pt-BR" sz="9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2904814-ECA0-E9A1-1988-FBCFD9F2F9ED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A140C2D-39AA-4D63-832C-F6FD74304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FC62D5-1976-1278-29DA-930FA572BAB9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7A6534-C401-1CD2-99EF-DD4753CE7F15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6508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753194" y="1563223"/>
            <a:ext cx="1097698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Estoque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753195" y="1963333"/>
            <a:ext cx="10976987" cy="4511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ESTOQUE DA DÍVIDA CONSOLIDADA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8502092" y="2883585"/>
            <a:ext cx="2917469" cy="26622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Comparada ao segundo quadrimestre de 2024, a Dívida Consolidada sofreu acréscimo, pois o Estado do Rio de Janeiro permanece honrando parcialmente as dívidas com a União e as garantidas pela União devido à </a:t>
            </a:r>
            <a:r>
              <a:rPr lang="pt-BR" sz="1500">
                <a:cs typeface="Segoe UI"/>
              </a:rPr>
              <a:t>liminar </a:t>
            </a:r>
            <a:r>
              <a:rPr lang="pt-BR" sz="1600"/>
              <a:t>(ACO) nº 3.678, </a:t>
            </a:r>
            <a:r>
              <a:rPr lang="pt-BR" sz="1500">
                <a:cs typeface="Segoe UI"/>
              </a:rPr>
              <a:t>  que limita os pagamentos àqueles praticados no exercício de 2023. </a:t>
            </a:r>
            <a:endParaRPr lang="pt-BR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Aumento da DC de R$ 22 bilhões frente a 2024, alcançando o montante de R$ 228 bilhões</a:t>
            </a:r>
            <a:endParaRPr lang="pt-BR" sz="2000">
              <a:cs typeface="Segoe UI"/>
            </a:endParaRP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701393" y="1643082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bilhões)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D5F3BA-4F8B-ECEF-A065-9908BAF3A16B}"/>
              </a:ext>
            </a:extLst>
          </p:cNvPr>
          <p:cNvSpPr txBox="1"/>
          <p:nvPr/>
        </p:nvSpPr>
        <p:spPr>
          <a:xfrm>
            <a:off x="753194" y="6477937"/>
            <a:ext cx="4350769" cy="238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950" b="1">
                <a:latin typeface="Segoe UI"/>
                <a:cs typeface="Segoe UI"/>
              </a:rPr>
              <a:t>Fonte: </a:t>
            </a:r>
            <a:r>
              <a:rPr lang="pt-BR" sz="950">
                <a:latin typeface="Segoe UI"/>
                <a:cs typeface="Segoe UI"/>
              </a:rPr>
              <a:t>SIAFE-RIO</a:t>
            </a:r>
            <a:endParaRPr lang="pt-BR" sz="9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B2B9B95-1997-417B-B3C2-BB0EEF10D6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387768"/>
              </p:ext>
            </p:extLst>
          </p:nvPr>
        </p:nvGraphicFramePr>
        <p:xfrm>
          <a:off x="1033271" y="2240868"/>
          <a:ext cx="7478001" cy="42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8E071CA9-1539-D103-6036-895E9D4B7228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029C075-BF22-F782-6EC0-EDA3A004A2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F88142A-8517-50B3-2D2B-5541BCB94004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CaixaDeTexto 3">
            <a:extLst>
              <a:ext uri="{FF2B5EF4-FFF2-40B4-BE49-F238E27FC236}">
                <a16:creationId xmlns:a16="http://schemas.microsoft.com/office/drawing/2014/main" id="{73749DD3-81A2-40BE-8CD1-4B1E50038D77}"/>
              </a:ext>
            </a:extLst>
          </p:cNvPr>
          <p:cNvSpPr txBox="1"/>
          <p:nvPr/>
        </p:nvSpPr>
        <p:spPr>
          <a:xfrm>
            <a:off x="2722280" y="2788679"/>
            <a:ext cx="663145" cy="1959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/>
              <a:t>207</a:t>
            </a:r>
            <a:endParaRPr lang="pt-BR" sz="1600" b="1">
              <a:cs typeface="Segoe U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4F409E-EC6C-06AE-687E-FF8EAEEDC341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9282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608796" y="1512107"/>
            <a:ext cx="1100170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Serviço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608797" y="1912217"/>
            <a:ext cx="11001706" cy="4366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PAGAMENTO DA DÍVIDA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7126664" y="2205351"/>
            <a:ext cx="4345756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600"/>
              <a:t>A queda no serviço da dívida junto à União se dá pela aplicação da liminar no âmbito da Ação Cível Originária (ACO) nº 3.678, obtida em maio de 2024, que limita o pagamento das parcelas mensais da Dívida do ERJ com a União, durante o exercício de 2025, àquelas realizadas em 2023.  Previamente à aplicação da liminar, o ERJ pagava o serviço da dívida de acordo com a regra do RRF com a aplicação da penalidade de 30 pontos percentuais.</a:t>
            </a:r>
            <a:endParaRPr lang="pt-BR" sz="1600">
              <a:cs typeface="Segoe UI"/>
            </a:endParaRPr>
          </a:p>
          <a:p>
            <a:pPr algn="just"/>
            <a:endParaRPr lang="pt-BR" sz="1600"/>
          </a:p>
          <a:p>
            <a:pPr algn="just"/>
            <a:r>
              <a:rPr lang="pt-BR" sz="1600"/>
              <a:t>O ERJ continua cumprindo o pagamento dos parcelamentos junto à RFB e à CEDAE.</a:t>
            </a:r>
            <a:endParaRPr lang="pt-BR" sz="1600">
              <a:cs typeface="Segoe UI"/>
            </a:endParaRPr>
          </a:p>
          <a:p>
            <a:pPr algn="just"/>
            <a:endParaRPr lang="pt-BR" sz="1600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Aplicação da liminar no âmbito da Ação Cível Originária (ACO) nº 3.678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673515" y="1568741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B1849E-EF2A-5C3F-9872-9D0315209599}"/>
              </a:ext>
            </a:extLst>
          </p:cNvPr>
          <p:cNvSpPr txBox="1"/>
          <p:nvPr/>
        </p:nvSpPr>
        <p:spPr>
          <a:xfrm>
            <a:off x="483464" y="6530359"/>
            <a:ext cx="4899901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SIAFE-RIO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7A1445-BE46-C906-AC21-3851F989A2DB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91D853F-220B-599F-FAE0-B0224E044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70FB20F-B36A-CE7F-3102-253B8362B15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B5C3F-873C-5ED2-0A4D-8EE35671AEF6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19</a:t>
            </a:r>
          </a:p>
        </p:txBody>
      </p:sp>
      <p:pic>
        <p:nvPicPr>
          <p:cNvPr id="7" name="Imagem 6" descr="Gráfico, Gráfico de cascata&#10;&#10;O conteúdo gerado por IA pode estar incorreto.">
            <a:extLst>
              <a:ext uri="{FF2B5EF4-FFF2-40B4-BE49-F238E27FC236}">
                <a16:creationId xmlns:a16="http://schemas.microsoft.com/office/drawing/2014/main" id="{112D3B73-5082-E5AA-92B3-F814AB7E8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55" y="1983716"/>
            <a:ext cx="6007512" cy="41129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56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62103879-D573-AF33-8A57-3F095848C1FC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ATIVIDADE ECONÔMICA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6728BA-3110-127C-BCF3-5BA7F090D526}"/>
              </a:ext>
            </a:extLst>
          </p:cNvPr>
          <p:cNvCxnSpPr>
            <a:cxnSpLocks/>
          </p:cNvCxnSpPr>
          <p:nvPr/>
        </p:nvCxnSpPr>
        <p:spPr>
          <a:xfrm>
            <a:off x="343200" y="134676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>
            <a:extLst>
              <a:ext uri="{FF2B5EF4-FFF2-40B4-BE49-F238E27FC236}">
                <a16:creationId xmlns:a16="http://schemas.microsoft.com/office/drawing/2014/main" id="{93295553-5F98-A480-CB14-85950310B458}"/>
              </a:ext>
            </a:extLst>
          </p:cNvPr>
          <p:cNvSpPr txBox="1">
            <a:spLocks/>
          </p:cNvSpPr>
          <p:nvPr/>
        </p:nvSpPr>
        <p:spPr>
          <a:xfrm>
            <a:off x="343200" y="740364"/>
            <a:ext cx="10956794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Indicadores de 2025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3654464-F2EC-F95A-904F-A06F7E0A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25454"/>
              </p:ext>
            </p:extLst>
          </p:nvPr>
        </p:nvGraphicFramePr>
        <p:xfrm>
          <a:off x="1983036" y="1826963"/>
          <a:ext cx="7832594" cy="3863025"/>
        </p:xfrm>
        <a:graphic>
          <a:graphicData uri="http://schemas.openxmlformats.org/drawingml/2006/table">
            <a:tbl>
              <a:tblPr/>
              <a:tblGrid>
                <a:gridCol w="2599750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159297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2422111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2572284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  <a:gridCol w="79152">
                  <a:extLst>
                    <a:ext uri="{9D8B030D-6E8A-4147-A177-3AD203B41FA5}">
                      <a16:colId xmlns:a16="http://schemas.microsoft.com/office/drawing/2014/main" val="2403788127"/>
                    </a:ext>
                  </a:extLst>
                </a:gridCol>
              </a:tblGrid>
              <a:tr h="5288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PLOA 2025</a:t>
                      </a:r>
                    </a:p>
                    <a:p>
                      <a:pPr marL="0" lvl="0" algn="ctr">
                        <a:buNone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(maio/24)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ATUALIZADO 2025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PIB Brasil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 de crescimento)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2,16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IPCA</a:t>
                      </a:r>
                      <a:b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</a:br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3,74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4,80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2393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5,05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5,45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Taxa Selic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14488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85,42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70,96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4B24E-0AD5-3E9F-7A7C-33BA552C68FA}"/>
              </a:ext>
            </a:extLst>
          </p:cNvPr>
          <p:cNvSpPr txBox="1"/>
          <p:nvPr/>
        </p:nvSpPr>
        <p:spPr>
          <a:xfrm>
            <a:off x="343200" y="6305318"/>
            <a:ext cx="9843754" cy="553998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b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</a:t>
            </a:r>
            <a:r>
              <a:rPr lang="pt-BR" sz="1000">
                <a:latin typeface="Segoe UI"/>
                <a:cs typeface="Segoe UI"/>
              </a:rPr>
              <a:t>: PLOA 2025: Boletim Focus/BCB - 17 de maio de 2024.</a:t>
            </a:r>
          </a:p>
          <a:p>
            <a:r>
              <a:rPr lang="pt-BR" sz="1000">
                <a:latin typeface="Segoe UI"/>
                <a:cs typeface="Segoe UI"/>
              </a:rPr>
              <a:t>           Atualizado 2025: Boletim Focus/BCB – 03 de outubro de 2025. Brent (EIA) – 2 de outubro de 2025.</a:t>
            </a:r>
            <a:endParaRPr lang="pt-BR" sz="1000">
              <a:highlight>
                <a:srgbClr val="FFFF00"/>
              </a:highlight>
              <a:latin typeface="Segoe UI"/>
              <a:cs typeface="Segoe UI"/>
            </a:endParaRPr>
          </a:p>
          <a:p>
            <a:endParaRPr lang="pt-BR" sz="100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402BBB-6904-3DD4-1452-25E7434F3913}"/>
              </a:ext>
            </a:extLst>
          </p:cNvPr>
          <p:cNvSpPr txBox="1"/>
          <p:nvPr/>
        </p:nvSpPr>
        <p:spPr>
          <a:xfrm>
            <a:off x="11714433" y="6305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909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5C95F-D846-1D1D-00DE-89666215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0BE602C3-A091-152E-6FCB-C2A5905C0E27}"/>
              </a:ext>
            </a:extLst>
          </p:cNvPr>
          <p:cNvSpPr/>
          <p:nvPr/>
        </p:nvSpPr>
        <p:spPr>
          <a:xfrm>
            <a:off x="6067412" y="1075977"/>
            <a:ext cx="5651113" cy="5105918"/>
          </a:xfrm>
          <a:prstGeom prst="rect">
            <a:avLst/>
          </a:prstGeom>
          <a:solidFill>
            <a:schemeClr val="accent6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/>
                <a:cs typeface="Segoe UI"/>
              </a:rPr>
              <a:t>2020 - 2ºQ 2025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  <a:latin typeface="Segoe UI"/>
                <a:cs typeface="Segoe UI"/>
              </a:rPr>
              <a:t>Redução:</a:t>
            </a:r>
            <a:br>
              <a:rPr lang="pt-BR" sz="1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300">
                <a:solidFill>
                  <a:schemeClr val="tx1"/>
                </a:solidFill>
                <a:latin typeface="Segoe UI"/>
                <a:cs typeface="Segoe UI"/>
              </a:rPr>
              <a:t>Esforço do Estado na redução do estoque. Em 30/08/2025, o estoque de RP era de R$ 1 bi. Deste total, cerca de R$ 405 mi, são referentes a despesas empenhadas em 2024.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5F579E8-A0E2-747B-05AD-CF6ABDB9116A}"/>
              </a:ext>
            </a:extLst>
          </p:cNvPr>
          <p:cNvSpPr/>
          <p:nvPr/>
        </p:nvSpPr>
        <p:spPr>
          <a:xfrm>
            <a:off x="4155438" y="1075977"/>
            <a:ext cx="1911974" cy="510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2018 - 2019</a:t>
            </a:r>
          </a:p>
          <a:p>
            <a:pPr algn="ctr"/>
            <a:r>
              <a:rPr lang="pt-BR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Estabilização: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3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RRF ajudou a manter o nível do estoque. Paga-se um montante equivalente ao RP gerado.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E5BAA7-E327-8237-DCEF-028EDB2530C7}"/>
              </a:ext>
            </a:extLst>
          </p:cNvPr>
          <p:cNvSpPr/>
          <p:nvPr/>
        </p:nvSpPr>
        <p:spPr>
          <a:xfrm>
            <a:off x="473475" y="1075977"/>
            <a:ext cx="3681963" cy="510592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2015 - 2017</a:t>
            </a:r>
          </a:p>
          <a:p>
            <a:pPr algn="ctr"/>
            <a:r>
              <a:rPr lang="pt-BR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</a:t>
            </a:r>
            <a:r>
              <a:rPr lang="pt-BR" sz="20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3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ERJ passou a se financiar com RP. Estoque passou de R$ 3,5 bi para R$ 20,3 bi</a:t>
            </a:r>
          </a:p>
        </p:txBody>
      </p:sp>
      <p:sp>
        <p:nvSpPr>
          <p:cNvPr id="19" name="Título 15">
            <a:extLst>
              <a:ext uri="{FF2B5EF4-FFF2-40B4-BE49-F238E27FC236}">
                <a16:creationId xmlns:a16="http://schemas.microsoft.com/office/drawing/2014/main" id="{79AD29DB-3358-4631-D12B-AC227C355A0E}"/>
              </a:ext>
            </a:extLst>
          </p:cNvPr>
          <p:cNvSpPr txBox="1">
            <a:spLocks/>
          </p:cNvSpPr>
          <p:nvPr/>
        </p:nvSpPr>
        <p:spPr>
          <a:xfrm>
            <a:off x="399616" y="145801"/>
            <a:ext cx="8735148" cy="89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HISTÓRICO DE RESTOS A PAGAR (RP)</a:t>
            </a:r>
          </a:p>
          <a:p>
            <a:r>
              <a:rPr lang="pt-BR" sz="2200" b="0"/>
              <a:t>(Em R$ Milhões)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D47833-9D3B-C863-C19C-A6E07D2CA22C}"/>
              </a:ext>
            </a:extLst>
          </p:cNvPr>
          <p:cNvSpPr txBox="1"/>
          <p:nvPr/>
        </p:nvSpPr>
        <p:spPr>
          <a:xfrm>
            <a:off x="473474" y="6247209"/>
            <a:ext cx="48999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SIAFE-RJ 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2194B4F-2752-2060-3529-AFC9637600DA}"/>
              </a:ext>
            </a:extLst>
          </p:cNvPr>
          <p:cNvCxnSpPr>
            <a:cxnSpLocks/>
          </p:cNvCxnSpPr>
          <p:nvPr/>
        </p:nvCxnSpPr>
        <p:spPr>
          <a:xfrm>
            <a:off x="6512560" y="3071191"/>
            <a:ext cx="5069840" cy="1742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4ACF20-DC58-E014-421E-8F87F647F62D}"/>
              </a:ext>
            </a:extLst>
          </p:cNvPr>
          <p:cNvSpPr txBox="1"/>
          <p:nvPr/>
        </p:nvSpPr>
        <p:spPr>
          <a:xfrm>
            <a:off x="9749355" y="4579560"/>
            <a:ext cx="106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>
                <a:solidFill>
                  <a:schemeClr val="accent1"/>
                </a:solidFill>
              </a:rPr>
              <a:t>4,7% da RCL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EA290E3-54E2-4588-980F-B77EBABC7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61742"/>
              </p:ext>
            </p:extLst>
          </p:nvPr>
        </p:nvGraphicFramePr>
        <p:xfrm>
          <a:off x="473474" y="2070339"/>
          <a:ext cx="11245051" cy="418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FBEB051A-B6DC-2DCC-77EF-4F6E2172D1DB}"/>
              </a:ext>
            </a:extLst>
          </p:cNvPr>
          <p:cNvSpPr txBox="1"/>
          <p:nvPr/>
        </p:nvSpPr>
        <p:spPr>
          <a:xfrm>
            <a:off x="11714433" y="630531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53981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22D1C75-00F9-1A57-EB04-51A931C581A1}"/>
              </a:ext>
            </a:extLst>
          </p:cNvPr>
          <p:cNvSpPr/>
          <p:nvPr/>
        </p:nvSpPr>
        <p:spPr>
          <a:xfrm>
            <a:off x="8776355" y="0"/>
            <a:ext cx="3415645" cy="11500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67B0AC2-33C8-60E3-9A3F-0CEF6D4E9448}"/>
              </a:ext>
            </a:extLst>
          </p:cNvPr>
          <p:cNvGrpSpPr/>
          <p:nvPr/>
        </p:nvGrpSpPr>
        <p:grpSpPr>
          <a:xfrm>
            <a:off x="3307150" y="645715"/>
            <a:ext cx="5469205" cy="5566570"/>
            <a:chOff x="3361397" y="694399"/>
            <a:chExt cx="5469205" cy="5566570"/>
          </a:xfrm>
          <a:solidFill>
            <a:srgbClr val="002060"/>
          </a:solidFill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6C0AC26-0F2E-0363-B015-C2B3269F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97" y="694399"/>
              <a:ext cx="5469205" cy="5469202"/>
            </a:xfrm>
            <a:prstGeom prst="rect">
              <a:avLst/>
            </a:prstGeom>
            <a:grpFill/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48F9315-B62E-71A1-34D3-432BE1F3FF1A}"/>
                </a:ext>
              </a:extLst>
            </p:cNvPr>
            <p:cNvSpPr/>
            <p:nvPr/>
          </p:nvSpPr>
          <p:spPr>
            <a:xfrm>
              <a:off x="4388176" y="5110899"/>
              <a:ext cx="3415645" cy="1150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6949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5">
            <a:extLst>
              <a:ext uri="{FF2B5EF4-FFF2-40B4-BE49-F238E27FC236}">
                <a16:creationId xmlns:a16="http://schemas.microsoft.com/office/drawing/2014/main" id="{08940860-2E26-F5AD-9830-022F8E2C1B7B}"/>
              </a:ext>
            </a:extLst>
          </p:cNvPr>
          <p:cNvSpPr txBox="1">
            <a:spLocks/>
          </p:cNvSpPr>
          <p:nvPr/>
        </p:nvSpPr>
        <p:spPr>
          <a:xfrm>
            <a:off x="325480" y="199054"/>
            <a:ext cx="859843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PARÂMETROS R&amp;PE 2025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1C7BB47-A284-4AD0-86BB-801CE51BF789}"/>
              </a:ext>
            </a:extLst>
          </p:cNvPr>
          <p:cNvSpPr txBox="1">
            <a:spLocks/>
          </p:cNvSpPr>
          <p:nvPr/>
        </p:nvSpPr>
        <p:spPr>
          <a:xfrm>
            <a:off x="326725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/>
          </a:p>
        </p:txBody>
      </p:sp>
      <p:graphicFrame>
        <p:nvGraphicFramePr>
          <p:cNvPr id="5" name="Tabela 4" hidden="1">
            <a:extLst>
              <a:ext uri="{FF2B5EF4-FFF2-40B4-BE49-F238E27FC236}">
                <a16:creationId xmlns:a16="http://schemas.microsoft.com/office/drawing/2014/main" id="{955A83F4-F3FD-4D8A-B9CA-6560833C0485}"/>
              </a:ext>
            </a:extLst>
          </p:cNvPr>
          <p:cNvGraphicFramePr>
            <a:graphicFrameLocks noGrp="1"/>
          </p:cNvGraphicFramePr>
          <p:nvPr/>
        </p:nvGraphicFramePr>
        <p:xfrm>
          <a:off x="3373283" y="1825625"/>
          <a:ext cx="5445434" cy="4351337"/>
        </p:xfrm>
        <a:graphic>
          <a:graphicData uri="http://schemas.openxmlformats.org/drawingml/2006/table">
            <a:tbl>
              <a:tblPr/>
              <a:tblGrid>
                <a:gridCol w="2238308">
                  <a:extLst>
                    <a:ext uri="{9D8B030D-6E8A-4147-A177-3AD203B41FA5}">
                      <a16:colId xmlns:a16="http://schemas.microsoft.com/office/drawing/2014/main" val="1916161345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12687554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2721998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3802841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0098302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477002807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504548811"/>
                    </a:ext>
                  </a:extLst>
                </a:gridCol>
              </a:tblGrid>
              <a:tr h="70155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Inflação de grupos selecionados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1Q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15106"/>
                  </a:ext>
                </a:extLst>
              </a:tr>
              <a:tr h="46770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(IPCA - variação acumulada em 12 meses)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60794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95399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2799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 - Preços Monitorados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9420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145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5202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5934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922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661413E-C82B-D5A4-852C-299FD0A242C8}"/>
              </a:ext>
            </a:extLst>
          </p:cNvPr>
          <p:cNvCxnSpPr>
            <a:cxnSpLocks/>
          </p:cNvCxnSpPr>
          <p:nvPr/>
        </p:nvCxnSpPr>
        <p:spPr>
          <a:xfrm>
            <a:off x="343200" y="144133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34E8867-180A-4EE1-8222-D17B985FF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64322"/>
              </p:ext>
            </p:extLst>
          </p:nvPr>
        </p:nvGraphicFramePr>
        <p:xfrm>
          <a:off x="2360832" y="2154755"/>
          <a:ext cx="7470335" cy="3028078"/>
        </p:xfrm>
        <a:graphic>
          <a:graphicData uri="http://schemas.openxmlformats.org/drawingml/2006/table">
            <a:tbl>
              <a:tblPr/>
              <a:tblGrid>
                <a:gridCol w="237863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543388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1784305870"/>
                    </a:ext>
                  </a:extLst>
                </a:gridCol>
                <a:gridCol w="2195731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</a:tblGrid>
              <a:tr h="63573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2024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2025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médio¹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82,96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72,46</a:t>
                      </a:r>
                      <a:endParaRPr lang="en-US"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 média²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5,04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5,81</a:t>
                      </a: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 média³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(milhões m³)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14,365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15,046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31AD3A7-981B-4553-94BF-7F58FB22A0BF}"/>
              </a:ext>
            </a:extLst>
          </p:cNvPr>
          <p:cNvSpPr txBox="1"/>
          <p:nvPr/>
        </p:nvSpPr>
        <p:spPr>
          <a:xfrm>
            <a:off x="707928" y="5758700"/>
            <a:ext cx="10610193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50">
                <a:latin typeface="Segoe UI"/>
                <a:cs typeface="Segoe UI"/>
              </a:rPr>
              <a:t>Fonte:</a:t>
            </a:r>
          </a:p>
          <a:p>
            <a:r>
              <a:rPr lang="pt-BR" sz="1050">
                <a:latin typeface="Segoe UI"/>
                <a:cs typeface="Segoe UI"/>
              </a:rPr>
              <a:t>¹ U.S. Energy </a:t>
            </a:r>
            <a:r>
              <a:rPr lang="pt-BR" sz="1050" err="1">
                <a:latin typeface="Segoe UI"/>
                <a:cs typeface="Segoe UI"/>
              </a:rPr>
              <a:t>Information</a:t>
            </a:r>
            <a:r>
              <a:rPr lang="pt-BR" sz="1050">
                <a:latin typeface="Segoe UI"/>
                <a:cs typeface="Segoe UI"/>
              </a:rPr>
              <a:t> </a:t>
            </a:r>
            <a:r>
              <a:rPr lang="pt-BR" sz="1050" err="1">
                <a:latin typeface="Segoe UI"/>
                <a:cs typeface="Segoe UI"/>
              </a:rPr>
              <a:t>Administration</a:t>
            </a:r>
            <a:r>
              <a:rPr lang="pt-BR" sz="1050">
                <a:latin typeface="Segoe UI"/>
                <a:cs typeface="Segoe UI"/>
              </a:rPr>
              <a:t>/EIA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>
                <a:latin typeface="Segoe UI"/>
                <a:cs typeface="Segoe UI"/>
              </a:rPr>
              <a:t>² Banco Central do Brasil/BCB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>
                <a:latin typeface="Segoe UI"/>
                <a:cs typeface="Segoe UI"/>
              </a:rPr>
              <a:t>³ Agência Nacional de Petróleo, Gás Natural e Biocombustíveis/ANP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 baseline="30000">
                <a:latin typeface="Segoe UI"/>
                <a:cs typeface="Segoe UI"/>
              </a:rPr>
              <a:t>* </a:t>
            </a:r>
            <a:r>
              <a:rPr lang="pt-BR" sz="1050">
                <a:latin typeface="Segoe UI"/>
                <a:cs typeface="Segoe UI"/>
              </a:rPr>
              <a:t>Dados considerados entre novembro e junho, referência para as receitas de participações governamentais</a:t>
            </a:r>
            <a:endParaRPr lang="pt-BR" sz="1200">
              <a:latin typeface="Segoe UI"/>
              <a:cs typeface="Segoe UI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49DB51E-649A-4D1F-84D9-019FE70CB1D1}"/>
              </a:ext>
            </a:extLst>
          </p:cNvPr>
          <p:cNvSpPr txBox="1">
            <a:spLocks/>
          </p:cNvSpPr>
          <p:nvPr/>
        </p:nvSpPr>
        <p:spPr>
          <a:xfrm>
            <a:off x="343200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A receita de R&amp;PE é recebida pelos entes com </a:t>
            </a:r>
            <a:r>
              <a:rPr lang="pt-BR" sz="2200" i="1">
                <a:latin typeface="Segoe UI" panose="020B0502040204020203" pitchFamily="34" charset="0"/>
                <a:cs typeface="Segoe UI" panose="020B0502040204020203" pitchFamily="34" charset="0"/>
              </a:rPr>
              <a:t>delay </a:t>
            </a: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em relação ao momento da produção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731B1A-664E-2EF6-A936-30E3238C6221}"/>
              </a:ext>
            </a:extLst>
          </p:cNvPr>
          <p:cNvSpPr txBox="1"/>
          <p:nvPr/>
        </p:nvSpPr>
        <p:spPr>
          <a:xfrm>
            <a:off x="11714433" y="6305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294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CA08E8-0A5F-CE3E-D0A6-3A33FE5073D6}"/>
              </a:ext>
            </a:extLst>
          </p:cNvPr>
          <p:cNvSpPr/>
          <p:nvPr/>
        </p:nvSpPr>
        <p:spPr>
          <a:xfrm>
            <a:off x="383518" y="5353222"/>
            <a:ext cx="11424961" cy="9507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PIB ERJ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Série histórica do desempenho da economia fluminense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E14BEE-A6CA-4622-2FFB-E600A3F9C962}"/>
              </a:ext>
            </a:extLst>
          </p:cNvPr>
          <p:cNvSpPr txBox="1"/>
          <p:nvPr/>
        </p:nvSpPr>
        <p:spPr>
          <a:xfrm>
            <a:off x="383518" y="5722672"/>
            <a:ext cx="10610193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50">
                <a:latin typeface="Segoe UI"/>
                <a:cs typeface="Segoe UI"/>
              </a:rPr>
              <a:t>Fonte:</a:t>
            </a:r>
          </a:p>
          <a:p>
            <a:r>
              <a:rPr lang="pt-BR" sz="1050">
                <a:latin typeface="Segoe UI"/>
                <a:cs typeface="Segoe UI"/>
              </a:rPr>
              <a:t>IBGE – Contas Regionais Trimestrais: 2014 a 2022</a:t>
            </a:r>
          </a:p>
          <a:p>
            <a:r>
              <a:rPr lang="pt-BR" sz="1050">
                <a:latin typeface="Segoe UI"/>
                <a:cs typeface="Segoe UI"/>
              </a:rPr>
              <a:t>FIRJAN – 2023 a 2025, divulgado em 18/04/2025</a:t>
            </a:r>
            <a:endParaRPr lang="pt-BR" sz="1200">
              <a:latin typeface="Segoe UI"/>
              <a:cs typeface="Segoe UI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D2477E-424F-4644-8F77-A7A2ABDEF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41766"/>
              </p:ext>
            </p:extLst>
          </p:nvPr>
        </p:nvGraphicFramePr>
        <p:xfrm>
          <a:off x="383518" y="1329587"/>
          <a:ext cx="11424961" cy="402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B4F9294-703D-8648-01BD-ECC004E95DC4}"/>
              </a:ext>
            </a:extLst>
          </p:cNvPr>
          <p:cNvSpPr txBox="1"/>
          <p:nvPr/>
        </p:nvSpPr>
        <p:spPr>
          <a:xfrm>
            <a:off x="8851900" y="3670300"/>
            <a:ext cx="24511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/>
              <a:t> O PIB do ERJ totalizou </a:t>
            </a:r>
            <a:r>
              <a:rPr lang="pt-BR" b="1"/>
              <a:t>R$ 1,3 trilhão em 2024 </a:t>
            </a:r>
            <a:r>
              <a:rPr lang="pt-BR"/>
              <a:t>em valores correntes (dados da FIRJAN).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9C6A62-15D4-64B4-82FA-DFB9F749B712}"/>
              </a:ext>
            </a:extLst>
          </p:cNvPr>
          <p:cNvSpPr txBox="1"/>
          <p:nvPr/>
        </p:nvSpPr>
        <p:spPr>
          <a:xfrm>
            <a:off x="11714433" y="6305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345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4555EA22-E00D-8853-B956-62EC5652A23D}"/>
              </a:ext>
            </a:extLst>
          </p:cNvPr>
          <p:cNvSpPr txBox="1">
            <a:spLocks/>
          </p:cNvSpPr>
          <p:nvPr/>
        </p:nvSpPr>
        <p:spPr>
          <a:xfrm>
            <a:off x="334962" y="117437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>
              <a:latin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D52094-80F7-CABC-5FD9-244D578BC3F8}"/>
              </a:ext>
            </a:extLst>
          </p:cNvPr>
          <p:cNvSpPr/>
          <p:nvPr/>
        </p:nvSpPr>
        <p:spPr>
          <a:xfrm>
            <a:off x="398903" y="2622413"/>
            <a:ext cx="10738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6000">
                <a:solidFill>
                  <a:schemeClr val="accent5">
                    <a:lumMod val="50000"/>
                  </a:schemeClr>
                </a:solidFill>
                <a:latin typeface="Segoe UI"/>
                <a:cs typeface="Segoe UI"/>
              </a:rPr>
              <a:t>2º Quadrimestre de 2025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8E8F1A-DFB6-15C4-3AC6-DC3C45B45318}"/>
              </a:ext>
            </a:extLst>
          </p:cNvPr>
          <p:cNvGrpSpPr/>
          <p:nvPr/>
        </p:nvGrpSpPr>
        <p:grpSpPr>
          <a:xfrm>
            <a:off x="334963" y="1893450"/>
            <a:ext cx="11857037" cy="548878"/>
            <a:chOff x="1333444" y="3932634"/>
            <a:chExt cx="10858556" cy="54887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4B1314D-304D-528E-2AEE-53B3A364DB75}"/>
                </a:ext>
              </a:extLst>
            </p:cNvPr>
            <p:cNvGrpSpPr/>
            <p:nvPr/>
          </p:nvGrpSpPr>
          <p:grpSpPr>
            <a:xfrm>
              <a:off x="1392000" y="3932634"/>
              <a:ext cx="10800000" cy="546129"/>
              <a:chOff x="1392000" y="4093436"/>
              <a:chExt cx="10800000" cy="546129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D85C9608-B8C0-DCFB-04AC-665AFB087E13}"/>
                  </a:ext>
                </a:extLst>
              </p:cNvPr>
              <p:cNvSpPr/>
              <p:nvPr/>
            </p:nvSpPr>
            <p:spPr>
              <a:xfrm>
                <a:off x="1392000" y="4093436"/>
                <a:ext cx="1080000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74F676-E6A2-465B-2301-0DFC5B765853}"/>
                  </a:ext>
                </a:extLst>
              </p:cNvPr>
              <p:cNvSpPr/>
              <p:nvPr/>
            </p:nvSpPr>
            <p:spPr>
              <a:xfrm>
                <a:off x="1392001" y="4459565"/>
                <a:ext cx="10049322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597CF58-21EB-7D0A-C498-B6EDE81D6439}"/>
                </a:ext>
              </a:extLst>
            </p:cNvPr>
            <p:cNvGrpSpPr/>
            <p:nvPr/>
          </p:nvGrpSpPr>
          <p:grpSpPr>
            <a:xfrm>
              <a:off x="1333444" y="3932634"/>
              <a:ext cx="36000" cy="548878"/>
              <a:chOff x="16591191" y="4093436"/>
              <a:chExt cx="1795180" cy="54887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7F1C623-3365-1582-D6BF-7610DAC94043}"/>
                  </a:ext>
                </a:extLst>
              </p:cNvPr>
              <p:cNvSpPr/>
              <p:nvPr/>
            </p:nvSpPr>
            <p:spPr>
              <a:xfrm>
                <a:off x="16591191" y="4093436"/>
                <a:ext cx="179518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8330987-6200-0E3E-9735-FFF2007E90DD}"/>
                  </a:ext>
                </a:extLst>
              </p:cNvPr>
              <p:cNvSpPr/>
              <p:nvPr/>
            </p:nvSpPr>
            <p:spPr>
              <a:xfrm>
                <a:off x="16591191" y="4462314"/>
                <a:ext cx="179518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16127-B6D6-6593-3B96-45A0CD44F86C}"/>
              </a:ext>
            </a:extLst>
          </p:cNvPr>
          <p:cNvSpPr/>
          <p:nvPr/>
        </p:nvSpPr>
        <p:spPr>
          <a:xfrm>
            <a:off x="11456054" y="2525479"/>
            <a:ext cx="185059" cy="4332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4" name="Semicírculo 23">
            <a:extLst>
              <a:ext uri="{FF2B5EF4-FFF2-40B4-BE49-F238E27FC236}">
                <a16:creationId xmlns:a16="http://schemas.microsoft.com/office/drawing/2014/main" id="{6BB47033-9A31-295D-EAC7-53323A23B86B}"/>
              </a:ext>
            </a:extLst>
          </p:cNvPr>
          <p:cNvSpPr/>
          <p:nvPr/>
        </p:nvSpPr>
        <p:spPr>
          <a:xfrm rot="5400000">
            <a:off x="11092792" y="2260744"/>
            <a:ext cx="548321" cy="548321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031BB4F-4502-4672-6995-5EEC703C62F2}"/>
              </a:ext>
            </a:extLst>
          </p:cNvPr>
          <p:cNvSpPr/>
          <p:nvPr/>
        </p:nvSpPr>
        <p:spPr>
          <a:xfrm>
            <a:off x="398903" y="807023"/>
            <a:ext cx="83227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RESULTADOS FISCAIS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0067E0-E8AC-E69B-8314-953E597C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9" y="5000316"/>
            <a:ext cx="6320863" cy="1583003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2C2695E-C727-AFA7-6E50-FD1542298718}"/>
              </a:ext>
            </a:extLst>
          </p:cNvPr>
          <p:cNvSpPr/>
          <p:nvPr/>
        </p:nvSpPr>
        <p:spPr>
          <a:xfrm>
            <a:off x="8202966" y="72354"/>
            <a:ext cx="3941115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4920F1F-B58C-B580-84D5-064FFA61BA12}"/>
              </a:ext>
            </a:extLst>
          </p:cNvPr>
          <p:cNvSpPr/>
          <p:nvPr/>
        </p:nvSpPr>
        <p:spPr>
          <a:xfrm>
            <a:off x="5688124" y="6050977"/>
            <a:ext cx="2958726" cy="391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33870" y="1563223"/>
            <a:ext cx="1075168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latin typeface="Segoe UI" panose="020B0502040204020203" pitchFamily="34" charset="0"/>
                <a:cs typeface="Segoe UI" panose="020B0502040204020203" pitchFamily="34" charset="0"/>
              </a:rPr>
              <a:t>         COMPARATIVO DA RECEITA LÍQUIDA POR QUADRIMESTRE 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726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>
                <a:latin typeface="Segoe UI"/>
                <a:cs typeface="Segoe UI"/>
              </a:rPr>
              <a:t>Receita líquida* apresenta elevação, porém devido consideravelmente a receitas extraordinárias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319793"/>
            <a:ext cx="718076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Fonte: </a:t>
            </a:r>
            <a:r>
              <a:rPr lang="pt-BR" sz="1000">
                <a:latin typeface="Segoe UI"/>
                <a:cs typeface="Segoe UI"/>
              </a:rPr>
              <a:t>Relatório Resumido da Execução Orçamentária.</a:t>
            </a:r>
            <a:b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00">
                <a:latin typeface="Segoe UI"/>
                <a:cs typeface="Segoe UI"/>
              </a:rPr>
              <a:t>*Exclui Receitas </a:t>
            </a:r>
            <a:r>
              <a:rPr lang="pt-BR" sz="1000" err="1">
                <a:latin typeface="Segoe UI"/>
                <a:cs typeface="Segoe UI"/>
              </a:rPr>
              <a:t>Intraorçamentárias</a:t>
            </a:r>
            <a:r>
              <a:rPr lang="pt-BR" sz="1000">
                <a:latin typeface="Segoe UI"/>
                <a:cs typeface="Segoe UI"/>
              </a:rPr>
              <a:t>. Receita Líquida, deduzidas Trans. Municípios e FUNDEB. Valores nominais.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10150764" y="1574051"/>
            <a:ext cx="1360684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latin typeface="Segoe UI" panose="020B0502040204020203" pitchFamily="34" charset="0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F74D4B-CCEA-4AD7-2D18-548F1BBF8375}"/>
              </a:ext>
            </a:extLst>
          </p:cNvPr>
          <p:cNvSpPr txBox="1"/>
          <p:nvPr/>
        </p:nvSpPr>
        <p:spPr>
          <a:xfrm>
            <a:off x="1905475" y="3249943"/>
            <a:ext cx="13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CEDAE e ICMS 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CFD7F0BA-877B-5932-188B-A35C8A56210A}"/>
              </a:ext>
            </a:extLst>
          </p:cNvPr>
          <p:cNvSpPr/>
          <p:nvPr/>
        </p:nvSpPr>
        <p:spPr>
          <a:xfrm>
            <a:off x="3149600" y="2722061"/>
            <a:ext cx="224169" cy="1517430"/>
          </a:xfrm>
          <a:prstGeom prst="leftBrace">
            <a:avLst/>
          </a:prstGeom>
          <a:ln w="28575">
            <a:solidFill>
              <a:srgbClr val="8E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D65C342D-5B21-D163-AF4E-6036547D817A}"/>
              </a:ext>
            </a:extLst>
          </p:cNvPr>
          <p:cNvSpPr/>
          <p:nvPr/>
        </p:nvSpPr>
        <p:spPr>
          <a:xfrm>
            <a:off x="6253018" y="4361980"/>
            <a:ext cx="211961" cy="932797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9CC2FC-5067-7B19-C541-13452DC3B36D}"/>
              </a:ext>
            </a:extLst>
          </p:cNvPr>
          <p:cNvSpPr txBox="1"/>
          <p:nvPr/>
        </p:nvSpPr>
        <p:spPr>
          <a:xfrm>
            <a:off x="6358998" y="4602281"/>
            <a:ext cx="11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IPVA E IRRF</a:t>
            </a:r>
          </a:p>
        </p:txBody>
      </p:sp>
      <p:sp>
        <p:nvSpPr>
          <p:cNvPr id="15" name="Título 15">
            <a:extLst>
              <a:ext uri="{FF2B5EF4-FFF2-40B4-BE49-F238E27FC236}">
                <a16:creationId xmlns:a16="http://schemas.microsoft.com/office/drawing/2014/main" id="{61199F7F-EA51-77F3-C431-437CD84627E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lang="pt-BR" sz="2800" b="1">
              <a:solidFill>
                <a:schemeClr val="tx1"/>
              </a:solidFill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60ABD80-9A8B-0B89-1ACD-754688273443}"/>
              </a:ext>
            </a:extLst>
          </p:cNvPr>
          <p:cNvCxnSpPr>
            <a:cxnSpLocks/>
          </p:cNvCxnSpPr>
          <p:nvPr/>
        </p:nvCxnSpPr>
        <p:spPr>
          <a:xfrm>
            <a:off x="1448501" y="5663444"/>
            <a:ext cx="624377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B749664-6CCE-B51C-E570-1D10C1C18D5C}"/>
              </a:ext>
            </a:extLst>
          </p:cNvPr>
          <p:cNvSpPr/>
          <p:nvPr/>
        </p:nvSpPr>
        <p:spPr>
          <a:xfrm>
            <a:off x="733869" y="1963333"/>
            <a:ext cx="10751682" cy="4203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B3033B-23D3-58C5-1B73-283ED5C84403}"/>
              </a:ext>
            </a:extLst>
          </p:cNvPr>
          <p:cNvSpPr txBox="1"/>
          <p:nvPr/>
        </p:nvSpPr>
        <p:spPr>
          <a:xfrm>
            <a:off x="6811855" y="2015012"/>
            <a:ext cx="466038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1600" b="1">
                <a:latin typeface="Segoe UI"/>
                <a:cs typeface="Segoe UI"/>
              </a:rPr>
              <a:t>RECEITAS EXTRAORDINÁRIAS</a:t>
            </a:r>
          </a:p>
          <a:p>
            <a:pPr lvl="0" algn="just">
              <a:tabLst>
                <a:tab pos="457200" algn="l"/>
              </a:tabLst>
            </a:pPr>
            <a:endParaRPr lang="pt-BR" sz="1400" b="1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endParaRPr lang="pt-BR" sz="1400" b="1">
              <a:solidFill>
                <a:srgbClr val="FF0000"/>
              </a:solidFill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Na receita patrimonial:</a:t>
            </a:r>
            <a:r>
              <a:rPr lang="pt-BR" sz="1400">
                <a:latin typeface="Segoe UI"/>
                <a:cs typeface="Segoe UI"/>
              </a:rPr>
              <a:t> recursos provenientes da concessão da CEDAE (R$ 1,8 bilhão) e da venda da folha (R$ 543 milhões);</a:t>
            </a:r>
            <a:endParaRPr lang="pt-BR" sz="1400">
              <a:latin typeface="Segoe UI"/>
              <a:ea typeface="Calibri Light"/>
              <a:cs typeface="Segoe UI"/>
            </a:endParaRPr>
          </a:p>
          <a:p>
            <a:pPr algn="just">
              <a:tabLst>
                <a:tab pos="457200" algn="l"/>
              </a:tabLst>
            </a:pPr>
            <a:endParaRPr lang="pt-BR" sz="1400" b="1">
              <a:solidFill>
                <a:srgbClr val="000000"/>
              </a:solidFill>
              <a:latin typeface="Segoe UI"/>
              <a:ea typeface="Calibri Light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solidFill>
                  <a:srgbClr val="000000"/>
                </a:solidFill>
                <a:latin typeface="Segoe UI"/>
                <a:ea typeface="Calibri Light"/>
                <a:cs typeface="Segoe UI"/>
              </a:rPr>
              <a:t>Nas receitas de transferências: </a:t>
            </a:r>
            <a:r>
              <a:rPr lang="pt-BR" sz="1400">
                <a:latin typeface="Segoe UI"/>
                <a:cs typeface="Segoe UI"/>
              </a:rPr>
              <a:t>recursos relacionados à compensação da LC 194/2022, no montante de R$ 808 milhões.</a:t>
            </a:r>
            <a:endParaRPr lang="pt-BR" sz="1400">
              <a:solidFill>
                <a:srgbClr val="000000"/>
              </a:solidFill>
              <a:latin typeface="Segoe UI"/>
              <a:ea typeface="Calibri Light"/>
              <a:cs typeface="Segoe UI"/>
            </a:endParaRPr>
          </a:p>
          <a:p>
            <a:pPr algn="just">
              <a:tabLst>
                <a:tab pos="457200" algn="l"/>
              </a:tabLst>
            </a:pPr>
            <a:endParaRPr lang="pt-BR" sz="1400" b="1">
              <a:solidFill>
                <a:srgbClr val="FF0000"/>
              </a:solidFill>
              <a:latin typeface="Segoe UI"/>
              <a:ea typeface="Calibri Light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Nas receitas de capital: </a:t>
            </a:r>
            <a:r>
              <a:rPr lang="pt-BR" sz="1400">
                <a:latin typeface="Segoe UI"/>
                <a:cs typeface="Segoe UI"/>
              </a:rPr>
              <a:t>a operacionalização e o cumprimento da LC n.º 151/2015, que trata dos depósitos judiciais de lides dos quais o Estado é parte (R$ 1,8 bilhão).</a:t>
            </a:r>
            <a:endParaRPr lang="pt-BR" sz="1400" b="1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endParaRPr lang="pt-BR" sz="1400">
              <a:solidFill>
                <a:srgbClr val="000000"/>
              </a:solidFill>
              <a:latin typeface="Segoe UI" panose="020B0502040204020203" pitchFamily="34" charset="0"/>
              <a:ea typeface="Calibri Light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endParaRPr lang="pt-BR" sz="1400" b="1">
              <a:solidFill>
                <a:srgbClr val="FF0000"/>
              </a:solidFill>
              <a:latin typeface="Segoe UI" panose="020B0502040204020203" pitchFamily="34" charset="0"/>
              <a:ea typeface="Calibri Light"/>
              <a:cs typeface="Segoe UI" panose="020B0502040204020203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B027AB9-1F73-4E22-8807-7427DC61B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562584"/>
              </p:ext>
            </p:extLst>
          </p:nvPr>
        </p:nvGraphicFramePr>
        <p:xfrm>
          <a:off x="1216800" y="2221200"/>
          <a:ext cx="6357600" cy="36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DB066A2-C8AE-4BD5-AF6E-57798207C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578176"/>
              </p:ext>
            </p:extLst>
          </p:nvPr>
        </p:nvGraphicFramePr>
        <p:xfrm>
          <a:off x="760737" y="2042289"/>
          <a:ext cx="6189554" cy="413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DA9D0C27-A21B-01B8-0721-ECBBE5579786}"/>
              </a:ext>
            </a:extLst>
          </p:cNvPr>
          <p:cNvSpPr txBox="1"/>
          <p:nvPr/>
        </p:nvSpPr>
        <p:spPr>
          <a:xfrm>
            <a:off x="11714433" y="6305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2261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501593" y="1645104"/>
            <a:ext cx="940016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ARRECADAÇÃO DE R&amp;</a:t>
            </a:r>
            <a:r>
              <a:rPr lang="pt-BR" sz="2000">
                <a:latin typeface="Segoe UI"/>
                <a:cs typeface="Segoe UI" panose="020B0502040204020203" pitchFamily="34" charset="0"/>
              </a:rPr>
              <a:t>PE¹</a:t>
            </a: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REALIZADA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988183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>
                <a:latin typeface="Segoe UI"/>
                <a:cs typeface="Segoe UI"/>
              </a:rPr>
              <a:t>Receitas com R&amp;PE acumuladas em 2025, apresentam elevação em relação ao mesmo período de 2024</a:t>
            </a:r>
          </a:p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615258" y="6392710"/>
            <a:ext cx="10977960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pPr>
              <a:defRPr/>
            </a:pPr>
            <a:r>
              <a:rPr lang="pt-BR" sz="110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municípios) </a:t>
            </a:r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197096" y="1685021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9A2128-E8A4-9476-C0FB-80AA15B18E9C}"/>
              </a:ext>
            </a:extLst>
          </p:cNvPr>
          <p:cNvSpPr/>
          <p:nvPr/>
        </p:nvSpPr>
        <p:spPr>
          <a:xfrm>
            <a:off x="1501593" y="2045214"/>
            <a:ext cx="9400169" cy="4121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C69E97-374A-B2AF-69C9-2C0990E5B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36389"/>
              </p:ext>
            </p:extLst>
          </p:nvPr>
        </p:nvGraphicFramePr>
        <p:xfrm>
          <a:off x="8460509" y="2179553"/>
          <a:ext cx="2280070" cy="1261943"/>
        </p:xfrm>
        <a:graphic>
          <a:graphicData uri="http://schemas.openxmlformats.org/drawingml/2006/table">
            <a:tbl>
              <a:tblPr/>
              <a:tblGrid>
                <a:gridCol w="135679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</a:tblGrid>
              <a:tr h="301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 ano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2673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2681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Câmbio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3134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DBD0A6A4-2FFB-47A3-FED5-4F17F883375B}"/>
              </a:ext>
            </a:extLst>
          </p:cNvPr>
          <p:cNvSpPr/>
          <p:nvPr/>
        </p:nvSpPr>
        <p:spPr>
          <a:xfrm>
            <a:off x="10203581" y="2520039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70147C9-3D3A-F2E7-7793-D16FE35649A0}"/>
              </a:ext>
            </a:extLst>
          </p:cNvPr>
          <p:cNvSpPr/>
          <p:nvPr/>
        </p:nvSpPr>
        <p:spPr>
          <a:xfrm rot="10800000">
            <a:off x="10203581" y="2848483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4A32F02-FEF7-E04C-7260-2EAC7E5EFB7A}"/>
              </a:ext>
            </a:extLst>
          </p:cNvPr>
          <p:cNvSpPr txBox="1"/>
          <p:nvPr/>
        </p:nvSpPr>
        <p:spPr>
          <a:xfrm>
            <a:off x="8094154" y="5172979"/>
            <a:ext cx="280760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600"/>
              <a:t>Atenção à diferença entre a receita arrecadada e os parâmetros realizados</a:t>
            </a:r>
            <a:endParaRPr lang="pt-BR" sz="1600" b="1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3" name="Seta: para Baixo 8">
            <a:extLst>
              <a:ext uri="{FF2B5EF4-FFF2-40B4-BE49-F238E27FC236}">
                <a16:creationId xmlns:a16="http://schemas.microsoft.com/office/drawing/2014/main" id="{69E02513-1039-4C7D-CA6A-665C5D8599B7}"/>
              </a:ext>
            </a:extLst>
          </p:cNvPr>
          <p:cNvSpPr/>
          <p:nvPr/>
        </p:nvSpPr>
        <p:spPr>
          <a:xfrm rot="10800000">
            <a:off x="10203581" y="3164785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D6BF14F-2647-8F96-0D81-B42F43F72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76795"/>
              </p:ext>
            </p:extLst>
          </p:nvPr>
        </p:nvGraphicFramePr>
        <p:xfrm>
          <a:off x="8439509" y="3651849"/>
          <a:ext cx="2279427" cy="11386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7742">
                  <a:extLst>
                    <a:ext uri="{9D8B030D-6E8A-4147-A177-3AD203B41FA5}">
                      <a16:colId xmlns:a16="http://schemas.microsoft.com/office/drawing/2014/main" val="1695784751"/>
                    </a:ext>
                  </a:extLst>
                </a:gridCol>
                <a:gridCol w="651265">
                  <a:extLst>
                    <a:ext uri="{9D8B030D-6E8A-4147-A177-3AD203B41FA5}">
                      <a16:colId xmlns:a16="http://schemas.microsoft.com/office/drawing/2014/main" val="389281328"/>
                    </a:ext>
                  </a:extLst>
                </a:gridCol>
                <a:gridCol w="670420">
                  <a:extLst>
                    <a:ext uri="{9D8B030D-6E8A-4147-A177-3AD203B41FA5}">
                      <a16:colId xmlns:a16="http://schemas.microsoft.com/office/drawing/2014/main" val="2827861638"/>
                    </a:ext>
                  </a:extLst>
                </a:gridCol>
              </a:tblGrid>
              <a:tr h="3795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49291"/>
                  </a:ext>
                </a:extLst>
              </a:tr>
              <a:tr h="379562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Royalties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539817"/>
                  </a:ext>
                </a:extLst>
              </a:tr>
              <a:tr h="379562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68545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21A7E06-0390-44E5-B974-073531737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065160"/>
              </p:ext>
            </p:extLst>
          </p:nvPr>
        </p:nvGraphicFramePr>
        <p:xfrm>
          <a:off x="1532237" y="2187210"/>
          <a:ext cx="6400733" cy="397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52DD217-3DCC-3EF0-3337-BE7BFA028C73}"/>
              </a:ext>
            </a:extLst>
          </p:cNvPr>
          <p:cNvSpPr txBox="1"/>
          <p:nvPr/>
        </p:nvSpPr>
        <p:spPr>
          <a:xfrm>
            <a:off x="11714433" y="6305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4423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497677" y="1645104"/>
            <a:ext cx="9720224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ARRECADAÇÃO DO ICMS¹ REALIZADA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D03951-ECFD-6D67-C38F-08F2BACDF5E7}"/>
              </a:ext>
            </a:extLst>
          </p:cNvPr>
          <p:cNvSpPr/>
          <p:nvPr/>
        </p:nvSpPr>
        <p:spPr>
          <a:xfrm>
            <a:off x="1497674" y="2045214"/>
            <a:ext cx="9720224" cy="384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500" b="1" baseline="0">
                <a:latin typeface="Segoe UI"/>
              </a:rPr>
              <a:t>Receitas Tributárias: </a:t>
            </a:r>
            <a:r>
              <a:rPr lang="pt-BR" sz="1500" baseline="0">
                <a:latin typeface="Segoe UI"/>
              </a:rPr>
              <a:t>Aumento expressivo da arrecadação de ICMS (+16,2%), em especial nas </a:t>
            </a:r>
            <a:r>
              <a:rPr lang="pt-BR" sz="1500" b="1" baseline="0">
                <a:latin typeface="Segoe UI"/>
              </a:rPr>
              <a:t>atividades de extração de petróleo e gás natural, distribuição de energia elétrica e transporte rodoviário de cargas</a:t>
            </a:r>
            <a:r>
              <a:rPr lang="pt-BR" sz="1500" baseline="0">
                <a:latin typeface="Segoe UI"/>
              </a:rPr>
              <a:t>. </a:t>
            </a:r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0" y="73410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ICMS apresenta aumento nos quadrimestres de 2025 em relação ao exercício anterior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743529" y="6123896"/>
            <a:ext cx="10977960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 e FUNDEB). Desconsidera o FECP.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513232" y="1696646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6D70942C-0D53-FE95-E1C2-7B1106CBA8FB}"/>
              </a:ext>
            </a:extLst>
          </p:cNvPr>
          <p:cNvSpPr txBox="1">
            <a:spLocks/>
          </p:cNvSpPr>
          <p:nvPr/>
        </p:nvSpPr>
        <p:spPr>
          <a:xfrm>
            <a:off x="334960" y="168087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lang="pt-BR" sz="2800" b="1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518C76-B0B5-3C7C-18BB-037CC7A63027}"/>
              </a:ext>
            </a:extLst>
          </p:cNvPr>
          <p:cNvSpPr/>
          <p:nvPr/>
        </p:nvSpPr>
        <p:spPr>
          <a:xfrm>
            <a:off x="5645726" y="5505532"/>
            <a:ext cx="1142999" cy="39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7C4B44-EFB2-AEDE-DA03-0082798DF8F1}"/>
              </a:ext>
            </a:extLst>
          </p:cNvPr>
          <p:cNvSpPr txBox="1"/>
          <p:nvPr/>
        </p:nvSpPr>
        <p:spPr>
          <a:xfrm>
            <a:off x="7900597" y="2464549"/>
            <a:ext cx="3321816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ICMS: </a:t>
            </a:r>
            <a:r>
              <a:rPr lang="pt-BR" sz="1500">
                <a:latin typeface="Segoe UI"/>
                <a:cs typeface="Segoe UI"/>
              </a:rPr>
              <a:t>Aumento da arrecadação de ICMS (+11,4%), em especial nas </a:t>
            </a:r>
            <a:r>
              <a:rPr lang="pt-BR" sz="1500" b="1">
                <a:latin typeface="Segoe UI"/>
                <a:cs typeface="Segoe UI"/>
              </a:rPr>
              <a:t>atividades de extração de petróleo e gás natural, distribuição de energia elétrica e transporte rodoviário de cargas</a:t>
            </a:r>
            <a:r>
              <a:rPr lang="pt-BR" sz="1500">
                <a:latin typeface="Segoe UI"/>
                <a:cs typeface="Segoe UI"/>
              </a:rPr>
              <a:t>. </a:t>
            </a:r>
          </a:p>
          <a:p>
            <a:pPr algn="just">
              <a:tabLst>
                <a:tab pos="457200" algn="l"/>
              </a:tabLst>
            </a:pPr>
            <a:endParaRPr lang="pt-BR" sz="1500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500">
                <a:latin typeface="Segoe UI"/>
                <a:cs typeface="Segoe UI"/>
              </a:rPr>
              <a:t>Destaca-se também o efeito do aumento da </a:t>
            </a:r>
            <a:r>
              <a:rPr lang="pt-BR" sz="1500" b="1">
                <a:latin typeface="Segoe UI"/>
                <a:cs typeface="Segoe UI"/>
              </a:rPr>
              <a:t>alíquota modal em 2025 </a:t>
            </a:r>
            <a:r>
              <a:rPr lang="pt-BR" sz="1500">
                <a:latin typeface="Segoe UI"/>
                <a:cs typeface="Segoe UI"/>
              </a:rPr>
              <a:t>(Lei nº 10.253/2023), que começou a ter efeitos de caixa somente em maio de 2024, no 2º Quadrimestre do ano. </a:t>
            </a:r>
          </a:p>
          <a:p>
            <a:pPr algn="just">
              <a:tabLst>
                <a:tab pos="457200" algn="l"/>
              </a:tabLst>
            </a:pPr>
            <a:endParaRPr lang="pt-BR" sz="1500">
              <a:latin typeface="Segoe UI"/>
              <a:cs typeface="Segoe UI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A940DD5-2992-4240-8F60-D65C972F4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134298"/>
              </p:ext>
            </p:extLst>
          </p:nvPr>
        </p:nvGraphicFramePr>
        <p:xfrm>
          <a:off x="1645224" y="2128783"/>
          <a:ext cx="6250857" cy="376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4E8B4553-193E-7A78-A8BE-C22614F2D12C}"/>
              </a:ext>
            </a:extLst>
          </p:cNvPr>
          <p:cNvSpPr txBox="1"/>
          <p:nvPr/>
        </p:nvSpPr>
        <p:spPr>
          <a:xfrm>
            <a:off x="11714433" y="6305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9642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E765CF-7EFB-4963-A398-305963039E9E}"/>
              </a:ext>
            </a:extLst>
          </p:cNvPr>
          <p:cNvSpPr txBox="1"/>
          <p:nvPr/>
        </p:nvSpPr>
        <p:spPr>
          <a:xfrm>
            <a:off x="8233972" y="1558809"/>
            <a:ext cx="3464691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Receitas Tributárias: </a:t>
            </a:r>
            <a:r>
              <a:rPr lang="pt-BR" sz="1400">
                <a:latin typeface="Segoe UI"/>
                <a:cs typeface="Segoe UI"/>
              </a:rPr>
              <a:t>Aumento da arrecadação de ICMS (+11,4%). Destaca-se, também, o aumento de IRRF, por efeito de base comparativa (a folha de janeiro de 2024 foi antecipada para o mês anterior);</a:t>
            </a:r>
          </a:p>
          <a:p>
            <a:pPr algn="just">
              <a:tabLst>
                <a:tab pos="457200" algn="l"/>
              </a:tabLst>
            </a:pPr>
            <a:endParaRPr lang="pt-BR" sz="1400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Receitas de Capital</a:t>
            </a:r>
            <a:r>
              <a:rPr lang="pt-BR" sz="1400">
                <a:latin typeface="Segoe UI"/>
                <a:cs typeface="Segoe UI"/>
              </a:rPr>
              <a:t>: Crescimento de 955,2% (R$ 1,8 bilhão) em virtude da receita de depósitos judiciais de lides dos quais o Estado é parte (LC nº 151/2015);</a:t>
            </a:r>
          </a:p>
          <a:p>
            <a:pPr lvl="0" algn="just">
              <a:tabLst>
                <a:tab pos="457200" algn="l"/>
              </a:tabLst>
            </a:pPr>
            <a:endParaRPr lang="pt-BR" sz="14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Receita Patrimonial</a:t>
            </a:r>
            <a:r>
              <a:rPr lang="pt-BR" sz="1400">
                <a:latin typeface="Segoe UI"/>
                <a:cs typeface="Segoe UI"/>
              </a:rPr>
              <a:t>: Elevação de 20,4% devido ao recebimento de recursos provenientes da concessão da CEDAE (R$ 1,8 bilhão) e de um bom desempenho da arrecadação de R&amp;PE;</a:t>
            </a:r>
            <a:endParaRPr lang="pt-BR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pt-BR" sz="14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Transferências Correntes</a:t>
            </a:r>
            <a:r>
              <a:rPr lang="pt-BR" sz="1400">
                <a:latin typeface="Segoe UI"/>
                <a:cs typeface="Segoe UI"/>
              </a:rPr>
              <a:t>: Elevação de 12,7% devido ao ingresso de recursos da compensação de perdas da arrecadação com a LC 194/2022.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188181" y="188913"/>
            <a:ext cx="883567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RECEITA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ACUMULADA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 </a:t>
            </a:r>
            <a:endParaRPr lang="pt-BR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188181" y="806372"/>
            <a:ext cx="11996121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200"/>
              <a:t>A Receita Líquida* do 2° quadrimestre de 2025 foi superior ao mesmo período de 2024​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E4007E-8300-7E03-2406-65C360423808}"/>
              </a:ext>
            </a:extLst>
          </p:cNvPr>
          <p:cNvSpPr txBox="1"/>
          <p:nvPr/>
        </p:nvSpPr>
        <p:spPr>
          <a:xfrm>
            <a:off x="231301" y="6299755"/>
            <a:ext cx="52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Fonte: Relatório Resumido da Execução Orçamentária</a:t>
            </a:r>
            <a:endParaRPr lang="pt-BR" sz="900" b="0" i="0" u="none" strike="noStrike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*Exclui Receitas Intraorçamentárias</a:t>
            </a:r>
            <a:endParaRPr lang="pt-BR" sz="900" b="0" i="0" u="none" strike="noStrike">
              <a:effectLst/>
              <a:latin typeface="+mj-lt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131F864B-36F1-2C78-390F-FF05509062A0}"/>
              </a:ext>
            </a:extLst>
          </p:cNvPr>
          <p:cNvSpPr txBox="1">
            <a:spLocks/>
          </p:cNvSpPr>
          <p:nvPr/>
        </p:nvSpPr>
        <p:spPr>
          <a:xfrm>
            <a:off x="6345554" y="1415460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3598D1-87FB-5E3F-9C30-D5C2BB78954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774800"/>
            <a:ext cx="7556400" cy="44784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8E8B25E-64E8-1FB6-DDA7-293D7AE016AC}"/>
              </a:ext>
            </a:extLst>
          </p:cNvPr>
          <p:cNvSpPr txBox="1"/>
          <p:nvPr/>
        </p:nvSpPr>
        <p:spPr>
          <a:xfrm>
            <a:off x="11714433" y="6305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1497661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91127AEC5984E9CBD002980B7ACB8" ma:contentTypeVersion="24" ma:contentTypeDescription="Create a new document." ma:contentTypeScope="" ma:versionID="cea411bae764892924b9518471229a6b">
  <xsd:schema xmlns:xsd="http://www.w3.org/2001/XMLSchema" xmlns:xs="http://www.w3.org/2001/XMLSchema" xmlns:p="http://schemas.microsoft.com/office/2006/metadata/properties" xmlns:ns2="3787ae0c-a2f2-4ab0-991e-08818e462bd3" xmlns:ns3="a5c7d926-be96-426a-b7d8-3461508ce661" targetNamespace="http://schemas.microsoft.com/office/2006/metadata/properties" ma:root="true" ma:fieldsID="1992bb4fd0023fb785b75fa72992d61d" ns2:_="" ns3:_="">
    <xsd:import namespace="3787ae0c-a2f2-4ab0-991e-08818e462bd3"/>
    <xsd:import namespace="a5c7d926-be96-426a-b7d8-3461508ce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GUIASREFERENTEDEPOSITOJUDICIAIS" minOccurs="0"/>
                <xsd:element ref="ns2:MediaServiceSearchProperties" minOccurs="0"/>
                <xsd:element ref="ns2:Info" minOccurs="0"/>
                <xsd:element ref="ns2:MediaServiceBillingMetadata" minOccurs="0"/>
                <xsd:element ref="ns2:TipoAtualiza_x00e7__x00e3_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7ae0c-a2f2-4ab0-991e-08818e462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008325-463b-45ed-9e9b-5388e118c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GUIASREFERENTEDEPOSITOJUDICIAIS" ma:index="26" nillable="true" ma:displayName="GUIAS REFERENTE DEPOSITO JUDICIAIS" ma:format="Dropdown" ma:internalName="GUIASREFERENTEDEPOSITOJUDICIAIS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8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TipoAtualiza_x00e7__x00e3_o" ma:index="30" nillable="true" ma:displayName="Tipo Atualização" ma:description="Como o painel deve ser atualizado." ma:format="Dropdown" ma:internalName="TipoAtualiz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7d926-be96-426a-b7d8-3461508ce66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3a15d44-9365-4c31-8397-4a1fd3955c16}" ma:internalName="TaxCatchAll" ma:showField="CatchAllData" ma:web="a5c7d926-be96-426a-b7d8-3461508ce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7ae0c-a2f2-4ab0-991e-08818e462bd3">
      <Terms xmlns="http://schemas.microsoft.com/office/infopath/2007/PartnerControls"/>
    </lcf76f155ced4ddcb4097134ff3c332f>
    <TaxCatchAll xmlns="a5c7d926-be96-426a-b7d8-3461508ce661" xsi:nil="true"/>
    <_Flow_SignoffStatus xmlns="3787ae0c-a2f2-4ab0-991e-08818e462bd3" xsi:nil="true"/>
    <SharedWithUsers xmlns="a5c7d926-be96-426a-b7d8-3461508ce661">
      <UserInfo>
        <DisplayName>Neusa Lourenco Silva</DisplayName>
        <AccountId>55</AccountId>
        <AccountType/>
      </UserInfo>
    </SharedWithUsers>
    <GUIASREFERENTEDEPOSITOJUDICIAIS xmlns="3787ae0c-a2f2-4ab0-991e-08818e462bd3" xsi:nil="true"/>
    <Info xmlns="3787ae0c-a2f2-4ab0-991e-08818e462bd3">Retificados valores de restos a pagar e limite de pessoal</Info>
    <TipoAtualiza_x00e7__x00e3_o xmlns="3787ae0c-a2f2-4ab0-991e-08818e462bd3" xsi:nil="true"/>
  </documentManagement>
</p:properties>
</file>

<file path=customXml/itemProps1.xml><?xml version="1.0" encoding="utf-8"?>
<ds:datastoreItem xmlns:ds="http://schemas.openxmlformats.org/officeDocument/2006/customXml" ds:itemID="{F090D318-C279-49C4-87B3-7EE59FE1C27F}">
  <ds:schemaRefs>
    <ds:schemaRef ds:uri="3787ae0c-a2f2-4ab0-991e-08818e462bd3"/>
    <ds:schemaRef ds:uri="a5c7d926-be96-426a-b7d8-3461508ce6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CD29B21-338C-402E-9396-EB1AB4F3F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13142-0D70-4545-9FAF-14C400764B9E}">
  <ds:schemaRefs>
    <ds:schemaRef ds:uri="3787ae0c-a2f2-4ab0-991e-08818e462bd3"/>
    <ds:schemaRef ds:uri="a5c7d926-be96-426a-b7d8-3461508ce6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21</Slides>
  <Notes>19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1_Tema do Office</vt:lpstr>
      <vt:lpstr>2_Tema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alessandro</dc:creator>
  <cp:revision>8</cp:revision>
  <cp:lastPrinted>2025-08-27T14:10:19Z</cp:lastPrinted>
  <dcterms:created xsi:type="dcterms:W3CDTF">2020-07-18T23:52:29Z</dcterms:created>
  <dcterms:modified xsi:type="dcterms:W3CDTF">2025-10-20T16:29:30Z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0x01010010A91127AEC5984E9CBD002980B7ACB8</vt:lpwstr>
  </property>
  <property fmtid="{D5CDD505-2E9C-101B-9397-08002B2CF9AE}" pid="3" name="MediaServiceImageTags">
    <vt:lpwstr/>
  </property>
</Properties>
</file>