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1" r:id="rId6"/>
    <p:sldId id="260" r:id="rId7"/>
    <p:sldId id="265" r:id="rId8"/>
    <p:sldId id="269" r:id="rId9"/>
    <p:sldId id="270" r:id="rId10"/>
    <p:sldId id="271" r:id="rId11"/>
    <p:sldId id="262" r:id="rId12"/>
    <p:sldId id="266" r:id="rId13"/>
    <p:sldId id="268" r:id="rId14"/>
    <p:sldId id="272" r:id="rId15"/>
    <p:sldId id="273" r:id="rId16"/>
    <p:sldId id="274" r:id="rId17"/>
    <p:sldId id="298" r:id="rId18"/>
    <p:sldId id="299" r:id="rId19"/>
    <p:sldId id="275" r:id="rId20"/>
    <p:sldId id="276" r:id="rId21"/>
    <p:sldId id="277" r:id="rId22"/>
    <p:sldId id="267" r:id="rId23"/>
    <p:sldId id="292" r:id="rId24"/>
    <p:sldId id="281" r:id="rId25"/>
    <p:sldId id="296" r:id="rId26"/>
    <p:sldId id="297" r:id="rId27"/>
    <p:sldId id="294" r:id="rId28"/>
    <p:sldId id="300" r:id="rId29"/>
    <p:sldId id="301" r:id="rId30"/>
    <p:sldId id="304" r:id="rId31"/>
    <p:sldId id="305" r:id="rId32"/>
    <p:sldId id="306" r:id="rId33"/>
    <p:sldId id="307" r:id="rId34"/>
    <p:sldId id="302" r:id="rId35"/>
    <p:sldId id="303" r:id="rId36"/>
    <p:sldId id="308" r:id="rId37"/>
    <p:sldId id="26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F1A"/>
    <a:srgbClr val="D2D557"/>
    <a:srgbClr val="114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1CD0-9CF7-421F-A3F4-2910006EB519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3C65-F9B5-4935-A1C9-AB4E0D9593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24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E34FEC-3619-4C4D-ABD1-CCC0FA85315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4F8083-3AA6-48FE-8FE2-E22FB0E496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br/imgres?imgurl=http://anarcofagia.com/portal/wp-content/uploads/2011/09/simpatias-para-ganhar-dinheiro.jpg&amp;imgrefurl=http://anarcofagia.com/portal/simpatia-para-ganhar-dinheiro/&amp;usg=__0WxH74cIP1rB-cJrEij-VeW-d54=&amp;h=415&amp;w=555&amp;sz=97&amp;hl=pt-BR&amp;start=8&amp;zoom=1&amp;tbnid=LX6JTaogQrJNoM:&amp;tbnh=99&amp;tbnw=133&amp;ei=Z8J6T_qOCc70gge0vPSfAw&amp;prev=/search?q=dinheiro&amp;hl=pt-BR&amp;sa=G&amp;biw=1366&amp;bih=593&amp;gbv=2&amp;tbm=isch&amp;itbs=1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505930"/>
            <a:ext cx="8928992" cy="1470025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pt-BR" sz="5000" dirty="0" smtClean="0">
                <a:latin typeface="+mn-lt"/>
              </a:rPr>
              <a:t>Tipificação da Despesa Orçamentária</a:t>
            </a:r>
            <a:endParaRPr lang="pt-BR" sz="5000" dirty="0">
              <a:latin typeface="+mn-lt"/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783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971600" y="6080720"/>
            <a:ext cx="7200800" cy="58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Rio de Janeiro, 12 de setembro de 2014</a:t>
            </a:r>
            <a:endParaRPr lang="pt-B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44316" cy="212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Normatização – Poder Executivo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26876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decorrência da metodologia aplicada pelo TCE/RJ para análise do disposto no art. 42 da L.R.F., o Poder Executivo do Estado do Rio de Janeiro estabelecerá </a:t>
            </a:r>
            <a:r>
              <a:rPr lang="pt-BR" b="1" dirty="0" smtClean="0"/>
              <a:t>através de Decreto </a:t>
            </a:r>
            <a:r>
              <a:rPr lang="pt-BR" dirty="0" smtClean="0"/>
              <a:t>as normas a serem observadas pelos órgãos e entidades estaduais para o enquadramento das despesas que comporão ou não a base de cálculo para fins de apuração da regra disciplinada no citado dispositivo legal.</a:t>
            </a:r>
            <a:endParaRPr lang="pt-BR" dirty="0"/>
          </a:p>
        </p:txBody>
      </p:sp>
      <p:sp>
        <p:nvSpPr>
          <p:cNvPr id="8" name="Bisel 7"/>
          <p:cNvSpPr/>
          <p:nvPr/>
        </p:nvSpPr>
        <p:spPr>
          <a:xfrm>
            <a:off x="1043608" y="2621957"/>
            <a:ext cx="2664296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Base Normativa</a:t>
            </a:r>
            <a:endParaRPr lang="pt-BR" sz="2200" b="1" dirty="0"/>
          </a:p>
        </p:txBody>
      </p:sp>
      <p:sp>
        <p:nvSpPr>
          <p:cNvPr id="12" name="Bisel 11"/>
          <p:cNvSpPr/>
          <p:nvPr/>
        </p:nvSpPr>
        <p:spPr>
          <a:xfrm>
            <a:off x="5593036" y="2621957"/>
            <a:ext cx="2664296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Instrumento Operacional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27" y="3556622"/>
            <a:ext cx="2378769" cy="272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67" y="3678337"/>
            <a:ext cx="3761433" cy="227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86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ATENÇÃO!!!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22606" y="1196752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AÇÃO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2120082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Ordenar ou autorizar a assunção de obrigação, nos dois últimos quadrimestres do mandato ou legislatura, cuja despesa não possa ser paga no mesmo exercício financeiro ou, caso reste parcela a ser paga no exercício seguinte, que não tenha contrapartida suficiente de disponibilidade de caixa.</a:t>
            </a:r>
            <a:endParaRPr lang="pt-BR" sz="2200" dirty="0"/>
          </a:p>
        </p:txBody>
      </p:sp>
      <p:sp>
        <p:nvSpPr>
          <p:cNvPr id="7" name="Retângulo 6"/>
          <p:cNvSpPr/>
          <p:nvPr/>
        </p:nvSpPr>
        <p:spPr>
          <a:xfrm>
            <a:off x="5583947" y="1196752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REAÇÃO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064" y="2120082"/>
            <a:ext cx="3672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Reclusão de 1 a 4 anos.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 smtClean="0"/>
              <a:t>Art. 359-C do Decreto-Lei n° 2.848/40, incluído pela Lei Federal n° 10.028/2000.</a:t>
            </a:r>
            <a:endParaRPr lang="pt-B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3" y="4031819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80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Decreto 44.763, de 29/04/2014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Estabelece a obrigatoriedade da tipificação da despesa orçamentária no documento NE – Nota de Empenho do SIAFEM/RJ, para os órgãos e entidades do Poder Executivo Estadual.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8" y="485970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669"/>
            <a:ext cx="2448272" cy="137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1º - Obrigação e Prazo Inicial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1412776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“</a:t>
            </a:r>
            <a:r>
              <a:rPr lang="pt-BR" sz="2600" b="1" dirty="0" smtClean="0"/>
              <a:t>Fica estabelecida a obrigatoriedade</a:t>
            </a:r>
            <a:r>
              <a:rPr lang="pt-BR" sz="2600" dirty="0" smtClean="0"/>
              <a:t>, para os Órgãos e Entidades do </a:t>
            </a:r>
            <a:r>
              <a:rPr lang="pt-BR" sz="2600" u="sng" dirty="0" smtClean="0"/>
              <a:t>Poder Executivo</a:t>
            </a:r>
            <a:r>
              <a:rPr lang="pt-BR" sz="2600" b="1" dirty="0" smtClean="0"/>
              <a:t>, a partir de 1° de maio de 2014</a:t>
            </a:r>
            <a:r>
              <a:rPr lang="pt-BR" sz="2600" dirty="0" smtClean="0"/>
              <a:t>, </a:t>
            </a:r>
            <a:r>
              <a:rPr lang="pt-BR" sz="2600" u="sng" dirty="0" smtClean="0"/>
              <a:t>no momento da emissão da Nota de Empenho</a:t>
            </a:r>
            <a:r>
              <a:rPr lang="pt-BR" sz="2600" dirty="0" smtClean="0"/>
              <a:t>, </a:t>
            </a:r>
            <a:r>
              <a:rPr lang="pt-BR" sz="2600" b="1" dirty="0" smtClean="0"/>
              <a:t>da tipificação da despesa orçamentária</a:t>
            </a:r>
            <a:r>
              <a:rPr lang="pt-BR" sz="2600" dirty="0" smtClean="0"/>
              <a:t> </a:t>
            </a:r>
            <a:r>
              <a:rPr lang="pt-BR" sz="2600" b="1" dirty="0" smtClean="0"/>
              <a:t>no</a:t>
            </a:r>
            <a:r>
              <a:rPr lang="pt-BR" sz="2600" dirty="0" smtClean="0"/>
              <a:t> Sistema de Administração Financeira para Estados e Municípios do Estado do Rio de Janeiro – </a:t>
            </a:r>
            <a:r>
              <a:rPr lang="pt-BR" sz="2600" b="1" dirty="0" smtClean="0"/>
              <a:t>SIAFEM/RJ</a:t>
            </a:r>
            <a:r>
              <a:rPr lang="pt-BR" sz="2600" dirty="0" smtClean="0"/>
              <a:t>.”</a:t>
            </a:r>
            <a:endParaRPr lang="pt-BR" sz="2600" dirty="0"/>
          </a:p>
        </p:txBody>
      </p:sp>
      <p:sp>
        <p:nvSpPr>
          <p:cNvPr id="3" name="Retângulo 2"/>
          <p:cNvSpPr/>
          <p:nvPr/>
        </p:nvSpPr>
        <p:spPr>
          <a:xfrm>
            <a:off x="2033760" y="4728012"/>
            <a:ext cx="6858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pt-B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que significa tipificar a despesa?</a:t>
            </a:r>
            <a:endParaRPr lang="pt-B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9" y="4294223"/>
            <a:ext cx="1986069" cy="165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2° - Tipificação da Despesa (I)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980728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/>
              <a:t>Tipificar</a:t>
            </a:r>
            <a:r>
              <a:rPr lang="pt-BR" sz="2600" dirty="0" smtClean="0"/>
              <a:t> é o ato de caracterizar a despesa orçamentária com base na sua execução, de acordo com os seguintes conceitos:</a:t>
            </a:r>
            <a:endParaRPr lang="pt-BR" sz="2600" dirty="0"/>
          </a:p>
        </p:txBody>
      </p:sp>
      <p:sp>
        <p:nvSpPr>
          <p:cNvPr id="7" name="Retângulo 6"/>
          <p:cNvSpPr/>
          <p:nvPr/>
        </p:nvSpPr>
        <p:spPr>
          <a:xfrm>
            <a:off x="251520" y="5229200"/>
            <a:ext cx="86409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despesa tipificada </a:t>
            </a:r>
            <a:r>
              <a:rPr lang="pt-BR" sz="2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</a:t>
            </a:r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será computada para fins </a:t>
            </a:r>
            <a:r>
              <a:rPr lang="pt-B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apuração do Art. 42 da LRF (mas continuará cond</a:t>
            </a:r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icionada à existência prévia de cota financeira)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3528" y="1844824"/>
            <a:ext cx="2520280" cy="822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PRÉ-EXISTENTE</a:t>
            </a:r>
            <a:endParaRPr lang="pt-BR" sz="2200" b="1" dirty="0"/>
          </a:p>
        </p:txBody>
      </p:sp>
      <p:sp>
        <p:nvSpPr>
          <p:cNvPr id="9" name="Seta para a direita 8"/>
          <p:cNvSpPr/>
          <p:nvPr/>
        </p:nvSpPr>
        <p:spPr>
          <a:xfrm>
            <a:off x="2843808" y="2163191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03849" y="1948908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Quando a necessidade que motivou a obrigação ou contratação do serviço é anterior a 01/05 do último ano do mandato.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23528" y="3038625"/>
            <a:ext cx="2520280" cy="822423"/>
          </a:xfrm>
          <a:prstGeom prst="roundRect">
            <a:avLst/>
          </a:prstGeom>
          <a:solidFill>
            <a:srgbClr val="1143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CONTÍNUA</a:t>
            </a:r>
            <a:endParaRPr lang="pt-BR" sz="22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2843808" y="3356992"/>
            <a:ext cx="288032" cy="216024"/>
          </a:xfrm>
          <a:prstGeom prst="rightArrow">
            <a:avLst/>
          </a:prstGeom>
          <a:solidFill>
            <a:srgbClr val="1143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03849" y="2708920"/>
            <a:ext cx="5760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Quando a despesa está relacionada com a realização de serviços em que a necessidade da Administração não se esgota com a prática de ato instantâneo, isto é, corresponde a uma necessidade permanente da administração, algo de que ela precisa dispor sempre, ainda que não todos os dias.</a:t>
            </a:r>
            <a:endParaRPr lang="pt-BR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4293096"/>
            <a:ext cx="2520280" cy="822423"/>
          </a:xfrm>
          <a:prstGeom prst="roundRect">
            <a:avLst/>
          </a:prstGeom>
          <a:solidFill>
            <a:srgbClr val="5D0F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ESSENCIAL</a:t>
            </a:r>
            <a:endParaRPr lang="pt-BR" sz="2200" b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2843808" y="4611463"/>
            <a:ext cx="288032" cy="216024"/>
          </a:xfrm>
          <a:prstGeom prst="rightArrow">
            <a:avLst/>
          </a:prstGeom>
          <a:solidFill>
            <a:srgbClr val="5D0F1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03849" y="4305870"/>
            <a:ext cx="576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Quando a despesa for indispensável para que não ocorra interrupção aos serviços prestados pelo Ente. Sua não execução acarretará precariedade ou iminente prejuízo à coletividade.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812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2° - Tipificação da Despesa (II)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rgaminho vertical 2"/>
          <p:cNvSpPr/>
          <p:nvPr/>
        </p:nvSpPr>
        <p:spPr>
          <a:xfrm>
            <a:off x="251520" y="1357421"/>
            <a:ext cx="4176464" cy="459185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As despesas tipificadas devem ser obrigatoriamente justificadas quanto à sua essencialidade.</a:t>
            </a:r>
          </a:p>
          <a:p>
            <a:pPr algn="ctr"/>
            <a:endParaRPr lang="pt-BR" sz="2200" dirty="0">
              <a:solidFill>
                <a:schemeClr val="tx1"/>
              </a:solidFill>
            </a:endParaRPr>
          </a:p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O usuário deverá informar em campo apropriado no documento NE a razão de determinada despesa ser considerada essencial.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0" name="Pergaminho vertical 19"/>
          <p:cNvSpPr/>
          <p:nvPr/>
        </p:nvSpPr>
        <p:spPr>
          <a:xfrm>
            <a:off x="4644008" y="1340768"/>
            <a:ext cx="4176464" cy="459185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As despesas que não atendam </a:t>
            </a:r>
            <a:r>
              <a:rPr lang="pt-BR" sz="2200" b="1" dirty="0" smtClean="0">
                <a:solidFill>
                  <a:schemeClr val="tx1"/>
                </a:solidFill>
              </a:rPr>
              <a:t>em conjunto</a:t>
            </a:r>
            <a:r>
              <a:rPr lang="pt-BR" sz="2200" dirty="0" smtClean="0">
                <a:solidFill>
                  <a:schemeClr val="tx1"/>
                </a:solidFill>
              </a:rPr>
              <a:t> os critérios de </a:t>
            </a:r>
            <a:r>
              <a:rPr lang="pt-BR" sz="2200" b="1" dirty="0" smtClean="0">
                <a:solidFill>
                  <a:schemeClr val="tx1"/>
                </a:solidFill>
              </a:rPr>
              <a:t>pré-existência</a:t>
            </a:r>
            <a:r>
              <a:rPr lang="pt-BR" sz="2200" dirty="0" smtClean="0">
                <a:solidFill>
                  <a:schemeClr val="tx1"/>
                </a:solidFill>
              </a:rPr>
              <a:t>, </a:t>
            </a:r>
            <a:r>
              <a:rPr lang="pt-BR" sz="2200" b="1" dirty="0" smtClean="0">
                <a:solidFill>
                  <a:schemeClr val="tx1"/>
                </a:solidFill>
              </a:rPr>
              <a:t>continuidade</a:t>
            </a:r>
            <a:r>
              <a:rPr lang="pt-BR" sz="2200" dirty="0" smtClean="0">
                <a:solidFill>
                  <a:schemeClr val="tx1"/>
                </a:solidFill>
              </a:rPr>
              <a:t> e </a:t>
            </a:r>
            <a:r>
              <a:rPr lang="pt-BR" sz="2200" b="1" dirty="0" smtClean="0">
                <a:solidFill>
                  <a:schemeClr val="tx1"/>
                </a:solidFill>
              </a:rPr>
              <a:t>essencialidade</a:t>
            </a:r>
            <a:r>
              <a:rPr lang="pt-BR" sz="2200" dirty="0" smtClean="0">
                <a:solidFill>
                  <a:schemeClr val="tx1"/>
                </a:solidFill>
              </a:rPr>
              <a:t> deverão ser declaradas como </a:t>
            </a:r>
            <a:r>
              <a:rPr lang="pt-BR" sz="2200" b="1" dirty="0" smtClean="0">
                <a:solidFill>
                  <a:schemeClr val="tx1"/>
                </a:solidFill>
              </a:rPr>
              <a:t>NÃO TIPIFICADAS</a:t>
            </a:r>
            <a:r>
              <a:rPr lang="pt-BR" sz="2200" dirty="0" smtClean="0">
                <a:solidFill>
                  <a:schemeClr val="tx1"/>
                </a:solidFill>
              </a:rPr>
              <a:t> no momento do empenhamento da despesa no SIAFEM/RJ.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3º - Exceções à Tipificação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o 8"/>
          <p:cNvSpPr/>
          <p:nvPr/>
        </p:nvSpPr>
        <p:spPr>
          <a:xfrm>
            <a:off x="323528" y="1556792"/>
            <a:ext cx="8280920" cy="864096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I - Custeadas com recursos de convênios, inclusive contrapartidas</a:t>
            </a:r>
            <a:endParaRPr lang="pt-BR" sz="2400" dirty="0"/>
          </a:p>
        </p:txBody>
      </p:sp>
      <p:sp>
        <p:nvSpPr>
          <p:cNvPr id="10" name="Cubo 9"/>
          <p:cNvSpPr/>
          <p:nvPr/>
        </p:nvSpPr>
        <p:spPr>
          <a:xfrm>
            <a:off x="323528" y="2924944"/>
            <a:ext cx="8280920" cy="864096"/>
          </a:xfrm>
          <a:prstGeom prst="cube">
            <a:avLst/>
          </a:prstGeom>
          <a:solidFill>
            <a:srgbClr val="1143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II – As de caráter obrigatório: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8414" y="4005064"/>
            <a:ext cx="2157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Pessoal e encargos</a:t>
            </a:r>
            <a:endParaRPr lang="pt-B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24128" y="4862284"/>
            <a:ext cx="30364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Juros e encargos da dívida</a:t>
            </a:r>
            <a:endParaRPr lang="pt-B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36512" y="4433674"/>
            <a:ext cx="53072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9050">
                  <a:solidFill>
                    <a:schemeClr val="tx1"/>
                  </a:solidFill>
                  <a:prstDash val="solid"/>
                </a:ln>
              </a:rPr>
              <a:t>Distribuição constitucional ou legal de receitas</a:t>
            </a:r>
            <a:endParaRPr lang="pt-BR" sz="2000" b="1" cap="none" spc="0" dirty="0">
              <a:ln w="190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6512" y="4862284"/>
            <a:ext cx="5597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Transferências a instituições </a:t>
            </a:r>
            <a:r>
              <a:rPr lang="pt-BR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multigovernamentais</a:t>
            </a:r>
            <a:endParaRPr lang="pt-B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190" y="5277039"/>
            <a:ext cx="4318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Obrigações tributárias e contributivas</a:t>
            </a:r>
            <a:endParaRPr lang="pt-B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083305" y="4005064"/>
            <a:ext cx="70950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Inativos, pensionistas, obrigações patronais, </a:t>
            </a:r>
            <a:r>
              <a:rPr lang="pt-BR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</a:t>
            </a:r>
            <a:r>
              <a:rPr lang="pt-BR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Prev./Assist.</a:t>
            </a:r>
            <a:endParaRPr lang="pt-BR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79978" y="5277039"/>
            <a:ext cx="50725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Depósitos compulsórios e sent. judiciais</a:t>
            </a:r>
            <a:endParaRPr lang="pt-BR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270775" y="4433674"/>
            <a:ext cx="38065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Despesas de exercícios anteriores</a:t>
            </a:r>
            <a:endParaRPr lang="pt-B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5496" y="5677280"/>
            <a:ext cx="26591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Amortização da dívida</a:t>
            </a:r>
            <a:endParaRPr lang="pt-B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1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Despesas Não Tipificadas (I)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20925"/>
            <a:ext cx="1389885" cy="121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9" y="2304392"/>
            <a:ext cx="7331222" cy="22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47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Despesas Não Tipificadas (II)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8770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09" y="2873821"/>
            <a:ext cx="1215579" cy="121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94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4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º - Vedações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19675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I – </a:t>
            </a:r>
            <a:r>
              <a:rPr lang="pt-BR" sz="2200" dirty="0" smtClean="0"/>
              <a:t>A realização de toda e qualquer contratação no período de 01/05/2014 a 31/12/2014, vinculadas a fontes de recursos administradas pelo Tesouro Estadual, que tenha a sua execução em exercícios subsequentes sem a previsão no PPA (Lei 6.126/11), excluídas as despesas tipificadas e </a:t>
            </a:r>
            <a:r>
              <a:rPr lang="pt-BR" sz="2200" dirty="0" err="1" smtClean="0"/>
              <a:t>excepcionalizadas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43072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II – </a:t>
            </a:r>
            <a:r>
              <a:rPr lang="pt-BR" sz="2200" dirty="0" smtClean="0"/>
              <a:t>O empenhamento de despesas com fontes de recursos administradas pelo Tesouro Estadual que não atenda conjuntamente os conceitos de tipificação estabelecidos nos incisos I, II e III do art. 2° do Decreto ou que não estejam amparados pelas exceções elencadas no art. 3°.</a:t>
            </a:r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2747777"/>
            <a:ext cx="1672220" cy="16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254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476672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3568" y="651980"/>
            <a:ext cx="7589520" cy="248898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+mn-lt"/>
              </a:rPr>
              <a:t>“O desequilíbrio entre a receita e a despesa é a enfermidade crônica da nossa existência nacional.”</a:t>
            </a:r>
            <a:endParaRPr lang="pt-BR" sz="4000" dirty="0">
              <a:latin typeface="+mn-lt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4118288" y="3792921"/>
            <a:ext cx="3672408" cy="1509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Ruy Barbosa, </a:t>
            </a:r>
            <a:r>
              <a:rPr lang="pt-BR" b="1" dirty="0" smtClean="0"/>
              <a:t>Século XIX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44" y="3362298"/>
            <a:ext cx="2027652" cy="23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Art.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4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º - Demais Observações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196752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§ 1°. </a:t>
            </a:r>
            <a:r>
              <a:rPr lang="pt-BR" sz="2200" dirty="0" smtClean="0"/>
              <a:t>A realização de toda e qualquer contratação no período de 01/05/2014 a 31/12/2014, </a:t>
            </a:r>
            <a:r>
              <a:rPr lang="pt-BR" sz="2200" b="1" dirty="0" smtClean="0"/>
              <a:t>com fontes de recursos próprias do órgão ou entidade contratante</a:t>
            </a:r>
            <a:r>
              <a:rPr lang="pt-BR" sz="2200" dirty="0" smtClean="0"/>
              <a:t>, que tenha sua execução em exercícios subsequentes sem previsão no PPA fica condicionada à existência de disponibilidade financeira líquida, cujo controle competirá ao titular do respectivo órgão ou entidade;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347313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 smtClean="0"/>
              <a:t>§ 2°. </a:t>
            </a:r>
            <a:r>
              <a:rPr lang="pt-BR" sz="2200" dirty="0" smtClean="0"/>
              <a:t>Exclui-se da proibição do Inciso II deste artigo o empenhamento de despesa cujo compromisso se encerre no exercício e tenha cobertura orçamentária para a despesa integral, devidamente comprovada nas cotas de LME conforme montante publicado em Resolução SEPLAG/RJ.</a:t>
            </a:r>
            <a:endParaRPr lang="pt-BR" sz="22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-36512" y="53012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err="1" smtClean="0">
                <a:solidFill>
                  <a:schemeClr val="bg1"/>
                </a:solidFill>
                <a:latin typeface="+mn-lt"/>
              </a:rPr>
              <a:t>Arts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. 6° e 7°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1340768"/>
            <a:ext cx="2881311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listrada 2"/>
          <p:cNvSpPr/>
          <p:nvPr/>
        </p:nvSpPr>
        <p:spPr>
          <a:xfrm>
            <a:off x="3203848" y="1536775"/>
            <a:ext cx="587474" cy="6680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995936" y="1536775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Operacionalizará no SIAFEM/RJ a sistemática ora criada e orientará os órgãos e entidades do Estado quanto a sua correta utilização.</a:t>
            </a:r>
            <a:endParaRPr lang="pt-BR" dirty="0"/>
          </a:p>
        </p:txBody>
      </p:sp>
      <p:sp>
        <p:nvSpPr>
          <p:cNvPr id="13" name="Seta para a direita listrada 12"/>
          <p:cNvSpPr/>
          <p:nvPr/>
        </p:nvSpPr>
        <p:spPr>
          <a:xfrm>
            <a:off x="3203848" y="3429000"/>
            <a:ext cx="587474" cy="66808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278092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Fará constar em seu relatório de auditoria que acompanhará a prestação de contas do governo do Estado referente ao exercício de 2014, item com pronunciamento quanto ao cumprimento das regras de término de mandato, sob a perspectiva do art. 42 da LRF e quanto ao cumprimento deste Decreto, comunicando aos órgãos/entidades eventuais incorreções verificadas.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7" y="3222984"/>
            <a:ext cx="22065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0639"/>
            <a:ext cx="1178313" cy="17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547664" y="501317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contratação, execução e empenhamento de despesas em desacordo com o estabelecido no presente Decreto ensejará </a:t>
            </a:r>
            <a:r>
              <a:rPr lang="pt-BR" b="1" dirty="0" smtClean="0">
                <a:solidFill>
                  <a:srgbClr val="FF0000"/>
                </a:solidFill>
              </a:rPr>
              <a:t>apuração de responsabilidade do agente que tiver dado causa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2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52500"/>
            <a:ext cx="8064896" cy="1362075"/>
          </a:xfrm>
        </p:spPr>
        <p:txBody>
          <a:bodyPr>
            <a:noAutofit/>
          </a:bodyPr>
          <a:lstStyle/>
          <a:p>
            <a:pPr algn="ctr"/>
            <a:r>
              <a:rPr lang="pt-BR" sz="4200" dirty="0" smtClean="0">
                <a:latin typeface="+mn-lt"/>
              </a:rPr>
              <a:t>Procedimentos Operacionais no Documento NE – Nota de Empenho</a:t>
            </a:r>
            <a:endParaRPr lang="pt-BR" sz="4200" dirty="0">
              <a:latin typeface="+mn-lt"/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8" y="485970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669"/>
            <a:ext cx="2448272" cy="137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3816424" cy="2050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Tipificar a Despesa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51520" y="1196752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É condição para empenhar.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51520" y="2060848"/>
            <a:ext cx="8424936" cy="720080"/>
          </a:xfrm>
          <a:prstGeom prst="roundRect">
            <a:avLst/>
          </a:prstGeom>
          <a:solidFill>
            <a:srgbClr val="1143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Não é uma transação.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1520" y="2924944"/>
            <a:ext cx="8424936" cy="720080"/>
          </a:xfrm>
          <a:prstGeom prst="roundRect">
            <a:avLst/>
          </a:prstGeom>
          <a:solidFill>
            <a:srgbClr val="5D0F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É um atributo da transação &gt;NE.</a:t>
            </a:r>
            <a:endParaRPr lang="pt-BR" sz="2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1520" y="3789040"/>
            <a:ext cx="8424936" cy="72008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Ocorrerá dentro da transação &gt;NE.</a:t>
            </a:r>
            <a:endParaRPr lang="pt-BR" sz="24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1520" y="4653136"/>
            <a:ext cx="8424936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Vai depender da UGE, da FONTE DE RECURSOS e da natureza de despesas.</a:t>
            </a:r>
            <a:endParaRPr lang="pt-BR" sz="24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1520" y="5517232"/>
            <a:ext cx="8424936" cy="720080"/>
          </a:xfrm>
          <a:prstGeom prst="roundRect">
            <a:avLst/>
          </a:prstGeom>
          <a:solidFill>
            <a:srgbClr val="D2D5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Para as despesas sujeitas à tipificação será aberto um campo durante o preenchimento da Nota de Empenho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O que fazer: Despesa Tipificada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12474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empenho da despesa passa a contar com mais uma tela no SIAFEM. Após o preenchimento do cronograma mensal da Nota de Empenho, o sistema apresentará uma tela onde o usuário responderá a seguinte pergunta:  </a:t>
            </a:r>
            <a:r>
              <a:rPr lang="pt-BR" b="1" dirty="0"/>
              <a:t>ESTA DESPESA É </a:t>
            </a:r>
            <a:r>
              <a:rPr lang="pt-BR" b="1" dirty="0" smtClean="0"/>
              <a:t>TIPIFICAVEL?  </a:t>
            </a:r>
            <a:r>
              <a:rPr lang="pt-BR" b="1" dirty="0"/>
              <a:t>____(S=SIM N=NÃO)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83" y="2209371"/>
            <a:ext cx="60674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201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O que fazer: Despesa Tipificada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visa 2"/>
          <p:cNvSpPr/>
          <p:nvPr/>
        </p:nvSpPr>
        <p:spPr>
          <a:xfrm>
            <a:off x="323528" y="1494745"/>
            <a:ext cx="432048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249104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SIM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1086591" y="4509120"/>
            <a:ext cx="504056" cy="2880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75" y="1052736"/>
            <a:ext cx="1018073" cy="10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13" y="2328026"/>
            <a:ext cx="6096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647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Tipificação: NÃO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6" y="1711514"/>
            <a:ext cx="7136514" cy="416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visa 10"/>
          <p:cNvSpPr/>
          <p:nvPr/>
        </p:nvSpPr>
        <p:spPr>
          <a:xfrm>
            <a:off x="323528" y="1154361"/>
            <a:ext cx="432048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7382" y="908720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NÃO</a:t>
            </a:r>
            <a:endParaRPr lang="pt-B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0168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340768"/>
            <a:ext cx="3733800" cy="762000"/>
          </a:xfrm>
          <a:solidFill>
            <a:srgbClr val="5D0F1A"/>
          </a:solidFill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+mn-lt"/>
              </a:rPr>
              <a:t>FONTES TESOURO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2168" y="1340768"/>
            <a:ext cx="3733800" cy="762000"/>
          </a:xfrm>
          <a:solidFill>
            <a:srgbClr val="0070C0"/>
          </a:solidFill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+mn-lt"/>
              </a:rPr>
              <a:t>FONTES NÃO TESOURO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Disponibilidade Financeira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29417" y="2204864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672" y="2865130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19672" y="3513202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29417" y="4149080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05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19672" y="4809346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06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19672" y="5457418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07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07939" y="2204864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98194" y="2865130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98194" y="3513202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07939" y="4149080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898194" y="4809346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91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898194" y="5457418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</a:t>
            </a:r>
            <a:endParaRPr lang="pt-B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505572" y="2708920"/>
            <a:ext cx="2162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Outras</a:t>
            </a:r>
            <a:endParaRPr lang="pt-B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5" y="407707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52500"/>
            <a:ext cx="8064896" cy="1362075"/>
          </a:xfrm>
        </p:spPr>
        <p:txBody>
          <a:bodyPr>
            <a:noAutofit/>
          </a:bodyPr>
          <a:lstStyle/>
          <a:p>
            <a:pPr algn="ctr"/>
            <a:r>
              <a:rPr lang="pt-BR" sz="4200" dirty="0" smtClean="0">
                <a:latin typeface="+mn-lt"/>
              </a:rPr>
              <a:t>Acessando as Informações sobre Despesas Tipificadas e Não Tipificadas</a:t>
            </a:r>
            <a:endParaRPr lang="pt-BR" sz="4200" dirty="0">
              <a:latin typeface="+mn-lt"/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8" y="485970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669"/>
            <a:ext cx="2448272" cy="137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677816"/>
            <a:ext cx="4068732" cy="21120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72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Consultar através do SIG-LOCAL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24" y="1052736"/>
            <a:ext cx="6180777" cy="25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3923928" y="1856629"/>
            <a:ext cx="725784" cy="492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1" y="3813178"/>
            <a:ext cx="4896544" cy="2928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eta para a direita 11"/>
          <p:cNvSpPr/>
          <p:nvPr/>
        </p:nvSpPr>
        <p:spPr>
          <a:xfrm rot="8182205">
            <a:off x="6666635" y="4230502"/>
            <a:ext cx="368233" cy="3303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248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476672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87551" y="1209526"/>
            <a:ext cx="695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de fevereiro de 1987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15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55776" y="2636887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Brasil era o maior devedor do mundo entre os países em desenvolvimento (US$ 107 bilhões)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3" y="4149080"/>
            <a:ext cx="2191080" cy="14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555776" y="393305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então presidente José Sarney anuncia a suspensão do pagamento dos juros da dívida externa por tempo indeterminado além do corte de emissão de moeda e da adoção de um plano de austeridade – </a:t>
            </a:r>
            <a:r>
              <a:rPr lang="pt-BR" sz="2400" b="1" dirty="0" smtClean="0"/>
              <a:t>MORATÓRIA.</a:t>
            </a:r>
            <a:endParaRPr lang="pt-B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9199"/>
            <a:ext cx="1521924" cy="113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598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Extraindo o Relatório no SIG-LOCAL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4"/>
          <a:srcRect r="44973" b="25045"/>
          <a:stretch/>
        </p:blipFill>
        <p:spPr bwMode="auto">
          <a:xfrm>
            <a:off x="1319485" y="1052736"/>
            <a:ext cx="6660456" cy="4562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5805264"/>
            <a:ext cx="346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Definir o exercício e depois passar para </a:t>
            </a:r>
            <a:r>
              <a:rPr lang="pt-BR" b="1" dirty="0" smtClean="0"/>
              <a:t>CRITÉRIOS II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3600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Extraindo o Relatório no SIG-LOCAL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5805264"/>
            <a:ext cx="346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Definir a </a:t>
            </a:r>
            <a:r>
              <a:rPr lang="pt-BR" b="1" dirty="0" smtClean="0"/>
              <a:t>UGE</a:t>
            </a:r>
            <a:r>
              <a:rPr lang="pt-BR" dirty="0" smtClean="0"/>
              <a:t> e pressionar </a:t>
            </a:r>
            <a:r>
              <a:rPr lang="pt-BR" b="1" dirty="0" smtClean="0"/>
              <a:t>ENTER</a:t>
            </a:r>
            <a:endParaRPr lang="pt-BR" b="1" dirty="0"/>
          </a:p>
        </p:txBody>
      </p:sp>
      <p:pic>
        <p:nvPicPr>
          <p:cNvPr id="10" name="Imagem 9"/>
          <p:cNvPicPr/>
          <p:nvPr/>
        </p:nvPicPr>
        <p:blipFill rotWithShape="1">
          <a:blip r:embed="rId4"/>
          <a:srcRect r="44092" b="24719"/>
          <a:stretch/>
        </p:blipFill>
        <p:spPr bwMode="auto">
          <a:xfrm>
            <a:off x="724225" y="1196752"/>
            <a:ext cx="748883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4150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Extraindo o Relatório no SIG-LOCAL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573499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Marcar o que desejar, o importante é ter o campo TIPIFICAÇÃO (em nosso exemplo pedimos pela ordem: UGE, NÚMERO DE EMPENHO, TIPIFICAÇÃO, VALOR EMPENHADO, ATÉ AGOSTO)</a:t>
            </a:r>
            <a:endParaRPr lang="pt-BR" b="1" dirty="0"/>
          </a:p>
        </p:txBody>
      </p:sp>
      <p:pic>
        <p:nvPicPr>
          <p:cNvPr id="11" name="Imagem 10"/>
          <p:cNvPicPr/>
          <p:nvPr/>
        </p:nvPicPr>
        <p:blipFill rotWithShape="1">
          <a:blip r:embed="rId3"/>
          <a:srcRect r="44268" b="23416"/>
          <a:stretch/>
        </p:blipFill>
        <p:spPr bwMode="auto">
          <a:xfrm>
            <a:off x="971600" y="1124744"/>
            <a:ext cx="7200800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009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Entendendo o Relatório do SIG-Local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1967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/>
              <a:t>Deverá ser observado o campo </a:t>
            </a:r>
            <a:r>
              <a:rPr lang="pt-BR" sz="2300" b="1" dirty="0" smtClean="0"/>
              <a:t>“Tipo Tipificação”</a:t>
            </a:r>
            <a:r>
              <a:rPr lang="pt-BR" sz="2300" dirty="0" smtClean="0"/>
              <a:t>, o qual poderá apresentar as seguintes informações:</a:t>
            </a:r>
            <a:endParaRPr lang="pt-BR" sz="2300" b="1" dirty="0"/>
          </a:p>
        </p:txBody>
      </p:sp>
      <p:sp>
        <p:nvSpPr>
          <p:cNvPr id="3" name="Retângulo 2"/>
          <p:cNvSpPr/>
          <p:nvPr/>
        </p:nvSpPr>
        <p:spPr>
          <a:xfrm>
            <a:off x="1776910" y="1988840"/>
            <a:ext cx="559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Despesa Tipificada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22085" y="3140968"/>
            <a:ext cx="6899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Despesa Não Tipificada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341" y="4377878"/>
            <a:ext cx="911332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Despesa Não Sujeita à Tipificação</a:t>
            </a:r>
            <a:endParaRPr lang="pt-BR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13535" y="5457998"/>
            <a:ext cx="3316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Em branco</a:t>
            </a:r>
            <a:endParaRPr lang="pt-B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80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Interpretação do TCE/RJ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323528" y="1844824"/>
            <a:ext cx="2520280" cy="822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PRÉ-EXISTENTE</a:t>
            </a:r>
            <a:endParaRPr lang="pt-BR" sz="2200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2843808" y="2163191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03849" y="1948908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despesas cujos fatos geradores, ou seja, cujas necessidades que motivaram a obrigação, existiam antes de 01/05.</a:t>
            </a:r>
            <a:endParaRPr lang="pt-BR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8" y="3505513"/>
            <a:ext cx="2520280" cy="822423"/>
          </a:xfrm>
          <a:prstGeom prst="roundRect">
            <a:avLst/>
          </a:prstGeom>
          <a:solidFill>
            <a:srgbClr val="1143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CONTÍNUA</a:t>
            </a:r>
            <a:endParaRPr lang="pt-BR" sz="2200" b="1" dirty="0"/>
          </a:p>
        </p:txBody>
      </p:sp>
      <p:sp>
        <p:nvSpPr>
          <p:cNvPr id="17" name="Seta para a direita 16"/>
          <p:cNvSpPr/>
          <p:nvPr/>
        </p:nvSpPr>
        <p:spPr>
          <a:xfrm>
            <a:off x="2843808" y="3823880"/>
            <a:ext cx="288032" cy="216024"/>
          </a:xfrm>
          <a:prstGeom prst="rightArrow">
            <a:avLst/>
          </a:prstGeom>
          <a:solidFill>
            <a:srgbClr val="1143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03849" y="3380799"/>
            <a:ext cx="576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As despesas relacionadas com a aquisição de bens e /ou a realização de serviços em que a necessidade da administração não se esgota com a prática de um ato instantâneo, correspondendo a uma necessidade permanente.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056695" y="4869160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as ESSENCIAIS?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019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Critérios p/ Enquadramento - Essenciais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51520" y="111545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Preparo e distribuição de alimentos nos serviços obrigatórios (saúde, educação </a:t>
            </a:r>
            <a:r>
              <a:rPr lang="pt-BR" dirty="0" err="1" smtClean="0"/>
              <a:t>etc</a:t>
            </a:r>
            <a:r>
              <a:rPr lang="pt-BR" dirty="0" smtClean="0"/>
              <a:t>);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47549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Serviços de telefonia fixa e móvel;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1520" y="184482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Taxas de água e esgoto;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1520" y="22048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Iluminação, força motriz e gás;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51520" y="255561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Combustíveis e lubrificantes destinados a veículos de uso administrativo;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1520" y="29249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Medicamentos em geral, destinados ao sistema de saúde;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51520" y="32849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Artigos para uso escolar e didático;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51520" y="36357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Serviços de asseio e higiene;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9957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Impostos, taxas e multas;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51520" y="43651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Serviços de vigilância e policiamento;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51520" y="472514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Descentralização de recursos para apoio à nutrição dos alunos da rede de ensino;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51520" y="507589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Restituições;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1520" y="537321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Despesas de outra natureza relacionadas às atividades finalísticas ou de apoio administrativo da unidade gestora, imprescindíveis para que não haja interrupção ou redução na oferta regular de bens e serviços pelo ente;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1520" y="63000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Calamidade pública.</a:t>
            </a:r>
            <a:endParaRPr lang="pt-BR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087" y="2228743"/>
            <a:ext cx="2484024" cy="1932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2725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Manual da Tipificação - CEMAN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7" y="1126379"/>
            <a:ext cx="3510707" cy="497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72574" y="6259378"/>
            <a:ext cx="86212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www.fazenda.rj.gov.br/Sítios/Contadoria/Manuais</a:t>
            </a:r>
            <a:endParaRPr lang="pt-BR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905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38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7405"/>
            <a:ext cx="4042558" cy="148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15616" y="280473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OBRIGADO </a:t>
            </a:r>
          </a:p>
          <a:p>
            <a:pPr algn="ctr"/>
            <a:r>
              <a:rPr lang="pt-BR" sz="3600" b="1" dirty="0" smtClean="0"/>
              <a:t>a todos pela atenção!!!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39812" y="4077072"/>
            <a:ext cx="6736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E-mail: cge@fazenda.rj.gov.br</a:t>
            </a:r>
            <a:endParaRPr lang="pt-BR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Dispositivos Legais – Término de Mandato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402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14127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Lei Complementar n° 101/00: </a:t>
            </a:r>
            <a:r>
              <a:rPr lang="pt-BR" dirty="0" smtClean="0"/>
              <a:t>estabelece normas de finanças públicas  voltadas para a responsabilidade na gestão fiscal. Foco no equilíbrio das contas públicas e adoção de regras rígidas para o último ano de mandato.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305175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79912" y="2996952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Deliberação TCE/RJ n° 248/08: </a:t>
            </a:r>
            <a:r>
              <a:rPr lang="pt-BR" dirty="0" smtClean="0"/>
              <a:t>institui no âmbito estadual e municipal o módulo “Término de Mandato” no SIGFIS, disciplinando, ainda, o encaminhamento dos elementos pertinentes e dá outras providências .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0" y="4653136"/>
            <a:ext cx="1908164" cy="143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429692" y="4797152"/>
            <a:ext cx="653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Outras: </a:t>
            </a:r>
            <a:r>
              <a:rPr lang="pt-BR" dirty="0" smtClean="0"/>
              <a:t>Lei Federal n° 9.504/97 (estabelece normas para as eleições), Resolução TCE n° 23.406/14 (arrecadação, gastos e prestação de contas nas eleições de 2014), Resolução Casa Civil ERJ n° 345/14 (suspensão da publicidade no período eleitoral)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998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Condutas Vedadas – Término de Mandato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33056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927"/>
            <a:ext cx="1506282" cy="13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835696" y="1180927"/>
            <a:ext cx="71287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b="1" dirty="0" smtClean="0"/>
              <a:t>Despesa com Pessoal: </a:t>
            </a:r>
            <a:r>
              <a:rPr lang="pt-BR" dirty="0" smtClean="0"/>
              <a:t>é nulo de pleno direito </a:t>
            </a:r>
            <a:r>
              <a:rPr lang="pt-BR" dirty="0">
                <a:cs typeface="Times New Roman" pitchFamily="18" charset="0"/>
              </a:rPr>
              <a:t>o ato que provoque aumento da despesa com pessoal expedido nos 180 (cento e oitenta) dias anteriores ao final do mandato do titular do respectivo Poder ou </a:t>
            </a:r>
            <a:r>
              <a:rPr lang="pt-BR" dirty="0" smtClean="0">
                <a:cs typeface="Times New Roman" pitchFamily="18" charset="0"/>
              </a:rPr>
              <a:t>órgão (LC 101/00, art. 21, parágrafo único)</a:t>
            </a:r>
            <a:endParaRPr lang="pt-BR" dirty="0"/>
          </a:p>
        </p:txBody>
      </p:sp>
      <p:pic>
        <p:nvPicPr>
          <p:cNvPr id="9" name="Picture 2" descr="http://t1.gstatic.com/images?q=tbn:ANd9GcSuCuH4a3m48lzvSk9uUvvmfsMycGKxt0zfSsr-BnsfBRdj8nDgTQDCag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5"/>
            <a:ext cx="1506282" cy="112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1835696" y="2780928"/>
            <a:ext cx="712879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b="1" dirty="0" smtClean="0"/>
              <a:t>Operação de Crédito por A.R.O.: </a:t>
            </a:r>
            <a:r>
              <a:rPr lang="pt-BR" dirty="0" smtClean="0"/>
              <a:t>a operação de crédito por antecipação de receita destinada a atender insuficiência de caixa durante o exercício financeiro estará proibida no último ano de mandato do Governador</a:t>
            </a:r>
            <a:r>
              <a:rPr lang="pt-BR" dirty="0" smtClean="0">
                <a:cs typeface="Times New Roman" pitchFamily="18" charset="0"/>
              </a:rPr>
              <a:t> (LC 101/00, art. 38, IV, “b”)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8596"/>
            <a:ext cx="1576869" cy="11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1835696" y="4437112"/>
            <a:ext cx="7128792" cy="122413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200" b="1" dirty="0" smtClean="0"/>
              <a:t>Publicidade e Propaganda: </a:t>
            </a:r>
            <a:r>
              <a:rPr lang="pt-BR" dirty="0" smtClean="0"/>
              <a:t>são vedadas as despesas com publicidade que excedam a média dos gastos dos últimos três anos que antecedem o pleito ou do último ano imediatamente anterior (dos dois o menor), observando-se a autorização da Justiça Eleitoral nos três meses anteriores ao pleito</a:t>
            </a:r>
            <a:r>
              <a:rPr lang="pt-BR" dirty="0" smtClean="0">
                <a:cs typeface="Times New Roman" pitchFamily="18" charset="0"/>
              </a:rPr>
              <a:t> (Lei 9.504/97)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20074" y="5890046"/>
            <a:ext cx="2616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mais...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8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L.R.F. – Art. 42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141277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“</a:t>
            </a:r>
            <a:r>
              <a:rPr lang="pt-BR" sz="2600" b="1" dirty="0" smtClean="0"/>
              <a:t>É vedado</a:t>
            </a:r>
            <a:r>
              <a:rPr lang="pt-BR" sz="2600" dirty="0" smtClean="0"/>
              <a:t> ao titular de Poder ou órgão referido no art. 20, </a:t>
            </a:r>
            <a:r>
              <a:rPr lang="pt-BR" sz="2600" b="1" dirty="0" smtClean="0"/>
              <a:t>nos últimos dois quadrimestres do seu mandato</a:t>
            </a:r>
            <a:r>
              <a:rPr lang="pt-BR" sz="2600" dirty="0" smtClean="0"/>
              <a:t>, </a:t>
            </a:r>
            <a:r>
              <a:rPr lang="pt-BR" sz="2600" b="1" dirty="0" smtClean="0"/>
              <a:t>contrair obrigação de despesa que não possa ser cumprida integralmente dentro dele, ou que tenha parcelas a serem pagas no exercício seguinte sem que haja suficiente disponibilidade de caixa para este efeito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 smtClean="0"/>
              <a:t>Parágrafo único. Na determinação da </a:t>
            </a:r>
            <a:r>
              <a:rPr lang="pt-BR" sz="2600" u="sng" dirty="0" smtClean="0"/>
              <a:t>disponibilidade de caixa</a:t>
            </a:r>
            <a:r>
              <a:rPr lang="pt-BR" sz="2600" dirty="0" smtClean="0"/>
              <a:t> serão considerados os encargos e despesas compromissadas a pagar até o final do exercício.”</a:t>
            </a:r>
            <a:endParaRPr lang="pt-BR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79243" y="2420888"/>
            <a:ext cx="6940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Deixe a casa arrumada </a:t>
            </a:r>
          </a:p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 o sucessor!!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2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Aspectos Importantes do Art. 42 – L.R.F.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23" y="1196752"/>
            <a:ext cx="2074665" cy="13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292567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Contrair obrigação de despesa </a:t>
            </a:r>
            <a:r>
              <a:rPr lang="pt-BR" dirty="0" smtClean="0"/>
              <a:t>significa, para o TCE/RJ, celebrar contrato ou outro instrumento congênere que caracterize a assunção de obrigação, tendo como contraprestação o fornecimento de bem ou prestação de serviço.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3" y="2996952"/>
            <a:ext cx="2082905" cy="13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478476" y="278092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Ao assumir uma obrigação de despesa através de contrato, convênio, acordo, ajuste ou qualquer outra forma de contratação no seu último ano de mandato, o gestor deve verificar previamente se poderá pagá-la, valendo-se de um fluxo de caixa que levará em consideração os encargos compromissados a pagar até o final do exercício e não apenas nos dois últimos quadrimestres (</a:t>
            </a:r>
            <a:r>
              <a:rPr lang="pt-BR" b="1" dirty="0" smtClean="0"/>
              <a:t>Fonte: </a:t>
            </a:r>
            <a:r>
              <a:rPr lang="pt-BR" dirty="0" smtClean="0"/>
              <a:t>MDF – STN)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10" y="4557702"/>
            <a:ext cx="1728370" cy="15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1520" y="486916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As obras e prestações de serviços plurianuais que ultrapassem o período da LOA </a:t>
            </a:r>
            <a:r>
              <a:rPr lang="pt-BR" dirty="0" smtClean="0"/>
              <a:t>afetarão a disponibilidade de caixa apenas no valor da fração do orçamento que corresponda ao cronograma orçamentário-financeiro do ano em curso.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7119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Disponibilidade Líquida de Caixa (STN)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47203" cy="45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8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72808" cy="687063"/>
          </a:xfrm>
          <a:solidFill>
            <a:srgbClr val="002060"/>
          </a:solidFill>
          <a:scene3d>
            <a:camera prst="orthographicFront"/>
            <a:lightRig rig="freezing" dir="t"/>
          </a:scene3d>
          <a:sp3d prstMaterial="softEdge">
            <a:bevelT w="139700" h="139700" prst="divot"/>
            <a:bevelB w="139700" h="139700" prst="divot"/>
          </a:sp3d>
        </p:spPr>
        <p:txBody>
          <a:bodyPr anchor="ctr"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O Art. 42 da L.R.F. x TCE/RJ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48" y="332656"/>
            <a:ext cx="1331540" cy="485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83768" y="126876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interpretação do art. 42 da L.R.F. pelos Tribunais de Contas em geral tem sido ponderada. As Cortes de Contas têm entendido que a interpretação da Lei nem sempre poderá ser feita literalmente, sendo necessária a verificação dos seus efeitos, no sentido de não prejudicar o bom andamento dos  serviços públicos.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1" y="1209765"/>
            <a:ext cx="2097583" cy="157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ave esquerda 5"/>
          <p:cNvSpPr/>
          <p:nvPr/>
        </p:nvSpPr>
        <p:spPr>
          <a:xfrm>
            <a:off x="2699792" y="3645024"/>
            <a:ext cx="1379562" cy="191017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975" y="3409876"/>
            <a:ext cx="3072114" cy="239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11960" y="3358733"/>
            <a:ext cx="4752528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r>
              <a:rPr lang="pt-BR" dirty="0" smtClean="0"/>
              <a:t>Despesas que </a:t>
            </a:r>
            <a:r>
              <a:rPr lang="pt-BR" b="1" dirty="0" smtClean="0">
                <a:solidFill>
                  <a:srgbClr val="FF0000"/>
                </a:solidFill>
              </a:rPr>
              <a:t>serão computadas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para cálculo do art. 42 da L.R.F.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11960" y="5157192"/>
            <a:ext cx="4752528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r>
              <a:rPr lang="pt-BR" dirty="0" smtClean="0"/>
              <a:t>Despesas que </a:t>
            </a:r>
            <a:r>
              <a:rPr lang="pt-BR" b="1" dirty="0">
                <a:solidFill>
                  <a:srgbClr val="002060"/>
                </a:solidFill>
              </a:rPr>
              <a:t>N</a:t>
            </a:r>
            <a:r>
              <a:rPr lang="pt-BR" b="1" dirty="0" smtClean="0">
                <a:solidFill>
                  <a:srgbClr val="002060"/>
                </a:solidFill>
              </a:rPr>
              <a:t>ÃO</a:t>
            </a:r>
            <a:r>
              <a:rPr lang="pt-BR" dirty="0" smtClean="0"/>
              <a:t> serão computadas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para cálculo do art. 42 da L.R.F.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7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1125</TotalTime>
  <Words>2128</Words>
  <Application>Microsoft Office PowerPoint</Application>
  <PresentationFormat>Apresentação na tela (4:3)</PresentationFormat>
  <Paragraphs>157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Capital Próprio</vt:lpstr>
      <vt:lpstr>Tipificação da Despesa Orçamentária</vt:lpstr>
      <vt:lpstr>“O desequilíbrio entre a receita e a despesa é a enfermidade crônica da nossa existência nacional.”</vt:lpstr>
      <vt:lpstr>Apresentação do PowerPoint</vt:lpstr>
      <vt:lpstr>Dispositivos Legais – Término de Mandato</vt:lpstr>
      <vt:lpstr>Condutas Vedadas – Término de Mandato</vt:lpstr>
      <vt:lpstr>L.R.F. – Art. 42</vt:lpstr>
      <vt:lpstr>Aspectos Importantes do Art. 42 – L.R.F.</vt:lpstr>
      <vt:lpstr>Disponibilidade Líquida de Caixa (STN)</vt:lpstr>
      <vt:lpstr>O Art. 42 da L.R.F. x TCE/RJ</vt:lpstr>
      <vt:lpstr>Normatização – Poder Executivo</vt:lpstr>
      <vt:lpstr>ATENÇÃO!!!</vt:lpstr>
      <vt:lpstr>Decreto 44.763, de 29/04/2014</vt:lpstr>
      <vt:lpstr>Art. 1º - Obrigação e Prazo Inicial</vt:lpstr>
      <vt:lpstr>Art. 2° - Tipificação da Despesa (I)</vt:lpstr>
      <vt:lpstr>Art. 2° - Tipificação da Despesa (II)</vt:lpstr>
      <vt:lpstr>Art. 3º - Exceções à Tipificação</vt:lpstr>
      <vt:lpstr>Despesas Não Tipificadas (I)</vt:lpstr>
      <vt:lpstr>Despesas Não Tipificadas (II)</vt:lpstr>
      <vt:lpstr>Art. 4º - Vedações</vt:lpstr>
      <vt:lpstr>Art. 4º - Demais Observações</vt:lpstr>
      <vt:lpstr>Arts. 6° e 7°</vt:lpstr>
      <vt:lpstr>Procedimentos Operacionais no Documento NE – Nota de Empenho</vt:lpstr>
      <vt:lpstr>Tipificar a Despesa</vt:lpstr>
      <vt:lpstr>O que fazer: Despesa Tipificada</vt:lpstr>
      <vt:lpstr>O que fazer: Despesa Tipificada</vt:lpstr>
      <vt:lpstr>Tipificação: NÃO</vt:lpstr>
      <vt:lpstr>Disponibilidade Financeira</vt:lpstr>
      <vt:lpstr>Acessando as Informações sobre Despesas Tipificadas e Não Tipificadas</vt:lpstr>
      <vt:lpstr>Consultar através do SIG-LOCAL</vt:lpstr>
      <vt:lpstr>Extraindo o Relatório no SIG-LOCAL</vt:lpstr>
      <vt:lpstr>Extraindo o Relatório no SIG-LOCAL</vt:lpstr>
      <vt:lpstr>Extraindo o Relatório no SIG-LOCAL</vt:lpstr>
      <vt:lpstr>Entendendo o Relatório do SIG-Local</vt:lpstr>
      <vt:lpstr>Interpretação do TCE/RJ</vt:lpstr>
      <vt:lpstr>Critérios p/ Enquadramento - Essenciais</vt:lpstr>
      <vt:lpstr>Manual da Tipificação - CEMAN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Pinto de Carvalho Júnior</dc:creator>
  <cp:lastModifiedBy>Silvana de Jesus Ferreira</cp:lastModifiedBy>
  <cp:revision>115</cp:revision>
  <dcterms:created xsi:type="dcterms:W3CDTF">2014-04-08T18:23:45Z</dcterms:created>
  <dcterms:modified xsi:type="dcterms:W3CDTF">2014-09-15T14:41:06Z</dcterms:modified>
</cp:coreProperties>
</file>