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34"/>
  </p:notesMasterIdLst>
  <p:sldIdLst>
    <p:sldId id="301" r:id="rId2"/>
    <p:sldId id="302" r:id="rId3"/>
    <p:sldId id="260" r:id="rId4"/>
    <p:sldId id="293" r:id="rId5"/>
    <p:sldId id="262" r:id="rId6"/>
    <p:sldId id="263" r:id="rId7"/>
    <p:sldId id="264" r:id="rId8"/>
    <p:sldId id="265" r:id="rId9"/>
    <p:sldId id="266" r:id="rId10"/>
    <p:sldId id="267" r:id="rId11"/>
    <p:sldId id="268" r:id="rId12"/>
    <p:sldId id="269" r:id="rId13"/>
    <p:sldId id="272" r:id="rId14"/>
    <p:sldId id="271" r:id="rId15"/>
    <p:sldId id="299" r:id="rId16"/>
    <p:sldId id="274" r:id="rId17"/>
    <p:sldId id="275" r:id="rId18"/>
    <p:sldId id="276" r:id="rId19"/>
    <p:sldId id="277" r:id="rId20"/>
    <p:sldId id="278" r:id="rId21"/>
    <p:sldId id="279" r:id="rId22"/>
    <p:sldId id="291" r:id="rId23"/>
    <p:sldId id="280" r:id="rId24"/>
    <p:sldId id="297" r:id="rId25"/>
    <p:sldId id="282" r:id="rId26"/>
    <p:sldId id="283" r:id="rId27"/>
    <p:sldId id="285" r:id="rId28"/>
    <p:sldId id="286" r:id="rId29"/>
    <p:sldId id="287" r:id="rId30"/>
    <p:sldId id="288" r:id="rId31"/>
    <p:sldId id="289" r:id="rId32"/>
    <p:sldId id="290"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564BD-A9E8-47DD-8422-B9550B72490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BC945BE9-E746-4BB2-AD91-3E5E0BBE8E7C}">
      <dgm:prSet phldrT="[Texto]" custT="1"/>
      <dgm:spPr/>
      <dgm:t>
        <a:bodyPr/>
        <a:lstStyle/>
        <a:p>
          <a:r>
            <a:rPr lang="pt-BR" sz="1400" b="1" dirty="0"/>
            <a:t>Superintendência de Relatórios e Demonstrativos Contábeis </a:t>
          </a:r>
          <a:r>
            <a:rPr lang="pt-BR" sz="1400" b="1" dirty="0" smtClean="0"/>
            <a:t>– SUDEC</a:t>
          </a:r>
        </a:p>
        <a:p>
          <a:endParaRPr lang="pt-BR" sz="1400" b="1" dirty="0" smtClean="0"/>
        </a:p>
        <a:p>
          <a:r>
            <a:rPr lang="pt-BR" sz="1400" b="1" dirty="0" smtClean="0">
              <a:solidFill>
                <a:srgbClr val="0070C0"/>
              </a:solidFill>
            </a:rPr>
            <a:t>Ronald Marcio Guedes Rodrigues</a:t>
          </a:r>
        </a:p>
      </dgm:t>
    </dgm:pt>
    <dgm:pt modelId="{4B883C9A-D30D-48FE-BFF1-C881349E5F48}" type="parTrans" cxnId="{4417A865-090F-4C3D-A993-EDDA1E2452C3}">
      <dgm:prSet/>
      <dgm:spPr/>
      <dgm:t>
        <a:bodyPr/>
        <a:lstStyle/>
        <a:p>
          <a:endParaRPr lang="pt-BR" sz="1400" b="1"/>
        </a:p>
      </dgm:t>
    </dgm:pt>
    <dgm:pt modelId="{79EF28BE-874A-4600-9287-1ABAAFAD0B6A}" type="sibTrans" cxnId="{4417A865-090F-4C3D-A993-EDDA1E2452C3}">
      <dgm:prSet/>
      <dgm:spPr/>
      <dgm:t>
        <a:bodyPr/>
        <a:lstStyle/>
        <a:p>
          <a:endParaRPr lang="pt-BR" sz="1400" b="1"/>
        </a:p>
      </dgm:t>
    </dgm:pt>
    <dgm:pt modelId="{043FA64B-C8F2-4DEA-BB88-91DBC8EC6F90}">
      <dgm:prSet phldrT="[Texto]" custT="1"/>
      <dgm:spPr/>
      <dgm:t>
        <a:bodyPr/>
        <a:lstStyle/>
        <a:p>
          <a:r>
            <a:rPr lang="pt-BR" sz="1400" b="1" dirty="0"/>
            <a:t>Coordenadoria de Contas de Governo e Relatórios Fiscais  - </a:t>
          </a:r>
          <a:r>
            <a:rPr lang="pt-BR" sz="1400" b="1" dirty="0" smtClean="0"/>
            <a:t>CGORF</a:t>
          </a:r>
        </a:p>
        <a:p>
          <a:endParaRPr lang="pt-BR" sz="1400" b="1" dirty="0" smtClean="0"/>
        </a:p>
        <a:p>
          <a:r>
            <a:rPr lang="pt-BR" sz="1400" b="1" dirty="0" smtClean="0">
              <a:solidFill>
                <a:srgbClr val="0070C0"/>
              </a:solidFill>
            </a:rPr>
            <a:t>Renato Ferreira Costa</a:t>
          </a:r>
          <a:endParaRPr lang="pt-BR" sz="1400" b="1" dirty="0">
            <a:solidFill>
              <a:srgbClr val="0070C0"/>
            </a:solidFill>
          </a:endParaRPr>
        </a:p>
      </dgm:t>
    </dgm:pt>
    <dgm:pt modelId="{0C61D65E-ECFD-48CC-B300-2C7DCF9BB1D1}" type="parTrans" cxnId="{26E0D064-DD3A-41F1-9C08-17DD974C71C9}">
      <dgm:prSet/>
      <dgm:spPr/>
      <dgm:t>
        <a:bodyPr/>
        <a:lstStyle/>
        <a:p>
          <a:endParaRPr lang="pt-BR" sz="1400" b="1"/>
        </a:p>
      </dgm:t>
    </dgm:pt>
    <dgm:pt modelId="{A3E6A125-AB2A-4B3B-9071-FB27D8D6B23F}" type="sibTrans" cxnId="{26E0D064-DD3A-41F1-9C08-17DD974C71C9}">
      <dgm:prSet/>
      <dgm:spPr/>
      <dgm:t>
        <a:bodyPr/>
        <a:lstStyle/>
        <a:p>
          <a:endParaRPr lang="pt-BR" sz="1400" b="1"/>
        </a:p>
      </dgm:t>
    </dgm:pt>
    <dgm:pt modelId="{79E9A68D-7883-4DC0-A6B5-FCC8F9BB08E6}">
      <dgm:prSet phldrT="[Texto]" custT="1"/>
      <dgm:spPr/>
      <dgm:t>
        <a:bodyPr/>
        <a:lstStyle/>
        <a:p>
          <a:r>
            <a:rPr lang="pt-BR" sz="1400" b="1" dirty="0"/>
            <a:t>Coordenadoria de Consolidação de Balanços e Relatórios Gerenciais </a:t>
          </a:r>
          <a:r>
            <a:rPr lang="pt-BR" sz="1400" b="1" dirty="0" smtClean="0"/>
            <a:t>– CCBAL</a:t>
          </a:r>
        </a:p>
        <a:p>
          <a:endParaRPr lang="pt-BR" sz="1400" b="1" dirty="0" smtClean="0"/>
        </a:p>
        <a:p>
          <a:r>
            <a:rPr lang="pt-BR" sz="1400" b="1" dirty="0" smtClean="0">
              <a:solidFill>
                <a:srgbClr val="0070C0"/>
              </a:solidFill>
            </a:rPr>
            <a:t>Celso de Brito Borba</a:t>
          </a:r>
          <a:endParaRPr lang="pt-BR" sz="1400" b="1" dirty="0">
            <a:solidFill>
              <a:srgbClr val="0070C0"/>
            </a:solidFill>
          </a:endParaRPr>
        </a:p>
      </dgm:t>
    </dgm:pt>
    <dgm:pt modelId="{DB499BDE-7B15-4E01-A3DD-1E2BC42ECFF9}" type="parTrans" cxnId="{0F8B5230-C73D-4EF0-95B8-98DAA9B49A44}">
      <dgm:prSet/>
      <dgm:spPr/>
      <dgm:t>
        <a:bodyPr/>
        <a:lstStyle/>
        <a:p>
          <a:endParaRPr lang="pt-BR" sz="1400" b="1"/>
        </a:p>
      </dgm:t>
    </dgm:pt>
    <dgm:pt modelId="{018B2982-39F4-4DF7-8571-3032E7D7E41B}" type="sibTrans" cxnId="{0F8B5230-C73D-4EF0-95B8-98DAA9B49A44}">
      <dgm:prSet/>
      <dgm:spPr/>
      <dgm:t>
        <a:bodyPr/>
        <a:lstStyle/>
        <a:p>
          <a:endParaRPr lang="pt-BR" sz="1400" b="1"/>
        </a:p>
      </dgm:t>
    </dgm:pt>
    <dgm:pt modelId="{6C7BB44A-DF3D-4D41-81DF-04CEC77F0360}" type="pres">
      <dgm:prSet presAssocID="{244564BD-A9E8-47DD-8422-B9550B72490D}" presName="hierChild1" presStyleCnt="0">
        <dgm:presLayoutVars>
          <dgm:chPref val="1"/>
          <dgm:dir/>
          <dgm:animOne val="branch"/>
          <dgm:animLvl val="lvl"/>
          <dgm:resizeHandles/>
        </dgm:presLayoutVars>
      </dgm:prSet>
      <dgm:spPr/>
      <dgm:t>
        <a:bodyPr/>
        <a:lstStyle/>
        <a:p>
          <a:endParaRPr lang="pt-BR"/>
        </a:p>
      </dgm:t>
    </dgm:pt>
    <dgm:pt modelId="{FCE1F9A1-E1E4-4F28-A2E6-065C47167E60}" type="pres">
      <dgm:prSet presAssocID="{BC945BE9-E746-4BB2-AD91-3E5E0BBE8E7C}" presName="hierRoot1" presStyleCnt="0"/>
      <dgm:spPr/>
    </dgm:pt>
    <dgm:pt modelId="{56EB5DB0-BCF2-4915-8FC4-FA4F02ABAB0F}" type="pres">
      <dgm:prSet presAssocID="{BC945BE9-E746-4BB2-AD91-3E5E0BBE8E7C}" presName="composite" presStyleCnt="0"/>
      <dgm:spPr/>
    </dgm:pt>
    <dgm:pt modelId="{F28BADEA-9F3B-4E4B-AB26-6446DF4D0F2E}" type="pres">
      <dgm:prSet presAssocID="{BC945BE9-E746-4BB2-AD91-3E5E0BBE8E7C}" presName="background" presStyleLbl="node0" presStyleIdx="0" presStyleCnt="1"/>
      <dgm:spPr/>
    </dgm:pt>
    <dgm:pt modelId="{BA02DBC8-D7E0-460A-8A74-95BF7F2CA1DA}" type="pres">
      <dgm:prSet presAssocID="{BC945BE9-E746-4BB2-AD91-3E5E0BBE8E7C}" presName="text" presStyleLbl="fgAcc0" presStyleIdx="0" presStyleCnt="1" custScaleX="169714" custScaleY="101766" custLinFactNeighborX="-4296" custLinFactNeighborY="6649">
        <dgm:presLayoutVars>
          <dgm:chPref val="3"/>
        </dgm:presLayoutVars>
      </dgm:prSet>
      <dgm:spPr/>
      <dgm:t>
        <a:bodyPr/>
        <a:lstStyle/>
        <a:p>
          <a:endParaRPr lang="pt-BR"/>
        </a:p>
      </dgm:t>
    </dgm:pt>
    <dgm:pt modelId="{127840F3-CB74-4980-ADFF-8BB161BBE759}" type="pres">
      <dgm:prSet presAssocID="{BC945BE9-E746-4BB2-AD91-3E5E0BBE8E7C}" presName="hierChild2" presStyleCnt="0"/>
      <dgm:spPr/>
    </dgm:pt>
    <dgm:pt modelId="{313CFD15-B8CA-480D-8DC3-A4E9E6455794}" type="pres">
      <dgm:prSet presAssocID="{0C61D65E-ECFD-48CC-B300-2C7DCF9BB1D1}" presName="Name10" presStyleLbl="parChTrans1D2" presStyleIdx="0" presStyleCnt="2"/>
      <dgm:spPr/>
      <dgm:t>
        <a:bodyPr/>
        <a:lstStyle/>
        <a:p>
          <a:endParaRPr lang="pt-BR"/>
        </a:p>
      </dgm:t>
    </dgm:pt>
    <dgm:pt modelId="{786372D3-B16D-4675-997E-211DD45CC2A0}" type="pres">
      <dgm:prSet presAssocID="{043FA64B-C8F2-4DEA-BB88-91DBC8EC6F90}" presName="hierRoot2" presStyleCnt="0"/>
      <dgm:spPr/>
    </dgm:pt>
    <dgm:pt modelId="{750880BA-6719-4BB5-B035-C3413EB9196D}" type="pres">
      <dgm:prSet presAssocID="{043FA64B-C8F2-4DEA-BB88-91DBC8EC6F90}" presName="composite2" presStyleCnt="0"/>
      <dgm:spPr/>
    </dgm:pt>
    <dgm:pt modelId="{38E2E0E2-3826-4D81-AC14-BA7355CC5F72}" type="pres">
      <dgm:prSet presAssocID="{043FA64B-C8F2-4DEA-BB88-91DBC8EC6F90}" presName="background2" presStyleLbl="node2" presStyleIdx="0" presStyleCnt="2"/>
      <dgm:spPr/>
    </dgm:pt>
    <dgm:pt modelId="{52697882-B5A8-48CF-B987-E5D0BC051DCF}" type="pres">
      <dgm:prSet presAssocID="{043FA64B-C8F2-4DEA-BB88-91DBC8EC6F90}" presName="text2" presStyleLbl="fgAcc2" presStyleIdx="0" presStyleCnt="2" custScaleX="126828" custScaleY="103444">
        <dgm:presLayoutVars>
          <dgm:chPref val="3"/>
        </dgm:presLayoutVars>
      </dgm:prSet>
      <dgm:spPr/>
      <dgm:t>
        <a:bodyPr/>
        <a:lstStyle/>
        <a:p>
          <a:endParaRPr lang="pt-BR"/>
        </a:p>
      </dgm:t>
    </dgm:pt>
    <dgm:pt modelId="{8DDF8046-F800-45E4-AEA3-9C0E8AC77EDB}" type="pres">
      <dgm:prSet presAssocID="{043FA64B-C8F2-4DEA-BB88-91DBC8EC6F90}" presName="hierChild3" presStyleCnt="0"/>
      <dgm:spPr/>
    </dgm:pt>
    <dgm:pt modelId="{B0ED6FA1-6F7A-41F7-B5E0-1A6ED0562DD8}" type="pres">
      <dgm:prSet presAssocID="{DB499BDE-7B15-4E01-A3DD-1E2BC42ECFF9}" presName="Name10" presStyleLbl="parChTrans1D2" presStyleIdx="1" presStyleCnt="2"/>
      <dgm:spPr/>
      <dgm:t>
        <a:bodyPr/>
        <a:lstStyle/>
        <a:p>
          <a:endParaRPr lang="pt-BR"/>
        </a:p>
      </dgm:t>
    </dgm:pt>
    <dgm:pt modelId="{D209853D-B568-4C0A-8FA9-D54F8C5F9568}" type="pres">
      <dgm:prSet presAssocID="{79E9A68D-7883-4DC0-A6B5-FCC8F9BB08E6}" presName="hierRoot2" presStyleCnt="0"/>
      <dgm:spPr/>
    </dgm:pt>
    <dgm:pt modelId="{C187E3C5-B7E7-4DFB-91F7-D542FC85A089}" type="pres">
      <dgm:prSet presAssocID="{79E9A68D-7883-4DC0-A6B5-FCC8F9BB08E6}" presName="composite2" presStyleCnt="0"/>
      <dgm:spPr/>
    </dgm:pt>
    <dgm:pt modelId="{A636DFC5-7181-4443-9632-9F913D1A8BE5}" type="pres">
      <dgm:prSet presAssocID="{79E9A68D-7883-4DC0-A6B5-FCC8F9BB08E6}" presName="background2" presStyleLbl="node2" presStyleIdx="1" presStyleCnt="2"/>
      <dgm:spPr/>
    </dgm:pt>
    <dgm:pt modelId="{58038231-B360-46C2-B246-07B21515468F}" type="pres">
      <dgm:prSet presAssocID="{79E9A68D-7883-4DC0-A6B5-FCC8F9BB08E6}" presName="text2" presStyleLbl="fgAcc2" presStyleIdx="1" presStyleCnt="2" custScaleX="135188" custScaleY="106888">
        <dgm:presLayoutVars>
          <dgm:chPref val="3"/>
        </dgm:presLayoutVars>
      </dgm:prSet>
      <dgm:spPr/>
      <dgm:t>
        <a:bodyPr/>
        <a:lstStyle/>
        <a:p>
          <a:endParaRPr lang="pt-BR"/>
        </a:p>
      </dgm:t>
    </dgm:pt>
    <dgm:pt modelId="{B87A95F6-4BE4-4198-B8EB-280CBE53787F}" type="pres">
      <dgm:prSet presAssocID="{79E9A68D-7883-4DC0-A6B5-FCC8F9BB08E6}" presName="hierChild3" presStyleCnt="0"/>
      <dgm:spPr/>
    </dgm:pt>
  </dgm:ptLst>
  <dgm:cxnLst>
    <dgm:cxn modelId="{4417A865-090F-4C3D-A993-EDDA1E2452C3}" srcId="{244564BD-A9E8-47DD-8422-B9550B72490D}" destId="{BC945BE9-E746-4BB2-AD91-3E5E0BBE8E7C}" srcOrd="0" destOrd="0" parTransId="{4B883C9A-D30D-48FE-BFF1-C881349E5F48}" sibTransId="{79EF28BE-874A-4600-9287-1ABAAFAD0B6A}"/>
    <dgm:cxn modelId="{DCD2A7CE-6072-4F5A-BA89-C8642139A783}" type="presOf" srcId="{0C61D65E-ECFD-48CC-B300-2C7DCF9BB1D1}" destId="{313CFD15-B8CA-480D-8DC3-A4E9E6455794}" srcOrd="0" destOrd="0" presId="urn:microsoft.com/office/officeart/2005/8/layout/hierarchy1"/>
    <dgm:cxn modelId="{A9AD38E3-2489-4684-9414-CDA2C5999885}" type="presOf" srcId="{043FA64B-C8F2-4DEA-BB88-91DBC8EC6F90}" destId="{52697882-B5A8-48CF-B987-E5D0BC051DCF}" srcOrd="0" destOrd="0" presId="urn:microsoft.com/office/officeart/2005/8/layout/hierarchy1"/>
    <dgm:cxn modelId="{18B75F47-71FE-4C22-8FDA-6B0BF7BF4655}" type="presOf" srcId="{DB499BDE-7B15-4E01-A3DD-1E2BC42ECFF9}" destId="{B0ED6FA1-6F7A-41F7-B5E0-1A6ED0562DD8}" srcOrd="0" destOrd="0" presId="urn:microsoft.com/office/officeart/2005/8/layout/hierarchy1"/>
    <dgm:cxn modelId="{05CDEAC8-8C70-44EE-BE7C-EF04BF263127}" type="presOf" srcId="{79E9A68D-7883-4DC0-A6B5-FCC8F9BB08E6}" destId="{58038231-B360-46C2-B246-07B21515468F}" srcOrd="0" destOrd="0" presId="urn:microsoft.com/office/officeart/2005/8/layout/hierarchy1"/>
    <dgm:cxn modelId="{05DA427F-C0D6-416E-A3C0-E6AABC90F763}" type="presOf" srcId="{BC945BE9-E746-4BB2-AD91-3E5E0BBE8E7C}" destId="{BA02DBC8-D7E0-460A-8A74-95BF7F2CA1DA}" srcOrd="0" destOrd="0" presId="urn:microsoft.com/office/officeart/2005/8/layout/hierarchy1"/>
    <dgm:cxn modelId="{5EE002C0-E8AF-4621-980F-6D690C874F54}" type="presOf" srcId="{244564BD-A9E8-47DD-8422-B9550B72490D}" destId="{6C7BB44A-DF3D-4D41-81DF-04CEC77F0360}" srcOrd="0" destOrd="0" presId="urn:microsoft.com/office/officeart/2005/8/layout/hierarchy1"/>
    <dgm:cxn modelId="{26E0D064-DD3A-41F1-9C08-17DD974C71C9}" srcId="{BC945BE9-E746-4BB2-AD91-3E5E0BBE8E7C}" destId="{043FA64B-C8F2-4DEA-BB88-91DBC8EC6F90}" srcOrd="0" destOrd="0" parTransId="{0C61D65E-ECFD-48CC-B300-2C7DCF9BB1D1}" sibTransId="{A3E6A125-AB2A-4B3B-9071-FB27D8D6B23F}"/>
    <dgm:cxn modelId="{0F8B5230-C73D-4EF0-95B8-98DAA9B49A44}" srcId="{BC945BE9-E746-4BB2-AD91-3E5E0BBE8E7C}" destId="{79E9A68D-7883-4DC0-A6B5-FCC8F9BB08E6}" srcOrd="1" destOrd="0" parTransId="{DB499BDE-7B15-4E01-A3DD-1E2BC42ECFF9}" sibTransId="{018B2982-39F4-4DF7-8571-3032E7D7E41B}"/>
    <dgm:cxn modelId="{61EE0188-B406-42E1-9EE5-4D6E4E4A1A18}" type="presParOf" srcId="{6C7BB44A-DF3D-4D41-81DF-04CEC77F0360}" destId="{FCE1F9A1-E1E4-4F28-A2E6-065C47167E60}" srcOrd="0" destOrd="0" presId="urn:microsoft.com/office/officeart/2005/8/layout/hierarchy1"/>
    <dgm:cxn modelId="{6AB53850-7D35-4682-B32D-31E26DB8844B}" type="presParOf" srcId="{FCE1F9A1-E1E4-4F28-A2E6-065C47167E60}" destId="{56EB5DB0-BCF2-4915-8FC4-FA4F02ABAB0F}" srcOrd="0" destOrd="0" presId="urn:microsoft.com/office/officeart/2005/8/layout/hierarchy1"/>
    <dgm:cxn modelId="{7EB9DEC6-08F7-4D04-AA84-31E1C5D8592E}" type="presParOf" srcId="{56EB5DB0-BCF2-4915-8FC4-FA4F02ABAB0F}" destId="{F28BADEA-9F3B-4E4B-AB26-6446DF4D0F2E}" srcOrd="0" destOrd="0" presId="urn:microsoft.com/office/officeart/2005/8/layout/hierarchy1"/>
    <dgm:cxn modelId="{C61EFFDA-4FAC-45DF-AD3C-F8088F1A701E}" type="presParOf" srcId="{56EB5DB0-BCF2-4915-8FC4-FA4F02ABAB0F}" destId="{BA02DBC8-D7E0-460A-8A74-95BF7F2CA1DA}" srcOrd="1" destOrd="0" presId="urn:microsoft.com/office/officeart/2005/8/layout/hierarchy1"/>
    <dgm:cxn modelId="{24311976-FCBF-408D-AD3B-CF105EEA1F59}" type="presParOf" srcId="{FCE1F9A1-E1E4-4F28-A2E6-065C47167E60}" destId="{127840F3-CB74-4980-ADFF-8BB161BBE759}" srcOrd="1" destOrd="0" presId="urn:microsoft.com/office/officeart/2005/8/layout/hierarchy1"/>
    <dgm:cxn modelId="{EA3C1AED-F208-4997-B700-CB36C0FAD063}" type="presParOf" srcId="{127840F3-CB74-4980-ADFF-8BB161BBE759}" destId="{313CFD15-B8CA-480D-8DC3-A4E9E6455794}" srcOrd="0" destOrd="0" presId="urn:microsoft.com/office/officeart/2005/8/layout/hierarchy1"/>
    <dgm:cxn modelId="{6E569270-CA82-4D9A-A526-8904A5741423}" type="presParOf" srcId="{127840F3-CB74-4980-ADFF-8BB161BBE759}" destId="{786372D3-B16D-4675-997E-211DD45CC2A0}" srcOrd="1" destOrd="0" presId="urn:microsoft.com/office/officeart/2005/8/layout/hierarchy1"/>
    <dgm:cxn modelId="{5500992C-5C02-4A4F-9754-55AC9FF2EC4A}" type="presParOf" srcId="{786372D3-B16D-4675-997E-211DD45CC2A0}" destId="{750880BA-6719-4BB5-B035-C3413EB9196D}" srcOrd="0" destOrd="0" presId="urn:microsoft.com/office/officeart/2005/8/layout/hierarchy1"/>
    <dgm:cxn modelId="{0D5E8A78-C966-4F54-9346-8C5D3A72B19D}" type="presParOf" srcId="{750880BA-6719-4BB5-B035-C3413EB9196D}" destId="{38E2E0E2-3826-4D81-AC14-BA7355CC5F72}" srcOrd="0" destOrd="0" presId="urn:microsoft.com/office/officeart/2005/8/layout/hierarchy1"/>
    <dgm:cxn modelId="{9693CC37-8415-4A58-8260-C183FF5F143D}" type="presParOf" srcId="{750880BA-6719-4BB5-B035-C3413EB9196D}" destId="{52697882-B5A8-48CF-B987-E5D0BC051DCF}" srcOrd="1" destOrd="0" presId="urn:microsoft.com/office/officeart/2005/8/layout/hierarchy1"/>
    <dgm:cxn modelId="{E8DD1EC6-C84F-4C54-8F2A-904163053FD1}" type="presParOf" srcId="{786372D3-B16D-4675-997E-211DD45CC2A0}" destId="{8DDF8046-F800-45E4-AEA3-9C0E8AC77EDB}" srcOrd="1" destOrd="0" presId="urn:microsoft.com/office/officeart/2005/8/layout/hierarchy1"/>
    <dgm:cxn modelId="{EE016B4A-DC94-4754-A62F-6CD5EC2D3D04}" type="presParOf" srcId="{127840F3-CB74-4980-ADFF-8BB161BBE759}" destId="{B0ED6FA1-6F7A-41F7-B5E0-1A6ED0562DD8}" srcOrd="2" destOrd="0" presId="urn:microsoft.com/office/officeart/2005/8/layout/hierarchy1"/>
    <dgm:cxn modelId="{F6B8D933-220A-42F5-BB46-361DE70BBED2}" type="presParOf" srcId="{127840F3-CB74-4980-ADFF-8BB161BBE759}" destId="{D209853D-B568-4C0A-8FA9-D54F8C5F9568}" srcOrd="3" destOrd="0" presId="urn:microsoft.com/office/officeart/2005/8/layout/hierarchy1"/>
    <dgm:cxn modelId="{85F21F7E-A465-40DF-B1FC-F5B3C8EF8028}" type="presParOf" srcId="{D209853D-B568-4C0A-8FA9-D54F8C5F9568}" destId="{C187E3C5-B7E7-4DFB-91F7-D542FC85A089}" srcOrd="0" destOrd="0" presId="urn:microsoft.com/office/officeart/2005/8/layout/hierarchy1"/>
    <dgm:cxn modelId="{426CE5E4-B247-4412-B445-9DBA52BFC24C}" type="presParOf" srcId="{C187E3C5-B7E7-4DFB-91F7-D542FC85A089}" destId="{A636DFC5-7181-4443-9632-9F913D1A8BE5}" srcOrd="0" destOrd="0" presId="urn:microsoft.com/office/officeart/2005/8/layout/hierarchy1"/>
    <dgm:cxn modelId="{610B09DA-31B6-4BDB-BBC2-391F94CD107E}" type="presParOf" srcId="{C187E3C5-B7E7-4DFB-91F7-D542FC85A089}" destId="{58038231-B360-46C2-B246-07B21515468F}" srcOrd="1" destOrd="0" presId="urn:microsoft.com/office/officeart/2005/8/layout/hierarchy1"/>
    <dgm:cxn modelId="{CC31956F-C029-469C-98A6-FE2023BAD648}" type="presParOf" srcId="{D209853D-B568-4C0A-8FA9-D54F8C5F9568}" destId="{B87A95F6-4BE4-4198-B8EB-280CBE53787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CC723-5BA8-4D69-8EF5-0F17F9F1C427}" type="doc">
      <dgm:prSet loTypeId="urn:microsoft.com/office/officeart/2009/layout/CirclePictureHierarchy" loCatId="hierarchy" qsTypeId="urn:microsoft.com/office/officeart/2005/8/quickstyle/simple5" qsCatId="simple" csTypeId="urn:microsoft.com/office/officeart/2005/8/colors/accent1_2" csCatId="accent1" phldr="1"/>
      <dgm:spPr/>
      <dgm:t>
        <a:bodyPr/>
        <a:lstStyle/>
        <a:p>
          <a:endParaRPr lang="pt-BR"/>
        </a:p>
      </dgm:t>
    </dgm:pt>
    <dgm:pt modelId="{D74E64D1-BA33-4F59-B425-8F975C2C2BCE}">
      <dgm:prSet phldrT="[Texto]" custT="1"/>
      <dgm:spPr/>
      <dgm:t>
        <a:bodyPr/>
        <a:lstStyle/>
        <a:p>
          <a:pPr algn="r"/>
          <a:r>
            <a:rPr lang="pt-BR" sz="1600" b="1" dirty="0" smtClean="0"/>
            <a:t>Ronald Rodrigues                                                                                              </a:t>
          </a:r>
        </a:p>
        <a:p>
          <a:pPr algn="ctr"/>
          <a:r>
            <a:rPr lang="pt-BR" sz="1200" dirty="0" smtClean="0"/>
            <a:t>               Superintendente</a:t>
          </a:r>
        </a:p>
        <a:p>
          <a:pPr algn="ctr"/>
          <a:r>
            <a:rPr lang="pt-BR" sz="1200" dirty="0" smtClean="0"/>
            <a:t>       SUDEC</a:t>
          </a:r>
        </a:p>
        <a:p>
          <a:pPr algn="ctr"/>
          <a:r>
            <a:rPr lang="pt-BR" sz="1100" dirty="0" smtClean="0"/>
            <a:t>               (Auditor do Estado)</a:t>
          </a:r>
          <a:endParaRPr lang="pt-BR" sz="1100" dirty="0"/>
        </a:p>
      </dgm:t>
    </dgm:pt>
    <dgm:pt modelId="{C9CE7BDD-1402-4BB1-AF30-719F4D60E66B}" type="parTrans" cxnId="{827E28AB-AD57-496B-9701-70843ABB5A5E}">
      <dgm:prSet/>
      <dgm:spPr/>
      <dgm:t>
        <a:bodyPr/>
        <a:lstStyle/>
        <a:p>
          <a:endParaRPr lang="pt-BR"/>
        </a:p>
      </dgm:t>
    </dgm:pt>
    <dgm:pt modelId="{BA6D959D-A718-4E3E-9826-244783EB1606}" type="sibTrans" cxnId="{827E28AB-AD57-496B-9701-70843ABB5A5E}">
      <dgm:prSet/>
      <dgm:spPr/>
      <dgm:t>
        <a:bodyPr/>
        <a:lstStyle/>
        <a:p>
          <a:endParaRPr lang="pt-BR"/>
        </a:p>
      </dgm:t>
    </dgm:pt>
    <dgm:pt modelId="{A7539843-CF93-43A6-B558-E08E45B94DC2}">
      <dgm:prSet phldrT="[Texto]" custT="1"/>
      <dgm:spPr/>
      <dgm:t>
        <a:bodyPr/>
        <a:lstStyle/>
        <a:p>
          <a:pPr algn="ctr"/>
          <a:r>
            <a:rPr lang="pt-BR" sz="1600" b="1" smtClean="0"/>
            <a:t>Renato Costa</a:t>
          </a:r>
        </a:p>
        <a:p>
          <a:pPr algn="ctr"/>
          <a:r>
            <a:rPr lang="pt-BR" sz="1200" smtClean="0"/>
            <a:t>           Coordenador</a:t>
          </a:r>
        </a:p>
        <a:p>
          <a:pPr algn="ctr"/>
          <a:r>
            <a:rPr lang="pt-BR" sz="1200" smtClean="0"/>
            <a:t>     CGORF</a:t>
          </a:r>
        </a:p>
        <a:p>
          <a:pPr algn="ctr"/>
          <a:r>
            <a:rPr lang="pt-BR" sz="1100" smtClean="0"/>
            <a:t>(Auditor do Estado)</a:t>
          </a:r>
          <a:endParaRPr lang="pt-BR" sz="1100" dirty="0"/>
        </a:p>
      </dgm:t>
    </dgm:pt>
    <dgm:pt modelId="{0DA3FB2C-25E3-49C8-A98B-4D9C07B38828}" type="parTrans" cxnId="{2BC2045A-1B1B-4CF8-9F57-965276D516F5}">
      <dgm:prSet/>
      <dgm:spPr/>
      <dgm:t>
        <a:bodyPr/>
        <a:lstStyle/>
        <a:p>
          <a:endParaRPr lang="pt-BR"/>
        </a:p>
      </dgm:t>
    </dgm:pt>
    <dgm:pt modelId="{53E63348-2006-4C07-8C86-6969C804990E}" type="sibTrans" cxnId="{2BC2045A-1B1B-4CF8-9F57-965276D516F5}">
      <dgm:prSet/>
      <dgm:spPr/>
      <dgm:t>
        <a:bodyPr/>
        <a:lstStyle/>
        <a:p>
          <a:endParaRPr lang="pt-BR"/>
        </a:p>
      </dgm:t>
    </dgm:pt>
    <dgm:pt modelId="{46E165FB-131F-419D-B56B-9F365D8451F7}">
      <dgm:prSet phldrT="[Texto]" custT="1"/>
      <dgm:spPr/>
      <dgm:t>
        <a:bodyPr/>
        <a:lstStyle/>
        <a:p>
          <a:pPr algn="ctr"/>
          <a:r>
            <a:rPr lang="pt-BR" sz="1600" b="1" smtClean="0"/>
            <a:t>Adriano Motta </a:t>
          </a:r>
        </a:p>
        <a:p>
          <a:pPr algn="l"/>
          <a:r>
            <a:rPr lang="pt-BR" sz="1200" smtClean="0"/>
            <a:t>Assessor</a:t>
          </a:r>
        </a:p>
        <a:p>
          <a:pPr algn="l"/>
          <a:r>
            <a:rPr lang="pt-BR" sz="1100" smtClean="0"/>
            <a:t>(Auditor do Estado)</a:t>
          </a:r>
          <a:endParaRPr lang="pt-BR" sz="1100" dirty="0"/>
        </a:p>
      </dgm:t>
    </dgm:pt>
    <dgm:pt modelId="{1F1D954B-9463-4F31-B323-415919C5CFE9}" type="parTrans" cxnId="{EA74480B-9CB4-4FAD-BD96-96115501019D}">
      <dgm:prSet/>
      <dgm:spPr/>
      <dgm:t>
        <a:bodyPr/>
        <a:lstStyle/>
        <a:p>
          <a:endParaRPr lang="pt-BR"/>
        </a:p>
      </dgm:t>
    </dgm:pt>
    <dgm:pt modelId="{B6C9C5AF-78AB-43BF-BCE0-2AF385C55E44}" type="sibTrans" cxnId="{EA74480B-9CB4-4FAD-BD96-96115501019D}">
      <dgm:prSet/>
      <dgm:spPr/>
      <dgm:t>
        <a:bodyPr/>
        <a:lstStyle/>
        <a:p>
          <a:endParaRPr lang="pt-BR"/>
        </a:p>
      </dgm:t>
    </dgm:pt>
    <dgm:pt modelId="{545FD2E9-2110-49F5-9980-1F8FEAB30409}">
      <dgm:prSet phldrT="[Texto]" custT="1"/>
      <dgm:spPr/>
      <dgm:t>
        <a:bodyPr/>
        <a:lstStyle/>
        <a:p>
          <a:pPr algn="ctr"/>
          <a:r>
            <a:rPr lang="pt-BR" sz="1600" b="1" smtClean="0"/>
            <a:t>Celso Borba </a:t>
          </a:r>
        </a:p>
        <a:p>
          <a:pPr algn="ctr"/>
          <a:r>
            <a:rPr lang="pt-BR" sz="1200" smtClean="0"/>
            <a:t>    Coordenador</a:t>
          </a:r>
        </a:p>
        <a:p>
          <a:pPr algn="ctr"/>
          <a:r>
            <a:rPr lang="pt-BR" sz="1200" smtClean="0"/>
            <a:t>CCBAL</a:t>
          </a:r>
        </a:p>
        <a:p>
          <a:pPr algn="ctr"/>
          <a:r>
            <a:rPr lang="pt-BR" sz="1100" smtClean="0"/>
            <a:t>(Auditor do Estado)</a:t>
          </a:r>
          <a:endParaRPr lang="pt-BR" sz="1100" dirty="0"/>
        </a:p>
      </dgm:t>
    </dgm:pt>
    <dgm:pt modelId="{C13FE421-4386-4359-B675-FF14E3F94A78}" type="sibTrans" cxnId="{13F1524E-63CD-48DB-9F22-A0A18288DE20}">
      <dgm:prSet/>
      <dgm:spPr/>
      <dgm:t>
        <a:bodyPr/>
        <a:lstStyle/>
        <a:p>
          <a:endParaRPr lang="pt-BR"/>
        </a:p>
      </dgm:t>
    </dgm:pt>
    <dgm:pt modelId="{05FE72BA-B23E-4718-9DB3-57B0B7528697}" type="parTrans" cxnId="{13F1524E-63CD-48DB-9F22-A0A18288DE20}">
      <dgm:prSet/>
      <dgm:spPr/>
      <dgm:t>
        <a:bodyPr/>
        <a:lstStyle/>
        <a:p>
          <a:endParaRPr lang="pt-BR"/>
        </a:p>
      </dgm:t>
    </dgm:pt>
    <dgm:pt modelId="{1EC29FC4-0B39-46C0-9BA0-EAA5A572222D}">
      <dgm:prSet custT="1"/>
      <dgm:spPr/>
      <dgm:t>
        <a:bodyPr/>
        <a:lstStyle/>
        <a:p>
          <a:pPr algn="ctr"/>
          <a:r>
            <a:rPr lang="pt-BR" sz="1600" b="1" smtClean="0"/>
            <a:t>Ana Camelo </a:t>
          </a:r>
        </a:p>
        <a:p>
          <a:pPr algn="l"/>
          <a:r>
            <a:rPr lang="pt-BR" sz="1200" smtClean="0"/>
            <a:t>Assistente  </a:t>
          </a:r>
        </a:p>
        <a:p>
          <a:pPr algn="l"/>
          <a:r>
            <a:rPr lang="pt-BR" sz="1100" smtClean="0"/>
            <a:t>(Extra-Quadro)</a:t>
          </a:r>
          <a:endParaRPr lang="pt-BR" sz="1100" dirty="0"/>
        </a:p>
      </dgm:t>
    </dgm:pt>
    <dgm:pt modelId="{97558EF3-D587-4F3E-96C3-EAAAC1554342}" type="parTrans" cxnId="{BCD963CD-6D84-433D-BEE3-17894C8863F8}">
      <dgm:prSet/>
      <dgm:spPr/>
      <dgm:t>
        <a:bodyPr/>
        <a:lstStyle/>
        <a:p>
          <a:endParaRPr lang="pt-BR"/>
        </a:p>
      </dgm:t>
    </dgm:pt>
    <dgm:pt modelId="{870C43B7-F517-4446-A03F-F1F1E37EC50C}" type="sibTrans" cxnId="{BCD963CD-6D84-433D-BEE3-17894C8863F8}">
      <dgm:prSet/>
      <dgm:spPr/>
      <dgm:t>
        <a:bodyPr/>
        <a:lstStyle/>
        <a:p>
          <a:endParaRPr lang="pt-BR"/>
        </a:p>
      </dgm:t>
    </dgm:pt>
    <dgm:pt modelId="{799F575C-448C-4892-A368-80BBDB930811}">
      <dgm:prSet custT="1"/>
      <dgm:spPr/>
      <dgm:t>
        <a:bodyPr/>
        <a:lstStyle/>
        <a:p>
          <a:pPr algn="ctr"/>
          <a:r>
            <a:rPr lang="pt-BR" sz="1600" b="1" smtClean="0"/>
            <a:t>Welson Salles </a:t>
          </a:r>
        </a:p>
        <a:p>
          <a:pPr algn="l"/>
          <a:r>
            <a:rPr lang="pt-BR" sz="1200" smtClean="0"/>
            <a:t>Assessor</a:t>
          </a:r>
        </a:p>
        <a:p>
          <a:pPr algn="l"/>
          <a:r>
            <a:rPr lang="pt-BR" sz="1100" smtClean="0"/>
            <a:t>(Auditor do Estado)</a:t>
          </a:r>
          <a:endParaRPr lang="pt-BR" sz="1100" dirty="0"/>
        </a:p>
      </dgm:t>
    </dgm:pt>
    <dgm:pt modelId="{147AC1D8-8E5E-4D6B-B83F-48A7A8463622}" type="parTrans" cxnId="{B4CF4B7B-0ADF-4223-B731-F5A354ECFB49}">
      <dgm:prSet/>
      <dgm:spPr/>
      <dgm:t>
        <a:bodyPr/>
        <a:lstStyle/>
        <a:p>
          <a:endParaRPr lang="pt-BR"/>
        </a:p>
      </dgm:t>
    </dgm:pt>
    <dgm:pt modelId="{2EF34AC5-5FDD-412A-82D2-11E272FD7E65}" type="sibTrans" cxnId="{B4CF4B7B-0ADF-4223-B731-F5A354ECFB49}">
      <dgm:prSet/>
      <dgm:spPr/>
      <dgm:t>
        <a:bodyPr/>
        <a:lstStyle/>
        <a:p>
          <a:endParaRPr lang="pt-BR"/>
        </a:p>
      </dgm:t>
    </dgm:pt>
    <dgm:pt modelId="{CA59F164-0451-499C-A7D9-7F7AECBA5428}">
      <dgm:prSet custT="1"/>
      <dgm:spPr/>
      <dgm:t>
        <a:bodyPr/>
        <a:lstStyle/>
        <a:p>
          <a:pPr algn="ctr"/>
          <a:r>
            <a:rPr lang="pt-BR" sz="1600" b="1" smtClean="0"/>
            <a:t>Yago Barbosa </a:t>
          </a:r>
        </a:p>
        <a:p>
          <a:pPr algn="l"/>
          <a:r>
            <a:rPr lang="pt-BR" sz="1200" smtClean="0"/>
            <a:t>Assistente  </a:t>
          </a:r>
        </a:p>
        <a:p>
          <a:pPr algn="l"/>
          <a:r>
            <a:rPr lang="pt-BR" sz="1100" smtClean="0"/>
            <a:t>(Extra-Quadro)  </a:t>
          </a:r>
          <a:endParaRPr lang="pt-BR" sz="1100" dirty="0"/>
        </a:p>
      </dgm:t>
    </dgm:pt>
    <dgm:pt modelId="{35F2E9DE-9AB8-4362-B451-DB845403B240}" type="parTrans" cxnId="{FFD50EE7-86B1-442C-A687-E32532D54D76}">
      <dgm:prSet/>
      <dgm:spPr/>
      <dgm:t>
        <a:bodyPr/>
        <a:lstStyle/>
        <a:p>
          <a:endParaRPr lang="pt-BR"/>
        </a:p>
      </dgm:t>
    </dgm:pt>
    <dgm:pt modelId="{0BDFCAC0-CF29-4964-BBB4-DB7AD9436929}" type="sibTrans" cxnId="{FFD50EE7-86B1-442C-A687-E32532D54D76}">
      <dgm:prSet/>
      <dgm:spPr/>
      <dgm:t>
        <a:bodyPr/>
        <a:lstStyle/>
        <a:p>
          <a:endParaRPr lang="pt-BR"/>
        </a:p>
      </dgm:t>
    </dgm:pt>
    <dgm:pt modelId="{1F5C4897-8C50-43DF-B3E1-0DBB8BCA9F76}">
      <dgm:prSet custT="1"/>
      <dgm:spPr/>
      <dgm:t>
        <a:bodyPr/>
        <a:lstStyle/>
        <a:p>
          <a:pPr algn="ctr"/>
          <a:r>
            <a:rPr lang="pt-BR" sz="1600" b="1" dirty="0" smtClean="0"/>
            <a:t>Marcelo Jandussi</a:t>
          </a:r>
        </a:p>
        <a:p>
          <a:pPr algn="ctr"/>
          <a:r>
            <a:rPr lang="pt-BR" sz="1200" dirty="0" smtClean="0"/>
            <a:t>Assessor</a:t>
          </a:r>
        </a:p>
        <a:p>
          <a:pPr algn="ctr"/>
          <a:r>
            <a:rPr lang="pt-BR" sz="1100" dirty="0" smtClean="0"/>
            <a:t>(Auditor do Estado)</a:t>
          </a:r>
        </a:p>
        <a:p>
          <a:pPr algn="l"/>
          <a:endParaRPr lang="pt-BR" sz="1100" dirty="0" smtClean="0"/>
        </a:p>
      </dgm:t>
    </dgm:pt>
    <dgm:pt modelId="{741DA5F8-A56F-45BD-806C-84A88D0815DF}" type="parTrans" cxnId="{6A081C6D-B32A-416B-AE54-4445F33B85BA}">
      <dgm:prSet/>
      <dgm:spPr/>
      <dgm:t>
        <a:bodyPr/>
        <a:lstStyle/>
        <a:p>
          <a:endParaRPr lang="pt-BR"/>
        </a:p>
      </dgm:t>
    </dgm:pt>
    <dgm:pt modelId="{DA495742-FFE6-4CB6-BCD0-AD43C9707D43}" type="sibTrans" cxnId="{6A081C6D-B32A-416B-AE54-4445F33B85BA}">
      <dgm:prSet/>
      <dgm:spPr/>
      <dgm:t>
        <a:bodyPr/>
        <a:lstStyle/>
        <a:p>
          <a:endParaRPr lang="pt-BR"/>
        </a:p>
      </dgm:t>
    </dgm:pt>
    <dgm:pt modelId="{2D31DC72-0C25-4534-96AF-41D5C349DADA}">
      <dgm:prSet custT="1"/>
      <dgm:spPr/>
      <dgm:t>
        <a:bodyPr/>
        <a:lstStyle/>
        <a:p>
          <a:pPr algn="ctr"/>
          <a:r>
            <a:rPr lang="pt-BR" sz="1600" b="1" dirty="0" smtClean="0"/>
            <a:t>Carlos Fonseca</a:t>
          </a:r>
        </a:p>
        <a:p>
          <a:pPr algn="l"/>
          <a:r>
            <a:rPr lang="pt-BR" sz="1100" dirty="0" smtClean="0"/>
            <a:t>(Analista da  Fazenda Estadual) </a:t>
          </a:r>
          <a:endParaRPr lang="pt-BR" sz="1100" dirty="0"/>
        </a:p>
      </dgm:t>
    </dgm:pt>
    <dgm:pt modelId="{96957DB9-C1CD-43E9-8EB4-546D7655AF41}" type="parTrans" cxnId="{5D7855FF-C54F-4C76-A133-BE6B8564C6AA}">
      <dgm:prSet/>
      <dgm:spPr/>
      <dgm:t>
        <a:bodyPr/>
        <a:lstStyle/>
        <a:p>
          <a:endParaRPr lang="pt-BR"/>
        </a:p>
      </dgm:t>
    </dgm:pt>
    <dgm:pt modelId="{804B19D0-17A4-4BEA-9A81-52CF264B4BB8}" type="sibTrans" cxnId="{5D7855FF-C54F-4C76-A133-BE6B8564C6AA}">
      <dgm:prSet/>
      <dgm:spPr/>
      <dgm:t>
        <a:bodyPr/>
        <a:lstStyle/>
        <a:p>
          <a:endParaRPr lang="pt-BR"/>
        </a:p>
      </dgm:t>
    </dgm:pt>
    <dgm:pt modelId="{1CB39ED1-16F1-4A63-8B58-7FDB75419191}">
      <dgm:prSet custT="1"/>
      <dgm:spPr/>
      <dgm:t>
        <a:bodyPr/>
        <a:lstStyle/>
        <a:p>
          <a:pPr algn="ctr"/>
          <a:r>
            <a:rPr lang="pt-BR" sz="1600" b="1" dirty="0" smtClean="0"/>
            <a:t>Cláudia Bosco</a:t>
          </a:r>
        </a:p>
        <a:p>
          <a:pPr algn="ctr"/>
          <a:r>
            <a:rPr lang="pt-BR" sz="1200" dirty="0" smtClean="0"/>
            <a:t>Assistente  </a:t>
          </a:r>
        </a:p>
        <a:p>
          <a:pPr algn="l"/>
          <a:r>
            <a:rPr lang="pt-BR" sz="1100" dirty="0" smtClean="0"/>
            <a:t>(</a:t>
          </a:r>
          <a:r>
            <a:rPr lang="pt-BR" sz="1100" dirty="0" err="1" smtClean="0"/>
            <a:t>Extra-Quadro</a:t>
          </a:r>
          <a:r>
            <a:rPr lang="pt-BR" sz="1100" dirty="0" smtClean="0"/>
            <a:t>)  </a:t>
          </a:r>
        </a:p>
        <a:p>
          <a:pPr algn="l"/>
          <a:endParaRPr lang="pt-BR" sz="1100" dirty="0"/>
        </a:p>
      </dgm:t>
    </dgm:pt>
    <dgm:pt modelId="{FF6D11CE-E195-4490-9BB9-3814B4EDC78D}" type="parTrans" cxnId="{C08A6A07-E2FE-4BC5-8BCD-7925E76786F0}">
      <dgm:prSet/>
      <dgm:spPr/>
      <dgm:t>
        <a:bodyPr/>
        <a:lstStyle/>
        <a:p>
          <a:endParaRPr lang="pt-BR"/>
        </a:p>
      </dgm:t>
    </dgm:pt>
    <dgm:pt modelId="{E407115C-DCE5-4B16-A520-AC34D5E511C9}" type="sibTrans" cxnId="{C08A6A07-E2FE-4BC5-8BCD-7925E76786F0}">
      <dgm:prSet/>
      <dgm:spPr/>
      <dgm:t>
        <a:bodyPr/>
        <a:lstStyle/>
        <a:p>
          <a:endParaRPr lang="pt-BR"/>
        </a:p>
      </dgm:t>
    </dgm:pt>
    <dgm:pt modelId="{84D3D7F8-3D38-44D5-ACC0-AEB934507FED}">
      <dgm:prSet custT="1"/>
      <dgm:spPr/>
      <dgm:t>
        <a:bodyPr/>
        <a:lstStyle/>
        <a:p>
          <a:pPr algn="ctr"/>
          <a:r>
            <a:rPr lang="pt-BR" sz="1600" b="1" dirty="0" smtClean="0"/>
            <a:t>Galdina Marques </a:t>
          </a:r>
          <a:r>
            <a:rPr lang="pt-BR" sz="1200" b="0" dirty="0" smtClean="0"/>
            <a:t>Assistente (</a:t>
          </a:r>
          <a:r>
            <a:rPr lang="pt-BR" sz="1200" b="0" dirty="0" err="1" smtClean="0"/>
            <a:t>Extra-Quadro</a:t>
          </a:r>
          <a:r>
            <a:rPr lang="pt-BR" sz="1200" b="0" dirty="0" smtClean="0"/>
            <a:t>) </a:t>
          </a:r>
          <a:endParaRPr lang="pt-BR" sz="1200" b="0" dirty="0"/>
        </a:p>
      </dgm:t>
    </dgm:pt>
    <dgm:pt modelId="{5CD4A5A4-D8D6-49C7-B969-75DA2D1851EA}" type="parTrans" cxnId="{65E82EF8-A85C-4336-B6BC-18057E1BB7FB}">
      <dgm:prSet/>
      <dgm:spPr/>
      <dgm:t>
        <a:bodyPr/>
        <a:lstStyle/>
        <a:p>
          <a:endParaRPr lang="pt-BR"/>
        </a:p>
      </dgm:t>
    </dgm:pt>
    <dgm:pt modelId="{4CBD878C-99B3-4970-99DB-F5DD3A55A2DD}" type="sibTrans" cxnId="{65E82EF8-A85C-4336-B6BC-18057E1BB7FB}">
      <dgm:prSet/>
      <dgm:spPr/>
      <dgm:t>
        <a:bodyPr/>
        <a:lstStyle/>
        <a:p>
          <a:endParaRPr lang="pt-BR"/>
        </a:p>
      </dgm:t>
    </dgm:pt>
    <dgm:pt modelId="{4C5F11B3-A252-4A94-83CC-CF1C6340DE52}" type="pres">
      <dgm:prSet presAssocID="{8B5CC723-5BA8-4D69-8EF5-0F17F9F1C427}" presName="hierChild1" presStyleCnt="0">
        <dgm:presLayoutVars>
          <dgm:chPref val="1"/>
          <dgm:dir/>
          <dgm:animOne val="branch"/>
          <dgm:animLvl val="lvl"/>
          <dgm:resizeHandles/>
        </dgm:presLayoutVars>
      </dgm:prSet>
      <dgm:spPr/>
      <dgm:t>
        <a:bodyPr/>
        <a:lstStyle/>
        <a:p>
          <a:endParaRPr lang="pt-BR"/>
        </a:p>
      </dgm:t>
    </dgm:pt>
    <dgm:pt modelId="{F28726B0-2CAA-4CE1-AAAA-2934BC611472}" type="pres">
      <dgm:prSet presAssocID="{D74E64D1-BA33-4F59-B425-8F975C2C2BCE}" presName="hierRoot1" presStyleCnt="0"/>
      <dgm:spPr/>
      <dgm:t>
        <a:bodyPr/>
        <a:lstStyle/>
        <a:p>
          <a:endParaRPr lang="pt-BR"/>
        </a:p>
      </dgm:t>
    </dgm:pt>
    <dgm:pt modelId="{9AC0EBB3-F410-450D-8622-4C790669D733}" type="pres">
      <dgm:prSet presAssocID="{D74E64D1-BA33-4F59-B425-8F975C2C2BCE}" presName="composite" presStyleCnt="0"/>
      <dgm:spPr/>
      <dgm:t>
        <a:bodyPr/>
        <a:lstStyle/>
        <a:p>
          <a:endParaRPr lang="pt-BR"/>
        </a:p>
      </dgm:t>
    </dgm:pt>
    <dgm:pt modelId="{88150FC9-7F7F-43F4-947E-CB48C184A0A2}" type="pres">
      <dgm:prSet presAssocID="{D74E64D1-BA33-4F59-B425-8F975C2C2BCE}" presName="image" presStyleLbl="node0" presStyleIdx="0" presStyleCnt="1" custLinFactNeighborX="25574" custLinFactNeighborY="-8910"/>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41403719-007D-4B51-B2A1-9898A6F9FC45}" type="pres">
      <dgm:prSet presAssocID="{D74E64D1-BA33-4F59-B425-8F975C2C2BCE}" presName="text" presStyleLbl="revTx" presStyleIdx="0" presStyleCnt="11" custScaleX="177266" custScaleY="113458" custLinFactNeighborX="8950">
        <dgm:presLayoutVars>
          <dgm:chPref val="3"/>
        </dgm:presLayoutVars>
      </dgm:prSet>
      <dgm:spPr/>
      <dgm:t>
        <a:bodyPr/>
        <a:lstStyle/>
        <a:p>
          <a:endParaRPr lang="pt-BR"/>
        </a:p>
      </dgm:t>
    </dgm:pt>
    <dgm:pt modelId="{679C4E3E-E3E4-4356-B650-F3671D0FA08B}" type="pres">
      <dgm:prSet presAssocID="{D74E64D1-BA33-4F59-B425-8F975C2C2BCE}" presName="hierChild2" presStyleCnt="0"/>
      <dgm:spPr/>
      <dgm:t>
        <a:bodyPr/>
        <a:lstStyle/>
        <a:p>
          <a:endParaRPr lang="pt-BR"/>
        </a:p>
      </dgm:t>
    </dgm:pt>
    <dgm:pt modelId="{B3B322AF-3560-42FB-B478-A12F9876BAAB}" type="pres">
      <dgm:prSet presAssocID="{0DA3FB2C-25E3-49C8-A98B-4D9C07B38828}" presName="Name10" presStyleLbl="parChTrans1D2" presStyleIdx="0" presStyleCnt="2"/>
      <dgm:spPr/>
      <dgm:t>
        <a:bodyPr/>
        <a:lstStyle/>
        <a:p>
          <a:endParaRPr lang="pt-BR"/>
        </a:p>
      </dgm:t>
    </dgm:pt>
    <dgm:pt modelId="{E53AF612-3550-42C4-84E8-E706ED3E1A57}" type="pres">
      <dgm:prSet presAssocID="{A7539843-CF93-43A6-B558-E08E45B94DC2}" presName="hierRoot2" presStyleCnt="0"/>
      <dgm:spPr/>
      <dgm:t>
        <a:bodyPr/>
        <a:lstStyle/>
        <a:p>
          <a:endParaRPr lang="pt-BR"/>
        </a:p>
      </dgm:t>
    </dgm:pt>
    <dgm:pt modelId="{F5CF0C26-DC04-487C-A6EE-D13F94A8E21A}" type="pres">
      <dgm:prSet presAssocID="{A7539843-CF93-43A6-B558-E08E45B94DC2}" presName="composite2" presStyleCnt="0"/>
      <dgm:spPr/>
      <dgm:t>
        <a:bodyPr/>
        <a:lstStyle/>
        <a:p>
          <a:endParaRPr lang="pt-BR"/>
        </a:p>
      </dgm:t>
    </dgm:pt>
    <dgm:pt modelId="{CBE48E55-8905-4769-8FF4-E26B5DFF9B0C}" type="pres">
      <dgm:prSet presAssocID="{A7539843-CF93-43A6-B558-E08E45B94DC2}"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7AEBABF0-C324-4247-B430-89149303AD21}" type="pres">
      <dgm:prSet presAssocID="{A7539843-CF93-43A6-B558-E08E45B94DC2}" presName="text2" presStyleLbl="revTx" presStyleIdx="1" presStyleCnt="11" custScaleX="178033">
        <dgm:presLayoutVars>
          <dgm:chPref val="3"/>
        </dgm:presLayoutVars>
      </dgm:prSet>
      <dgm:spPr/>
      <dgm:t>
        <a:bodyPr/>
        <a:lstStyle/>
        <a:p>
          <a:endParaRPr lang="pt-BR"/>
        </a:p>
      </dgm:t>
    </dgm:pt>
    <dgm:pt modelId="{4FF99C41-B3B6-478F-BC53-EEBC66795E5C}" type="pres">
      <dgm:prSet presAssocID="{A7539843-CF93-43A6-B558-E08E45B94DC2}" presName="hierChild3" presStyleCnt="0"/>
      <dgm:spPr/>
      <dgm:t>
        <a:bodyPr/>
        <a:lstStyle/>
        <a:p>
          <a:endParaRPr lang="pt-BR"/>
        </a:p>
      </dgm:t>
    </dgm:pt>
    <dgm:pt modelId="{99D4927A-1E7B-446F-A62C-499B9495E845}" type="pres">
      <dgm:prSet presAssocID="{1F1D954B-9463-4F31-B323-415919C5CFE9}" presName="Name17" presStyleLbl="parChTrans1D3" presStyleIdx="0" presStyleCnt="4"/>
      <dgm:spPr/>
      <dgm:t>
        <a:bodyPr/>
        <a:lstStyle/>
        <a:p>
          <a:endParaRPr lang="pt-BR"/>
        </a:p>
      </dgm:t>
    </dgm:pt>
    <dgm:pt modelId="{BD3610A2-343E-430C-A834-167929DFE567}" type="pres">
      <dgm:prSet presAssocID="{46E165FB-131F-419D-B56B-9F365D8451F7}" presName="hierRoot3" presStyleCnt="0"/>
      <dgm:spPr/>
      <dgm:t>
        <a:bodyPr/>
        <a:lstStyle/>
        <a:p>
          <a:endParaRPr lang="pt-BR"/>
        </a:p>
      </dgm:t>
    </dgm:pt>
    <dgm:pt modelId="{1EFD7A0B-5375-4E1F-9C10-24205518E3B1}" type="pres">
      <dgm:prSet presAssocID="{46E165FB-131F-419D-B56B-9F365D8451F7}" presName="composite3" presStyleCnt="0"/>
      <dgm:spPr/>
      <dgm:t>
        <a:bodyPr/>
        <a:lstStyle/>
        <a:p>
          <a:endParaRPr lang="pt-BR"/>
        </a:p>
      </dgm:t>
    </dgm:pt>
    <dgm:pt modelId="{6605110A-82FC-48D3-92C9-F66E6A914337}" type="pres">
      <dgm:prSet presAssocID="{46E165FB-131F-419D-B56B-9F365D8451F7}" presName="image3" presStyleLbl="node3" presStyleIdx="0"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9AADC811-F65B-49CF-8919-D7E1403717DD}" type="pres">
      <dgm:prSet presAssocID="{46E165FB-131F-419D-B56B-9F365D8451F7}" presName="text3" presStyleLbl="revTx" presStyleIdx="2" presStyleCnt="11" custScaleX="115822" custLinFactNeighborX="7160">
        <dgm:presLayoutVars>
          <dgm:chPref val="3"/>
        </dgm:presLayoutVars>
      </dgm:prSet>
      <dgm:spPr/>
      <dgm:t>
        <a:bodyPr/>
        <a:lstStyle/>
        <a:p>
          <a:endParaRPr lang="pt-BR"/>
        </a:p>
      </dgm:t>
    </dgm:pt>
    <dgm:pt modelId="{F13E1A91-B25A-49E6-A5AE-E6A56D186E38}" type="pres">
      <dgm:prSet presAssocID="{46E165FB-131F-419D-B56B-9F365D8451F7}" presName="hierChild4" presStyleCnt="0"/>
      <dgm:spPr/>
      <dgm:t>
        <a:bodyPr/>
        <a:lstStyle/>
        <a:p>
          <a:endParaRPr lang="pt-BR"/>
        </a:p>
      </dgm:t>
    </dgm:pt>
    <dgm:pt modelId="{FB0217CD-FFC9-4910-98DD-B5D8859A6554}" type="pres">
      <dgm:prSet presAssocID="{97558EF3-D587-4F3E-96C3-EAAAC1554342}" presName="Name23" presStyleLbl="parChTrans1D4" presStyleIdx="0" presStyleCnt="4"/>
      <dgm:spPr/>
      <dgm:t>
        <a:bodyPr/>
        <a:lstStyle/>
        <a:p>
          <a:endParaRPr lang="pt-BR"/>
        </a:p>
      </dgm:t>
    </dgm:pt>
    <dgm:pt modelId="{DC5AB4CB-ED11-4466-BC84-52368B316346}" type="pres">
      <dgm:prSet presAssocID="{1EC29FC4-0B39-46C0-9BA0-EAA5A572222D}" presName="hierRoot4" presStyleCnt="0"/>
      <dgm:spPr/>
      <dgm:t>
        <a:bodyPr/>
        <a:lstStyle/>
        <a:p>
          <a:endParaRPr lang="pt-BR"/>
        </a:p>
      </dgm:t>
    </dgm:pt>
    <dgm:pt modelId="{824237EC-9366-4529-9ECA-3E40D0B18E46}" type="pres">
      <dgm:prSet presAssocID="{1EC29FC4-0B39-46C0-9BA0-EAA5A572222D}" presName="composite4" presStyleCnt="0"/>
      <dgm:spPr/>
      <dgm:t>
        <a:bodyPr/>
        <a:lstStyle/>
        <a:p>
          <a:endParaRPr lang="pt-BR"/>
        </a:p>
      </dgm:t>
    </dgm:pt>
    <dgm:pt modelId="{E9503D76-9B74-4573-910A-4EB47FD7FF8E}" type="pres">
      <dgm:prSet presAssocID="{1EC29FC4-0B39-46C0-9BA0-EAA5A572222D}" presName="image4" presStyleLbl="node4" presStyleIdx="0"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A513F225-C91B-4531-9D66-78233AE88D34}" type="pres">
      <dgm:prSet presAssocID="{1EC29FC4-0B39-46C0-9BA0-EAA5A572222D}" presName="text4" presStyleLbl="revTx" presStyleIdx="3" presStyleCnt="11">
        <dgm:presLayoutVars>
          <dgm:chPref val="3"/>
        </dgm:presLayoutVars>
      </dgm:prSet>
      <dgm:spPr/>
      <dgm:t>
        <a:bodyPr/>
        <a:lstStyle/>
        <a:p>
          <a:endParaRPr lang="pt-BR"/>
        </a:p>
      </dgm:t>
    </dgm:pt>
    <dgm:pt modelId="{A6464E33-420A-4B10-B2EA-C97E20843FEC}" type="pres">
      <dgm:prSet presAssocID="{1EC29FC4-0B39-46C0-9BA0-EAA5A572222D}" presName="hierChild5" presStyleCnt="0"/>
      <dgm:spPr/>
      <dgm:t>
        <a:bodyPr/>
        <a:lstStyle/>
        <a:p>
          <a:endParaRPr lang="pt-BR"/>
        </a:p>
      </dgm:t>
    </dgm:pt>
    <dgm:pt modelId="{F3C73D5F-0AFC-4C5B-8C84-C19A9AFD910D}" type="pres">
      <dgm:prSet presAssocID="{147AC1D8-8E5E-4D6B-B83F-48A7A8463622}" presName="Name17" presStyleLbl="parChTrans1D3" presStyleIdx="1" presStyleCnt="4"/>
      <dgm:spPr/>
      <dgm:t>
        <a:bodyPr/>
        <a:lstStyle/>
        <a:p>
          <a:endParaRPr lang="pt-BR"/>
        </a:p>
      </dgm:t>
    </dgm:pt>
    <dgm:pt modelId="{542F2940-1DA1-4700-9355-7AE9E8A3D8AB}" type="pres">
      <dgm:prSet presAssocID="{799F575C-448C-4892-A368-80BBDB930811}" presName="hierRoot3" presStyleCnt="0"/>
      <dgm:spPr/>
      <dgm:t>
        <a:bodyPr/>
        <a:lstStyle/>
        <a:p>
          <a:endParaRPr lang="pt-BR"/>
        </a:p>
      </dgm:t>
    </dgm:pt>
    <dgm:pt modelId="{E5A7571C-9742-4F4D-B965-E6E3D6D1127A}" type="pres">
      <dgm:prSet presAssocID="{799F575C-448C-4892-A368-80BBDB930811}" presName="composite3" presStyleCnt="0"/>
      <dgm:spPr/>
      <dgm:t>
        <a:bodyPr/>
        <a:lstStyle/>
        <a:p>
          <a:endParaRPr lang="pt-BR"/>
        </a:p>
      </dgm:t>
    </dgm:pt>
    <dgm:pt modelId="{7D0CBF93-8E70-4BA6-94AE-4BA9143C84E9}" type="pres">
      <dgm:prSet presAssocID="{799F575C-448C-4892-A368-80BBDB930811}" presName="image3" presStyleLbl="node3" presStyleIdx="1" presStyleCnt="4"/>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C68FEF0C-B022-47C7-9821-4CB897DC86C6}" type="pres">
      <dgm:prSet presAssocID="{799F575C-448C-4892-A368-80BBDB930811}" presName="text3" presStyleLbl="revTx" presStyleIdx="4" presStyleCnt="11" custScaleX="115477">
        <dgm:presLayoutVars>
          <dgm:chPref val="3"/>
        </dgm:presLayoutVars>
      </dgm:prSet>
      <dgm:spPr/>
      <dgm:t>
        <a:bodyPr/>
        <a:lstStyle/>
        <a:p>
          <a:endParaRPr lang="pt-BR"/>
        </a:p>
      </dgm:t>
    </dgm:pt>
    <dgm:pt modelId="{0985DEEC-0914-49C4-8982-F240DE22C415}" type="pres">
      <dgm:prSet presAssocID="{799F575C-448C-4892-A368-80BBDB930811}" presName="hierChild4" presStyleCnt="0"/>
      <dgm:spPr/>
      <dgm:t>
        <a:bodyPr/>
        <a:lstStyle/>
        <a:p>
          <a:endParaRPr lang="pt-BR"/>
        </a:p>
      </dgm:t>
    </dgm:pt>
    <dgm:pt modelId="{18B1480C-CAFD-4808-B4AC-63183E3BA248}" type="pres">
      <dgm:prSet presAssocID="{35F2E9DE-9AB8-4362-B451-DB845403B240}" presName="Name23" presStyleLbl="parChTrans1D4" presStyleIdx="1" presStyleCnt="4"/>
      <dgm:spPr/>
      <dgm:t>
        <a:bodyPr/>
        <a:lstStyle/>
        <a:p>
          <a:endParaRPr lang="pt-BR"/>
        </a:p>
      </dgm:t>
    </dgm:pt>
    <dgm:pt modelId="{EBD98CE8-62D8-4D75-AF05-08BA8ECAA9BA}" type="pres">
      <dgm:prSet presAssocID="{CA59F164-0451-499C-A7D9-7F7AECBA5428}" presName="hierRoot4" presStyleCnt="0"/>
      <dgm:spPr/>
      <dgm:t>
        <a:bodyPr/>
        <a:lstStyle/>
        <a:p>
          <a:endParaRPr lang="pt-BR"/>
        </a:p>
      </dgm:t>
    </dgm:pt>
    <dgm:pt modelId="{E0D34E94-57CB-4925-86FB-44E76116E354}" type="pres">
      <dgm:prSet presAssocID="{CA59F164-0451-499C-A7D9-7F7AECBA5428}" presName="composite4" presStyleCnt="0"/>
      <dgm:spPr/>
      <dgm:t>
        <a:bodyPr/>
        <a:lstStyle/>
        <a:p>
          <a:endParaRPr lang="pt-BR"/>
        </a:p>
      </dgm:t>
    </dgm:pt>
    <dgm:pt modelId="{9E083983-E029-4588-A9CD-49E94A7676EA}" type="pres">
      <dgm:prSet presAssocID="{CA59F164-0451-499C-A7D9-7F7AECBA5428}" presName="image4" presStyleLbl="node4" presStyleIdx="1" presStyleCnt="4" custScaleY="94409" custLinFactNeighborX="4751" custLinFactNeighborY="7828"/>
      <dgm:spPr>
        <a:blipFill>
          <a:blip xmlns:r="http://schemas.openxmlformats.org/officeDocument/2006/relationships" r:embed="rId6">
            <a:extLst>
              <a:ext uri="{28A0092B-C50C-407E-A947-70E740481C1C}">
                <a14:useLocalDpi xmlns:a14="http://schemas.microsoft.com/office/drawing/2010/main" xmlns="" val="0"/>
              </a:ext>
            </a:extLst>
          </a:blip>
          <a:srcRect/>
          <a:stretch>
            <a:fillRect t="-21000" b="-21000"/>
          </a:stretch>
        </a:blipFill>
      </dgm:spPr>
      <dgm:t>
        <a:bodyPr/>
        <a:lstStyle/>
        <a:p>
          <a:endParaRPr lang="pt-BR"/>
        </a:p>
      </dgm:t>
    </dgm:pt>
    <dgm:pt modelId="{82C5FFFE-CBFF-4132-8E03-0D4C0C9D819F}" type="pres">
      <dgm:prSet presAssocID="{CA59F164-0451-499C-A7D9-7F7AECBA5428}" presName="text4" presStyleLbl="revTx" presStyleIdx="5" presStyleCnt="11">
        <dgm:presLayoutVars>
          <dgm:chPref val="3"/>
        </dgm:presLayoutVars>
      </dgm:prSet>
      <dgm:spPr/>
      <dgm:t>
        <a:bodyPr/>
        <a:lstStyle/>
        <a:p>
          <a:endParaRPr lang="pt-BR"/>
        </a:p>
      </dgm:t>
    </dgm:pt>
    <dgm:pt modelId="{EC3F170D-531B-4DBF-B6B3-3641364EAB42}" type="pres">
      <dgm:prSet presAssocID="{CA59F164-0451-499C-A7D9-7F7AECBA5428}" presName="hierChild5" presStyleCnt="0"/>
      <dgm:spPr/>
      <dgm:t>
        <a:bodyPr/>
        <a:lstStyle/>
        <a:p>
          <a:endParaRPr lang="pt-BR"/>
        </a:p>
      </dgm:t>
    </dgm:pt>
    <dgm:pt modelId="{3C969325-7603-4363-8ABE-55D0E46F6270}" type="pres">
      <dgm:prSet presAssocID="{05FE72BA-B23E-4718-9DB3-57B0B7528697}" presName="Name10" presStyleLbl="parChTrans1D2" presStyleIdx="1" presStyleCnt="2"/>
      <dgm:spPr/>
      <dgm:t>
        <a:bodyPr/>
        <a:lstStyle/>
        <a:p>
          <a:endParaRPr lang="pt-BR"/>
        </a:p>
      </dgm:t>
    </dgm:pt>
    <dgm:pt modelId="{9BD25D8E-C69A-45C2-85AB-7270348676CB}" type="pres">
      <dgm:prSet presAssocID="{545FD2E9-2110-49F5-9980-1F8FEAB30409}" presName="hierRoot2" presStyleCnt="0"/>
      <dgm:spPr/>
      <dgm:t>
        <a:bodyPr/>
        <a:lstStyle/>
        <a:p>
          <a:endParaRPr lang="pt-BR"/>
        </a:p>
      </dgm:t>
    </dgm:pt>
    <dgm:pt modelId="{F671B61D-ED89-462F-AB71-589EEB953F55}" type="pres">
      <dgm:prSet presAssocID="{545FD2E9-2110-49F5-9980-1F8FEAB30409}" presName="composite2" presStyleCnt="0"/>
      <dgm:spPr/>
      <dgm:t>
        <a:bodyPr/>
        <a:lstStyle/>
        <a:p>
          <a:endParaRPr lang="pt-BR"/>
        </a:p>
      </dgm:t>
    </dgm:pt>
    <dgm:pt modelId="{846FEBB8-A3E1-4B6E-9922-17B3ABA4CB36}" type="pres">
      <dgm:prSet presAssocID="{545FD2E9-2110-49F5-9980-1F8FEAB30409}" presName="image2" presStyleLbl="node2" presStyleIdx="1" presStyleCnt="2"/>
      <dgm:spPr>
        <a:blipFill>
          <a:blip xmlns:r="http://schemas.openxmlformats.org/officeDocument/2006/relationships" r:embed="rId7">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4EF27D55-7C23-4B48-BBC7-758DB761DE89}" type="pres">
      <dgm:prSet presAssocID="{545FD2E9-2110-49F5-9980-1F8FEAB30409}" presName="text2" presStyleLbl="revTx" presStyleIdx="6" presStyleCnt="11" custScaleX="139359">
        <dgm:presLayoutVars>
          <dgm:chPref val="3"/>
        </dgm:presLayoutVars>
      </dgm:prSet>
      <dgm:spPr/>
      <dgm:t>
        <a:bodyPr/>
        <a:lstStyle/>
        <a:p>
          <a:endParaRPr lang="pt-BR"/>
        </a:p>
      </dgm:t>
    </dgm:pt>
    <dgm:pt modelId="{9DAD8B86-2809-40A4-8F74-AD1DB6105B69}" type="pres">
      <dgm:prSet presAssocID="{545FD2E9-2110-49F5-9980-1F8FEAB30409}" presName="hierChild3" presStyleCnt="0"/>
      <dgm:spPr/>
      <dgm:t>
        <a:bodyPr/>
        <a:lstStyle/>
        <a:p>
          <a:endParaRPr lang="pt-BR"/>
        </a:p>
      </dgm:t>
    </dgm:pt>
    <dgm:pt modelId="{F304687C-B64E-42BA-BA3B-BD1D93E27201}" type="pres">
      <dgm:prSet presAssocID="{741DA5F8-A56F-45BD-806C-84A88D0815DF}" presName="Name17" presStyleLbl="parChTrans1D3" presStyleIdx="2" presStyleCnt="4"/>
      <dgm:spPr/>
      <dgm:t>
        <a:bodyPr/>
        <a:lstStyle/>
        <a:p>
          <a:endParaRPr lang="pt-BR"/>
        </a:p>
      </dgm:t>
    </dgm:pt>
    <dgm:pt modelId="{853F557F-4DB1-4B6E-8F83-2EA6DFD1DBA6}" type="pres">
      <dgm:prSet presAssocID="{1F5C4897-8C50-43DF-B3E1-0DBB8BCA9F76}" presName="hierRoot3" presStyleCnt="0"/>
      <dgm:spPr/>
      <dgm:t>
        <a:bodyPr/>
        <a:lstStyle/>
        <a:p>
          <a:endParaRPr lang="pt-BR"/>
        </a:p>
      </dgm:t>
    </dgm:pt>
    <dgm:pt modelId="{F63A0C7E-1129-452C-A569-D042D8EA1897}" type="pres">
      <dgm:prSet presAssocID="{1F5C4897-8C50-43DF-B3E1-0DBB8BCA9F76}" presName="composite3" presStyleCnt="0"/>
      <dgm:spPr/>
      <dgm:t>
        <a:bodyPr/>
        <a:lstStyle/>
        <a:p>
          <a:endParaRPr lang="pt-BR"/>
        </a:p>
      </dgm:t>
    </dgm:pt>
    <dgm:pt modelId="{AFF849CD-1046-4CF5-84F0-65F8AB7BB00E}" type="pres">
      <dgm:prSet presAssocID="{1F5C4897-8C50-43DF-B3E1-0DBB8BCA9F76}" presName="image3" presStyleLbl="node3" presStyleIdx="2" presStyleCnt="4"/>
      <dgm:spPr>
        <a:blipFill>
          <a:blip xmlns:r="http://schemas.openxmlformats.org/officeDocument/2006/relationships" r:embed="rId8">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BC09B3E2-8D69-4390-AD54-921DD4D4B441}" type="pres">
      <dgm:prSet presAssocID="{1F5C4897-8C50-43DF-B3E1-0DBB8BCA9F76}" presName="text3" presStyleLbl="revTx" presStyleIdx="7" presStyleCnt="11" custScaleX="126378" custLinFactNeighborX="10740" custLinFactNeighborY="6710">
        <dgm:presLayoutVars>
          <dgm:chPref val="3"/>
        </dgm:presLayoutVars>
      </dgm:prSet>
      <dgm:spPr/>
      <dgm:t>
        <a:bodyPr/>
        <a:lstStyle/>
        <a:p>
          <a:endParaRPr lang="pt-BR"/>
        </a:p>
      </dgm:t>
    </dgm:pt>
    <dgm:pt modelId="{DC49E3DB-5D14-4D6B-979C-33DE580B9A25}" type="pres">
      <dgm:prSet presAssocID="{1F5C4897-8C50-43DF-B3E1-0DBB8BCA9F76}" presName="hierChild4" presStyleCnt="0"/>
      <dgm:spPr/>
      <dgm:t>
        <a:bodyPr/>
        <a:lstStyle/>
        <a:p>
          <a:endParaRPr lang="pt-BR"/>
        </a:p>
      </dgm:t>
    </dgm:pt>
    <dgm:pt modelId="{A44FB49B-6162-491F-9152-F0EABF7E63E2}" type="pres">
      <dgm:prSet presAssocID="{FF6D11CE-E195-4490-9BB9-3814B4EDC78D}" presName="Name23" presStyleLbl="parChTrans1D4" presStyleIdx="2" presStyleCnt="4"/>
      <dgm:spPr/>
      <dgm:t>
        <a:bodyPr/>
        <a:lstStyle/>
        <a:p>
          <a:endParaRPr lang="pt-BR"/>
        </a:p>
      </dgm:t>
    </dgm:pt>
    <dgm:pt modelId="{026733D0-4604-4CD8-B76D-17FCFAE94184}" type="pres">
      <dgm:prSet presAssocID="{1CB39ED1-16F1-4A63-8B58-7FDB75419191}" presName="hierRoot4" presStyleCnt="0"/>
      <dgm:spPr/>
      <dgm:t>
        <a:bodyPr/>
        <a:lstStyle/>
        <a:p>
          <a:endParaRPr lang="pt-BR"/>
        </a:p>
      </dgm:t>
    </dgm:pt>
    <dgm:pt modelId="{2DC9346D-8AA1-4578-90C1-03BD70392F23}" type="pres">
      <dgm:prSet presAssocID="{1CB39ED1-16F1-4A63-8B58-7FDB75419191}" presName="composite4" presStyleCnt="0"/>
      <dgm:spPr/>
      <dgm:t>
        <a:bodyPr/>
        <a:lstStyle/>
        <a:p>
          <a:endParaRPr lang="pt-BR"/>
        </a:p>
      </dgm:t>
    </dgm:pt>
    <dgm:pt modelId="{B5CB1D07-C361-4C50-BFC8-0C4E0070CD65}" type="pres">
      <dgm:prSet presAssocID="{1CB39ED1-16F1-4A63-8B58-7FDB75419191}" presName="image4" presStyleLbl="node4" presStyleIdx="2" presStyleCnt="4"/>
      <dgm:spPr>
        <a:blipFill rotWithShape="1">
          <a:blip xmlns:r="http://schemas.openxmlformats.org/officeDocument/2006/relationships" r:embed="rId9"/>
          <a:stretch>
            <a:fillRect/>
          </a:stretch>
        </a:blipFill>
      </dgm:spPr>
      <dgm:t>
        <a:bodyPr/>
        <a:lstStyle/>
        <a:p>
          <a:endParaRPr lang="pt-BR"/>
        </a:p>
      </dgm:t>
    </dgm:pt>
    <dgm:pt modelId="{5B434BDF-2215-4F8C-BDE2-73B2B19A3E7B}" type="pres">
      <dgm:prSet presAssocID="{1CB39ED1-16F1-4A63-8B58-7FDB75419191}" presName="text4" presStyleLbl="revTx" presStyleIdx="8" presStyleCnt="11" custScaleX="114334" custScaleY="86771" custLinFactNeighborX="19651" custLinFactNeighborY="31841">
        <dgm:presLayoutVars>
          <dgm:chPref val="3"/>
        </dgm:presLayoutVars>
      </dgm:prSet>
      <dgm:spPr/>
      <dgm:t>
        <a:bodyPr/>
        <a:lstStyle/>
        <a:p>
          <a:endParaRPr lang="pt-BR"/>
        </a:p>
      </dgm:t>
    </dgm:pt>
    <dgm:pt modelId="{31D75DF6-02C3-441F-9AAB-88BE189ED915}" type="pres">
      <dgm:prSet presAssocID="{1CB39ED1-16F1-4A63-8B58-7FDB75419191}" presName="hierChild5" presStyleCnt="0"/>
      <dgm:spPr/>
      <dgm:t>
        <a:bodyPr/>
        <a:lstStyle/>
        <a:p>
          <a:endParaRPr lang="pt-BR"/>
        </a:p>
      </dgm:t>
    </dgm:pt>
    <dgm:pt modelId="{5E6BF1B8-9811-4D0C-BD94-2292B783FE3C}" type="pres">
      <dgm:prSet presAssocID="{96957DB9-C1CD-43E9-8EB4-546D7655AF41}" presName="Name17" presStyleLbl="parChTrans1D3" presStyleIdx="3" presStyleCnt="4"/>
      <dgm:spPr/>
      <dgm:t>
        <a:bodyPr/>
        <a:lstStyle/>
        <a:p>
          <a:endParaRPr lang="pt-BR"/>
        </a:p>
      </dgm:t>
    </dgm:pt>
    <dgm:pt modelId="{F8708E1A-4727-4F1B-9C0F-E0AF6CC1D925}" type="pres">
      <dgm:prSet presAssocID="{2D31DC72-0C25-4534-96AF-41D5C349DADA}" presName="hierRoot3" presStyleCnt="0"/>
      <dgm:spPr/>
      <dgm:t>
        <a:bodyPr/>
        <a:lstStyle/>
        <a:p>
          <a:endParaRPr lang="pt-BR"/>
        </a:p>
      </dgm:t>
    </dgm:pt>
    <dgm:pt modelId="{2F0E93D1-2797-4DDE-9D8B-54467574A4FC}" type="pres">
      <dgm:prSet presAssocID="{2D31DC72-0C25-4534-96AF-41D5C349DADA}" presName="composite3" presStyleCnt="0"/>
      <dgm:spPr/>
      <dgm:t>
        <a:bodyPr/>
        <a:lstStyle/>
        <a:p>
          <a:endParaRPr lang="pt-BR"/>
        </a:p>
      </dgm:t>
    </dgm:pt>
    <dgm:pt modelId="{97D7AB77-14BB-4DD6-A2A5-DBC67343CD3F}" type="pres">
      <dgm:prSet presAssocID="{2D31DC72-0C25-4534-96AF-41D5C349DADA}" presName="image3" presStyleLbl="node3" presStyleIdx="3" presStyleCnt="4"/>
      <dgm:spPr>
        <a:blipFill>
          <a:blip xmlns:r="http://schemas.openxmlformats.org/officeDocument/2006/relationships" r:embed="rId10">
            <a:extLst>
              <a:ext uri="{28A0092B-C50C-407E-A947-70E740481C1C}">
                <a14:useLocalDpi xmlns:a14="http://schemas.microsoft.com/office/drawing/2010/main" xmlns="" val="0"/>
              </a:ext>
            </a:extLst>
          </a:blip>
          <a:srcRect/>
          <a:stretch>
            <a:fillRect t="-17000" b="-17000"/>
          </a:stretch>
        </a:blipFill>
      </dgm:spPr>
      <dgm:t>
        <a:bodyPr/>
        <a:lstStyle/>
        <a:p>
          <a:endParaRPr lang="pt-BR"/>
        </a:p>
      </dgm:t>
    </dgm:pt>
    <dgm:pt modelId="{E1BF8005-7A06-4CC5-953E-04807D3248CD}" type="pres">
      <dgm:prSet presAssocID="{2D31DC72-0C25-4534-96AF-41D5C349DADA}" presName="text3" presStyleLbl="revTx" presStyleIdx="9" presStyleCnt="11" custScaleX="126003" custLinFactNeighborX="14320">
        <dgm:presLayoutVars>
          <dgm:chPref val="3"/>
        </dgm:presLayoutVars>
      </dgm:prSet>
      <dgm:spPr/>
      <dgm:t>
        <a:bodyPr/>
        <a:lstStyle/>
        <a:p>
          <a:endParaRPr lang="pt-BR"/>
        </a:p>
      </dgm:t>
    </dgm:pt>
    <dgm:pt modelId="{BDFB5B2A-FA0F-4F87-AEC8-0F60451715F6}" type="pres">
      <dgm:prSet presAssocID="{2D31DC72-0C25-4534-96AF-41D5C349DADA}" presName="hierChild4" presStyleCnt="0"/>
      <dgm:spPr/>
      <dgm:t>
        <a:bodyPr/>
        <a:lstStyle/>
        <a:p>
          <a:endParaRPr lang="pt-BR"/>
        </a:p>
      </dgm:t>
    </dgm:pt>
    <dgm:pt modelId="{0F01BBA3-67B2-4BD4-A04B-F01302AB8F9E}" type="pres">
      <dgm:prSet presAssocID="{5CD4A5A4-D8D6-49C7-B969-75DA2D1851EA}" presName="Name23" presStyleLbl="parChTrans1D4" presStyleIdx="3" presStyleCnt="4"/>
      <dgm:spPr/>
      <dgm:t>
        <a:bodyPr/>
        <a:lstStyle/>
        <a:p>
          <a:endParaRPr lang="pt-BR"/>
        </a:p>
      </dgm:t>
    </dgm:pt>
    <dgm:pt modelId="{138D54E8-1342-47B2-86AC-FCFAECEBBE46}" type="pres">
      <dgm:prSet presAssocID="{84D3D7F8-3D38-44D5-ACC0-AEB934507FED}" presName="hierRoot4" presStyleCnt="0"/>
      <dgm:spPr/>
    </dgm:pt>
    <dgm:pt modelId="{F56DE9FD-4A20-46D4-978C-930BF656318D}" type="pres">
      <dgm:prSet presAssocID="{84D3D7F8-3D38-44D5-ACC0-AEB934507FED}" presName="composite4" presStyleCnt="0"/>
      <dgm:spPr/>
    </dgm:pt>
    <dgm:pt modelId="{0AFBAAE2-96F8-4F2A-94D1-E4184430BA3E}" type="pres">
      <dgm:prSet presAssocID="{84D3D7F8-3D38-44D5-ACC0-AEB934507FED}" presName="image4" presStyleLbl="node4" presStyleIdx="3" presStyleCnt="4" custScaleX="114805" custScaleY="107006"/>
      <dgm:spPr>
        <a:blipFill>
          <a:blip xmlns:r="http://schemas.openxmlformats.org/officeDocument/2006/relationships" r:embed="rId11">
            <a:extLst>
              <a:ext uri="{28A0092B-C50C-407E-A947-70E740481C1C}">
                <a14:useLocalDpi xmlns:a14="http://schemas.microsoft.com/office/drawing/2010/main" xmlns="" val="0"/>
              </a:ext>
            </a:extLst>
          </a:blip>
          <a:srcRect/>
          <a:stretch>
            <a:fillRect t="-3000" b="-3000"/>
          </a:stretch>
        </a:blipFill>
      </dgm:spPr>
      <dgm:t>
        <a:bodyPr/>
        <a:lstStyle/>
        <a:p>
          <a:endParaRPr lang="pt-BR"/>
        </a:p>
      </dgm:t>
    </dgm:pt>
    <dgm:pt modelId="{E24EB3CC-CF21-433C-9A28-373719253FDC}" type="pres">
      <dgm:prSet presAssocID="{84D3D7F8-3D38-44D5-ACC0-AEB934507FED}" presName="text4" presStyleLbl="revTx" presStyleIdx="10" presStyleCnt="11">
        <dgm:presLayoutVars>
          <dgm:chPref val="3"/>
        </dgm:presLayoutVars>
      </dgm:prSet>
      <dgm:spPr/>
      <dgm:t>
        <a:bodyPr/>
        <a:lstStyle/>
        <a:p>
          <a:endParaRPr lang="pt-BR"/>
        </a:p>
      </dgm:t>
    </dgm:pt>
    <dgm:pt modelId="{875D94BC-1952-40E7-AD46-A678D4D0BF6F}" type="pres">
      <dgm:prSet presAssocID="{84D3D7F8-3D38-44D5-ACC0-AEB934507FED}" presName="hierChild5" presStyleCnt="0"/>
      <dgm:spPr/>
    </dgm:pt>
  </dgm:ptLst>
  <dgm:cxnLst>
    <dgm:cxn modelId="{860C2413-A303-471E-800D-E84D8E59D013}" type="presOf" srcId="{A7539843-CF93-43A6-B558-E08E45B94DC2}" destId="{7AEBABF0-C324-4247-B430-89149303AD21}" srcOrd="0" destOrd="0" presId="urn:microsoft.com/office/officeart/2009/layout/CirclePictureHierarchy"/>
    <dgm:cxn modelId="{F7E818FB-6B1C-41E2-86DB-D2BD60B2BEC9}" type="presOf" srcId="{35F2E9DE-9AB8-4362-B451-DB845403B240}" destId="{18B1480C-CAFD-4808-B4AC-63183E3BA248}" srcOrd="0" destOrd="0" presId="urn:microsoft.com/office/officeart/2009/layout/CirclePictureHierarchy"/>
    <dgm:cxn modelId="{3520A46C-0346-488B-98DD-F5FFEB3D5EAD}" type="presOf" srcId="{CA59F164-0451-499C-A7D9-7F7AECBA5428}" destId="{82C5FFFE-CBFF-4132-8E03-0D4C0C9D819F}" srcOrd="0" destOrd="0" presId="urn:microsoft.com/office/officeart/2009/layout/CirclePictureHierarchy"/>
    <dgm:cxn modelId="{97BB800C-3FD4-444D-B9AD-0E536266DB07}" type="presOf" srcId="{1CB39ED1-16F1-4A63-8B58-7FDB75419191}" destId="{5B434BDF-2215-4F8C-BDE2-73B2B19A3E7B}" srcOrd="0" destOrd="0" presId="urn:microsoft.com/office/officeart/2009/layout/CirclePictureHierarchy"/>
    <dgm:cxn modelId="{CC6909F6-929D-4E65-914E-27D29F7BFFA5}" type="presOf" srcId="{84D3D7F8-3D38-44D5-ACC0-AEB934507FED}" destId="{E24EB3CC-CF21-433C-9A28-373719253FDC}" srcOrd="0" destOrd="0" presId="urn:microsoft.com/office/officeart/2009/layout/CirclePictureHierarchy"/>
    <dgm:cxn modelId="{C8A70911-EB17-4E8B-B9B6-C6D532BA5F7D}" type="presOf" srcId="{8B5CC723-5BA8-4D69-8EF5-0F17F9F1C427}" destId="{4C5F11B3-A252-4A94-83CC-CF1C6340DE52}" srcOrd="0" destOrd="0" presId="urn:microsoft.com/office/officeart/2009/layout/CirclePictureHierarchy"/>
    <dgm:cxn modelId="{724FE597-8BBD-4A65-B5E8-DD2B524E781E}" type="presOf" srcId="{1F5C4897-8C50-43DF-B3E1-0DBB8BCA9F76}" destId="{BC09B3E2-8D69-4390-AD54-921DD4D4B441}" srcOrd="0" destOrd="0" presId="urn:microsoft.com/office/officeart/2009/layout/CirclePictureHierarchy"/>
    <dgm:cxn modelId="{5E352430-C1C3-417C-BD59-46E2C26640B6}" type="presOf" srcId="{46E165FB-131F-419D-B56B-9F365D8451F7}" destId="{9AADC811-F65B-49CF-8919-D7E1403717DD}" srcOrd="0" destOrd="0" presId="urn:microsoft.com/office/officeart/2009/layout/CirclePictureHierarchy"/>
    <dgm:cxn modelId="{2BC2045A-1B1B-4CF8-9F57-965276D516F5}" srcId="{D74E64D1-BA33-4F59-B425-8F975C2C2BCE}" destId="{A7539843-CF93-43A6-B558-E08E45B94DC2}" srcOrd="0" destOrd="0" parTransId="{0DA3FB2C-25E3-49C8-A98B-4D9C07B38828}" sibTransId="{53E63348-2006-4C07-8C86-6969C804990E}"/>
    <dgm:cxn modelId="{FF4A0CB2-7860-42EF-935C-8C7009882A88}" type="presOf" srcId="{741DA5F8-A56F-45BD-806C-84A88D0815DF}" destId="{F304687C-B64E-42BA-BA3B-BD1D93E27201}" srcOrd="0" destOrd="0" presId="urn:microsoft.com/office/officeart/2009/layout/CirclePictureHierarchy"/>
    <dgm:cxn modelId="{77FE3BE9-BF8D-4453-807A-4CE9E02BD0BE}" type="presOf" srcId="{05FE72BA-B23E-4718-9DB3-57B0B7528697}" destId="{3C969325-7603-4363-8ABE-55D0E46F6270}" srcOrd="0" destOrd="0" presId="urn:microsoft.com/office/officeart/2009/layout/CirclePictureHierarchy"/>
    <dgm:cxn modelId="{A3E2B3DC-56E5-46A1-8DAD-E0345AFAC064}" type="presOf" srcId="{147AC1D8-8E5E-4D6B-B83F-48A7A8463622}" destId="{F3C73D5F-0AFC-4C5B-8C84-C19A9AFD910D}" srcOrd="0" destOrd="0" presId="urn:microsoft.com/office/officeart/2009/layout/CirclePictureHierarchy"/>
    <dgm:cxn modelId="{0293B8D2-78F9-4C34-90BE-7928BB540153}" type="presOf" srcId="{1EC29FC4-0B39-46C0-9BA0-EAA5A572222D}" destId="{A513F225-C91B-4531-9D66-78233AE88D34}" srcOrd="0" destOrd="0" presId="urn:microsoft.com/office/officeart/2009/layout/CirclePictureHierarchy"/>
    <dgm:cxn modelId="{EAF8EAAE-3028-430D-BFAC-CF4FE0835331}" type="presOf" srcId="{799F575C-448C-4892-A368-80BBDB930811}" destId="{C68FEF0C-B022-47C7-9821-4CB897DC86C6}" srcOrd="0" destOrd="0" presId="urn:microsoft.com/office/officeart/2009/layout/CirclePictureHierarchy"/>
    <dgm:cxn modelId="{EAEA4CE4-7DAF-468E-8BCD-DCB273F31DF4}" type="presOf" srcId="{97558EF3-D587-4F3E-96C3-EAAAC1554342}" destId="{FB0217CD-FFC9-4910-98DD-B5D8859A6554}" srcOrd="0" destOrd="0" presId="urn:microsoft.com/office/officeart/2009/layout/CirclePictureHierarchy"/>
    <dgm:cxn modelId="{FFD50EE7-86B1-442C-A687-E32532D54D76}" srcId="{799F575C-448C-4892-A368-80BBDB930811}" destId="{CA59F164-0451-499C-A7D9-7F7AECBA5428}" srcOrd="0" destOrd="0" parTransId="{35F2E9DE-9AB8-4362-B451-DB845403B240}" sibTransId="{0BDFCAC0-CF29-4964-BBB4-DB7AD9436929}"/>
    <dgm:cxn modelId="{C08A6A07-E2FE-4BC5-8BCD-7925E76786F0}" srcId="{1F5C4897-8C50-43DF-B3E1-0DBB8BCA9F76}" destId="{1CB39ED1-16F1-4A63-8B58-7FDB75419191}" srcOrd="0" destOrd="0" parTransId="{FF6D11CE-E195-4490-9BB9-3814B4EDC78D}" sibTransId="{E407115C-DCE5-4B16-A520-AC34D5E511C9}"/>
    <dgm:cxn modelId="{FB9A16B5-C30B-42B1-81D4-23C605676571}" type="presOf" srcId="{545FD2E9-2110-49F5-9980-1F8FEAB30409}" destId="{4EF27D55-7C23-4B48-BBC7-758DB761DE89}" srcOrd="0" destOrd="0" presId="urn:microsoft.com/office/officeart/2009/layout/CirclePictureHierarchy"/>
    <dgm:cxn modelId="{BAEF30C0-CE11-497D-9A88-0F0A2320DC32}" type="presOf" srcId="{D74E64D1-BA33-4F59-B425-8F975C2C2BCE}" destId="{41403719-007D-4B51-B2A1-9898A6F9FC45}" srcOrd="0" destOrd="0" presId="urn:microsoft.com/office/officeart/2009/layout/CirclePictureHierarchy"/>
    <dgm:cxn modelId="{1C019FE6-E97F-4A63-84AD-F42CA9C9FD9E}" type="presOf" srcId="{1F1D954B-9463-4F31-B323-415919C5CFE9}" destId="{99D4927A-1E7B-446F-A62C-499B9495E845}" srcOrd="0" destOrd="0" presId="urn:microsoft.com/office/officeart/2009/layout/CirclePictureHierarchy"/>
    <dgm:cxn modelId="{01D25EE6-21A3-442E-8CA8-4C3058D8C0AE}" type="presOf" srcId="{2D31DC72-0C25-4534-96AF-41D5C349DADA}" destId="{E1BF8005-7A06-4CC5-953E-04807D3248CD}" srcOrd="0" destOrd="0" presId="urn:microsoft.com/office/officeart/2009/layout/CirclePictureHierarchy"/>
    <dgm:cxn modelId="{B4CF4B7B-0ADF-4223-B731-F5A354ECFB49}" srcId="{A7539843-CF93-43A6-B558-E08E45B94DC2}" destId="{799F575C-448C-4892-A368-80BBDB930811}" srcOrd="1" destOrd="0" parTransId="{147AC1D8-8E5E-4D6B-B83F-48A7A8463622}" sibTransId="{2EF34AC5-5FDD-412A-82D2-11E272FD7E65}"/>
    <dgm:cxn modelId="{6A081C6D-B32A-416B-AE54-4445F33B85BA}" srcId="{545FD2E9-2110-49F5-9980-1F8FEAB30409}" destId="{1F5C4897-8C50-43DF-B3E1-0DBB8BCA9F76}" srcOrd="0" destOrd="0" parTransId="{741DA5F8-A56F-45BD-806C-84A88D0815DF}" sibTransId="{DA495742-FFE6-4CB6-BCD0-AD43C9707D43}"/>
    <dgm:cxn modelId="{4CCF671D-2871-4053-A19D-6268C447A6C4}" type="presOf" srcId="{FF6D11CE-E195-4490-9BB9-3814B4EDC78D}" destId="{A44FB49B-6162-491F-9152-F0EABF7E63E2}" srcOrd="0" destOrd="0" presId="urn:microsoft.com/office/officeart/2009/layout/CirclePictureHierarchy"/>
    <dgm:cxn modelId="{EA74480B-9CB4-4FAD-BD96-96115501019D}" srcId="{A7539843-CF93-43A6-B558-E08E45B94DC2}" destId="{46E165FB-131F-419D-B56B-9F365D8451F7}" srcOrd="0" destOrd="0" parTransId="{1F1D954B-9463-4F31-B323-415919C5CFE9}" sibTransId="{B6C9C5AF-78AB-43BF-BCE0-2AF385C55E44}"/>
    <dgm:cxn modelId="{827E28AB-AD57-496B-9701-70843ABB5A5E}" srcId="{8B5CC723-5BA8-4D69-8EF5-0F17F9F1C427}" destId="{D74E64D1-BA33-4F59-B425-8F975C2C2BCE}" srcOrd="0" destOrd="0" parTransId="{C9CE7BDD-1402-4BB1-AF30-719F4D60E66B}" sibTransId="{BA6D959D-A718-4E3E-9826-244783EB1606}"/>
    <dgm:cxn modelId="{B3FF12E2-8398-410C-BC70-B8F585E92137}" type="presOf" srcId="{0DA3FB2C-25E3-49C8-A98B-4D9C07B38828}" destId="{B3B322AF-3560-42FB-B478-A12F9876BAAB}" srcOrd="0" destOrd="0" presId="urn:microsoft.com/office/officeart/2009/layout/CirclePictureHierarchy"/>
    <dgm:cxn modelId="{4732AD70-8540-4558-8686-834BE5A05E24}" type="presOf" srcId="{5CD4A5A4-D8D6-49C7-B969-75DA2D1851EA}" destId="{0F01BBA3-67B2-4BD4-A04B-F01302AB8F9E}" srcOrd="0" destOrd="0" presId="urn:microsoft.com/office/officeart/2009/layout/CirclePictureHierarchy"/>
    <dgm:cxn modelId="{13F1524E-63CD-48DB-9F22-A0A18288DE20}" srcId="{D74E64D1-BA33-4F59-B425-8F975C2C2BCE}" destId="{545FD2E9-2110-49F5-9980-1F8FEAB30409}" srcOrd="1" destOrd="0" parTransId="{05FE72BA-B23E-4718-9DB3-57B0B7528697}" sibTransId="{C13FE421-4386-4359-B675-FF14E3F94A78}"/>
    <dgm:cxn modelId="{BCD963CD-6D84-433D-BEE3-17894C8863F8}" srcId="{46E165FB-131F-419D-B56B-9F365D8451F7}" destId="{1EC29FC4-0B39-46C0-9BA0-EAA5A572222D}" srcOrd="0" destOrd="0" parTransId="{97558EF3-D587-4F3E-96C3-EAAAC1554342}" sibTransId="{870C43B7-F517-4446-A03F-F1F1E37EC50C}"/>
    <dgm:cxn modelId="{5D7855FF-C54F-4C76-A133-BE6B8564C6AA}" srcId="{545FD2E9-2110-49F5-9980-1F8FEAB30409}" destId="{2D31DC72-0C25-4534-96AF-41D5C349DADA}" srcOrd="1" destOrd="0" parTransId="{96957DB9-C1CD-43E9-8EB4-546D7655AF41}" sibTransId="{804B19D0-17A4-4BEA-9A81-52CF264B4BB8}"/>
    <dgm:cxn modelId="{A48E8A9D-432B-47CB-8EDB-5B944C826069}" type="presOf" srcId="{96957DB9-C1CD-43E9-8EB4-546D7655AF41}" destId="{5E6BF1B8-9811-4D0C-BD94-2292B783FE3C}" srcOrd="0" destOrd="0" presId="urn:microsoft.com/office/officeart/2009/layout/CirclePictureHierarchy"/>
    <dgm:cxn modelId="{65E82EF8-A85C-4336-B6BC-18057E1BB7FB}" srcId="{2D31DC72-0C25-4534-96AF-41D5C349DADA}" destId="{84D3D7F8-3D38-44D5-ACC0-AEB934507FED}" srcOrd="0" destOrd="0" parTransId="{5CD4A5A4-D8D6-49C7-B969-75DA2D1851EA}" sibTransId="{4CBD878C-99B3-4970-99DB-F5DD3A55A2DD}"/>
    <dgm:cxn modelId="{FA87AD66-9922-44A0-AE02-D64E7FC4DAC7}" type="presParOf" srcId="{4C5F11B3-A252-4A94-83CC-CF1C6340DE52}" destId="{F28726B0-2CAA-4CE1-AAAA-2934BC611472}" srcOrd="0" destOrd="0" presId="urn:microsoft.com/office/officeart/2009/layout/CirclePictureHierarchy"/>
    <dgm:cxn modelId="{A37FB650-BFE4-410A-A11A-FAC4D6AC1422}" type="presParOf" srcId="{F28726B0-2CAA-4CE1-AAAA-2934BC611472}" destId="{9AC0EBB3-F410-450D-8622-4C790669D733}" srcOrd="0" destOrd="0" presId="urn:microsoft.com/office/officeart/2009/layout/CirclePictureHierarchy"/>
    <dgm:cxn modelId="{6E87F996-67FC-4191-B069-18A59FA51F10}" type="presParOf" srcId="{9AC0EBB3-F410-450D-8622-4C790669D733}" destId="{88150FC9-7F7F-43F4-947E-CB48C184A0A2}" srcOrd="0" destOrd="0" presId="urn:microsoft.com/office/officeart/2009/layout/CirclePictureHierarchy"/>
    <dgm:cxn modelId="{3766EDED-CF87-40EA-BFF7-8AD9B2C0C23D}" type="presParOf" srcId="{9AC0EBB3-F410-450D-8622-4C790669D733}" destId="{41403719-007D-4B51-B2A1-9898A6F9FC45}" srcOrd="1" destOrd="0" presId="urn:microsoft.com/office/officeart/2009/layout/CirclePictureHierarchy"/>
    <dgm:cxn modelId="{BCB33B20-03C5-493A-BF42-EAF453C3017B}" type="presParOf" srcId="{F28726B0-2CAA-4CE1-AAAA-2934BC611472}" destId="{679C4E3E-E3E4-4356-B650-F3671D0FA08B}" srcOrd="1" destOrd="0" presId="urn:microsoft.com/office/officeart/2009/layout/CirclePictureHierarchy"/>
    <dgm:cxn modelId="{77B1E82E-D500-4D30-8912-F6FCA58CD553}" type="presParOf" srcId="{679C4E3E-E3E4-4356-B650-F3671D0FA08B}" destId="{B3B322AF-3560-42FB-B478-A12F9876BAAB}" srcOrd="0" destOrd="0" presId="urn:microsoft.com/office/officeart/2009/layout/CirclePictureHierarchy"/>
    <dgm:cxn modelId="{600FB987-59EA-45C1-B3E3-D6D6B865F15A}" type="presParOf" srcId="{679C4E3E-E3E4-4356-B650-F3671D0FA08B}" destId="{E53AF612-3550-42C4-84E8-E706ED3E1A57}" srcOrd="1" destOrd="0" presId="urn:microsoft.com/office/officeart/2009/layout/CirclePictureHierarchy"/>
    <dgm:cxn modelId="{E9230709-82C8-43A5-B59E-9178BADC8A94}" type="presParOf" srcId="{E53AF612-3550-42C4-84E8-E706ED3E1A57}" destId="{F5CF0C26-DC04-487C-A6EE-D13F94A8E21A}" srcOrd="0" destOrd="0" presId="urn:microsoft.com/office/officeart/2009/layout/CirclePictureHierarchy"/>
    <dgm:cxn modelId="{2F82B066-CE14-4C51-9174-D0027AE605A3}" type="presParOf" srcId="{F5CF0C26-DC04-487C-A6EE-D13F94A8E21A}" destId="{CBE48E55-8905-4769-8FF4-E26B5DFF9B0C}" srcOrd="0" destOrd="0" presId="urn:microsoft.com/office/officeart/2009/layout/CirclePictureHierarchy"/>
    <dgm:cxn modelId="{0DC7DFDF-F22B-4ED8-B79D-B1D2DB28CCC1}" type="presParOf" srcId="{F5CF0C26-DC04-487C-A6EE-D13F94A8E21A}" destId="{7AEBABF0-C324-4247-B430-89149303AD21}" srcOrd="1" destOrd="0" presId="urn:microsoft.com/office/officeart/2009/layout/CirclePictureHierarchy"/>
    <dgm:cxn modelId="{210C3459-C387-4B35-A394-FF2BE3E49B4D}" type="presParOf" srcId="{E53AF612-3550-42C4-84E8-E706ED3E1A57}" destId="{4FF99C41-B3B6-478F-BC53-EEBC66795E5C}" srcOrd="1" destOrd="0" presId="urn:microsoft.com/office/officeart/2009/layout/CirclePictureHierarchy"/>
    <dgm:cxn modelId="{CDF54E71-14EF-4925-803C-29B757C86660}" type="presParOf" srcId="{4FF99C41-B3B6-478F-BC53-EEBC66795E5C}" destId="{99D4927A-1E7B-446F-A62C-499B9495E845}" srcOrd="0" destOrd="0" presId="urn:microsoft.com/office/officeart/2009/layout/CirclePictureHierarchy"/>
    <dgm:cxn modelId="{3C735BEC-F3CB-4D9C-AAA3-E00FB18C4F4D}" type="presParOf" srcId="{4FF99C41-B3B6-478F-BC53-EEBC66795E5C}" destId="{BD3610A2-343E-430C-A834-167929DFE567}" srcOrd="1" destOrd="0" presId="urn:microsoft.com/office/officeart/2009/layout/CirclePictureHierarchy"/>
    <dgm:cxn modelId="{6E2DBE33-3F16-4B1F-ADAF-48C2DFFACD74}" type="presParOf" srcId="{BD3610A2-343E-430C-A834-167929DFE567}" destId="{1EFD7A0B-5375-4E1F-9C10-24205518E3B1}" srcOrd="0" destOrd="0" presId="urn:microsoft.com/office/officeart/2009/layout/CirclePictureHierarchy"/>
    <dgm:cxn modelId="{F80656F6-BACF-4198-BF7A-A18C791CDB26}" type="presParOf" srcId="{1EFD7A0B-5375-4E1F-9C10-24205518E3B1}" destId="{6605110A-82FC-48D3-92C9-F66E6A914337}" srcOrd="0" destOrd="0" presId="urn:microsoft.com/office/officeart/2009/layout/CirclePictureHierarchy"/>
    <dgm:cxn modelId="{3C98C5FB-0096-4552-A209-27BDC03CC803}" type="presParOf" srcId="{1EFD7A0B-5375-4E1F-9C10-24205518E3B1}" destId="{9AADC811-F65B-49CF-8919-D7E1403717DD}" srcOrd="1" destOrd="0" presId="urn:microsoft.com/office/officeart/2009/layout/CirclePictureHierarchy"/>
    <dgm:cxn modelId="{25BF762E-2021-4B21-AB7E-6FEF6E6974FB}" type="presParOf" srcId="{BD3610A2-343E-430C-A834-167929DFE567}" destId="{F13E1A91-B25A-49E6-A5AE-E6A56D186E38}" srcOrd="1" destOrd="0" presId="urn:microsoft.com/office/officeart/2009/layout/CirclePictureHierarchy"/>
    <dgm:cxn modelId="{897E4986-B3E5-4FBD-8F17-FC31F09034AA}" type="presParOf" srcId="{F13E1A91-B25A-49E6-A5AE-E6A56D186E38}" destId="{FB0217CD-FFC9-4910-98DD-B5D8859A6554}" srcOrd="0" destOrd="0" presId="urn:microsoft.com/office/officeart/2009/layout/CirclePictureHierarchy"/>
    <dgm:cxn modelId="{3BE80E43-F1E2-4273-98EF-B87E1F2B19C3}" type="presParOf" srcId="{F13E1A91-B25A-49E6-A5AE-E6A56D186E38}" destId="{DC5AB4CB-ED11-4466-BC84-52368B316346}" srcOrd="1" destOrd="0" presId="urn:microsoft.com/office/officeart/2009/layout/CirclePictureHierarchy"/>
    <dgm:cxn modelId="{3BD9A8CD-3E8E-4969-AC5B-8997D3018895}" type="presParOf" srcId="{DC5AB4CB-ED11-4466-BC84-52368B316346}" destId="{824237EC-9366-4529-9ECA-3E40D0B18E46}" srcOrd="0" destOrd="0" presId="urn:microsoft.com/office/officeart/2009/layout/CirclePictureHierarchy"/>
    <dgm:cxn modelId="{597C3642-A68F-4494-9B20-C4B2BAC05650}" type="presParOf" srcId="{824237EC-9366-4529-9ECA-3E40D0B18E46}" destId="{E9503D76-9B74-4573-910A-4EB47FD7FF8E}" srcOrd="0" destOrd="0" presId="urn:microsoft.com/office/officeart/2009/layout/CirclePictureHierarchy"/>
    <dgm:cxn modelId="{181FFC39-6678-4D9A-BC3F-A0E275AD0181}" type="presParOf" srcId="{824237EC-9366-4529-9ECA-3E40D0B18E46}" destId="{A513F225-C91B-4531-9D66-78233AE88D34}" srcOrd="1" destOrd="0" presId="urn:microsoft.com/office/officeart/2009/layout/CirclePictureHierarchy"/>
    <dgm:cxn modelId="{65A956D9-CAD7-4560-AA27-306121ECA502}" type="presParOf" srcId="{DC5AB4CB-ED11-4466-BC84-52368B316346}" destId="{A6464E33-420A-4B10-B2EA-C97E20843FEC}" srcOrd="1" destOrd="0" presId="urn:microsoft.com/office/officeart/2009/layout/CirclePictureHierarchy"/>
    <dgm:cxn modelId="{DFF5D5F1-9549-42AE-B593-C8CACEE89D24}" type="presParOf" srcId="{4FF99C41-B3B6-478F-BC53-EEBC66795E5C}" destId="{F3C73D5F-0AFC-4C5B-8C84-C19A9AFD910D}" srcOrd="2" destOrd="0" presId="urn:microsoft.com/office/officeart/2009/layout/CirclePictureHierarchy"/>
    <dgm:cxn modelId="{1D83E3E6-9D31-4E41-AF6F-0F7231FEF85D}" type="presParOf" srcId="{4FF99C41-B3B6-478F-BC53-EEBC66795E5C}" destId="{542F2940-1DA1-4700-9355-7AE9E8A3D8AB}" srcOrd="3" destOrd="0" presId="urn:microsoft.com/office/officeart/2009/layout/CirclePictureHierarchy"/>
    <dgm:cxn modelId="{8F6C1F06-C548-4B49-8D20-9C362D728D81}" type="presParOf" srcId="{542F2940-1DA1-4700-9355-7AE9E8A3D8AB}" destId="{E5A7571C-9742-4F4D-B965-E6E3D6D1127A}" srcOrd="0" destOrd="0" presId="urn:microsoft.com/office/officeart/2009/layout/CirclePictureHierarchy"/>
    <dgm:cxn modelId="{BB466A0A-A43B-43B4-B760-CB7DF430E694}" type="presParOf" srcId="{E5A7571C-9742-4F4D-B965-E6E3D6D1127A}" destId="{7D0CBF93-8E70-4BA6-94AE-4BA9143C84E9}" srcOrd="0" destOrd="0" presId="urn:microsoft.com/office/officeart/2009/layout/CirclePictureHierarchy"/>
    <dgm:cxn modelId="{FEC2F709-46EE-4606-80B5-40C012C8DFC9}" type="presParOf" srcId="{E5A7571C-9742-4F4D-B965-E6E3D6D1127A}" destId="{C68FEF0C-B022-47C7-9821-4CB897DC86C6}" srcOrd="1" destOrd="0" presId="urn:microsoft.com/office/officeart/2009/layout/CirclePictureHierarchy"/>
    <dgm:cxn modelId="{1CA0CE0D-A1DE-4482-B42B-475DCE12EA28}" type="presParOf" srcId="{542F2940-1DA1-4700-9355-7AE9E8A3D8AB}" destId="{0985DEEC-0914-49C4-8982-F240DE22C415}" srcOrd="1" destOrd="0" presId="urn:microsoft.com/office/officeart/2009/layout/CirclePictureHierarchy"/>
    <dgm:cxn modelId="{21528252-4481-4D5B-9382-01D2AE3B2135}" type="presParOf" srcId="{0985DEEC-0914-49C4-8982-F240DE22C415}" destId="{18B1480C-CAFD-4808-B4AC-63183E3BA248}" srcOrd="0" destOrd="0" presId="urn:microsoft.com/office/officeart/2009/layout/CirclePictureHierarchy"/>
    <dgm:cxn modelId="{646C1EB7-D91B-4921-916E-AE9DAE52E49C}" type="presParOf" srcId="{0985DEEC-0914-49C4-8982-F240DE22C415}" destId="{EBD98CE8-62D8-4D75-AF05-08BA8ECAA9BA}" srcOrd="1" destOrd="0" presId="urn:microsoft.com/office/officeart/2009/layout/CirclePictureHierarchy"/>
    <dgm:cxn modelId="{26A3CB8B-80B2-4F5F-816A-7C4575BBE715}" type="presParOf" srcId="{EBD98CE8-62D8-4D75-AF05-08BA8ECAA9BA}" destId="{E0D34E94-57CB-4925-86FB-44E76116E354}" srcOrd="0" destOrd="0" presId="urn:microsoft.com/office/officeart/2009/layout/CirclePictureHierarchy"/>
    <dgm:cxn modelId="{00618E58-F7C0-4B91-96CA-9947267FBEBF}" type="presParOf" srcId="{E0D34E94-57CB-4925-86FB-44E76116E354}" destId="{9E083983-E029-4588-A9CD-49E94A7676EA}" srcOrd="0" destOrd="0" presId="urn:microsoft.com/office/officeart/2009/layout/CirclePictureHierarchy"/>
    <dgm:cxn modelId="{A02A316E-E077-46A3-9CA1-38E5D731165D}" type="presParOf" srcId="{E0D34E94-57CB-4925-86FB-44E76116E354}" destId="{82C5FFFE-CBFF-4132-8E03-0D4C0C9D819F}" srcOrd="1" destOrd="0" presId="urn:microsoft.com/office/officeart/2009/layout/CirclePictureHierarchy"/>
    <dgm:cxn modelId="{F465C5BB-7E08-49A0-907B-B4987EE86B0D}" type="presParOf" srcId="{EBD98CE8-62D8-4D75-AF05-08BA8ECAA9BA}" destId="{EC3F170D-531B-4DBF-B6B3-3641364EAB42}" srcOrd="1" destOrd="0" presId="urn:microsoft.com/office/officeart/2009/layout/CirclePictureHierarchy"/>
    <dgm:cxn modelId="{DD24DFFD-9CB6-40D1-A4AB-0B39CC548C5C}" type="presParOf" srcId="{679C4E3E-E3E4-4356-B650-F3671D0FA08B}" destId="{3C969325-7603-4363-8ABE-55D0E46F6270}" srcOrd="2" destOrd="0" presId="urn:microsoft.com/office/officeart/2009/layout/CirclePictureHierarchy"/>
    <dgm:cxn modelId="{1ECEF138-1722-4D5F-AC97-6F8D33997644}" type="presParOf" srcId="{679C4E3E-E3E4-4356-B650-F3671D0FA08B}" destId="{9BD25D8E-C69A-45C2-85AB-7270348676CB}" srcOrd="3" destOrd="0" presId="urn:microsoft.com/office/officeart/2009/layout/CirclePictureHierarchy"/>
    <dgm:cxn modelId="{F1445C55-F56C-494E-B3E8-66EB78C9AC1B}" type="presParOf" srcId="{9BD25D8E-C69A-45C2-85AB-7270348676CB}" destId="{F671B61D-ED89-462F-AB71-589EEB953F55}" srcOrd="0" destOrd="0" presId="urn:microsoft.com/office/officeart/2009/layout/CirclePictureHierarchy"/>
    <dgm:cxn modelId="{2CDE3CDD-0A20-483A-BB11-52AA333E8029}" type="presParOf" srcId="{F671B61D-ED89-462F-AB71-589EEB953F55}" destId="{846FEBB8-A3E1-4B6E-9922-17B3ABA4CB36}" srcOrd="0" destOrd="0" presId="urn:microsoft.com/office/officeart/2009/layout/CirclePictureHierarchy"/>
    <dgm:cxn modelId="{0E064658-E859-4481-885E-5F3F89B722EB}" type="presParOf" srcId="{F671B61D-ED89-462F-AB71-589EEB953F55}" destId="{4EF27D55-7C23-4B48-BBC7-758DB761DE89}" srcOrd="1" destOrd="0" presId="urn:microsoft.com/office/officeart/2009/layout/CirclePictureHierarchy"/>
    <dgm:cxn modelId="{1AF617AC-C751-44C4-8F9B-732EC2D4FEA0}" type="presParOf" srcId="{9BD25D8E-C69A-45C2-85AB-7270348676CB}" destId="{9DAD8B86-2809-40A4-8F74-AD1DB6105B69}" srcOrd="1" destOrd="0" presId="urn:microsoft.com/office/officeart/2009/layout/CirclePictureHierarchy"/>
    <dgm:cxn modelId="{4A0EF46D-BF47-4D02-87A3-790DFBED5634}" type="presParOf" srcId="{9DAD8B86-2809-40A4-8F74-AD1DB6105B69}" destId="{F304687C-B64E-42BA-BA3B-BD1D93E27201}" srcOrd="0" destOrd="0" presId="urn:microsoft.com/office/officeart/2009/layout/CirclePictureHierarchy"/>
    <dgm:cxn modelId="{4BE0A327-3CF0-4AEE-8A81-9AC7709B010B}" type="presParOf" srcId="{9DAD8B86-2809-40A4-8F74-AD1DB6105B69}" destId="{853F557F-4DB1-4B6E-8F83-2EA6DFD1DBA6}" srcOrd="1" destOrd="0" presId="urn:microsoft.com/office/officeart/2009/layout/CirclePictureHierarchy"/>
    <dgm:cxn modelId="{496EB5D0-FABB-45DC-9FA8-8C53B1887D53}" type="presParOf" srcId="{853F557F-4DB1-4B6E-8F83-2EA6DFD1DBA6}" destId="{F63A0C7E-1129-452C-A569-D042D8EA1897}" srcOrd="0" destOrd="0" presId="urn:microsoft.com/office/officeart/2009/layout/CirclePictureHierarchy"/>
    <dgm:cxn modelId="{8F2F3A2B-4BD6-456D-A823-A836EAA2941E}" type="presParOf" srcId="{F63A0C7E-1129-452C-A569-D042D8EA1897}" destId="{AFF849CD-1046-4CF5-84F0-65F8AB7BB00E}" srcOrd="0" destOrd="0" presId="urn:microsoft.com/office/officeart/2009/layout/CirclePictureHierarchy"/>
    <dgm:cxn modelId="{F6F6C448-8FB5-467B-B762-13D5A362F869}" type="presParOf" srcId="{F63A0C7E-1129-452C-A569-D042D8EA1897}" destId="{BC09B3E2-8D69-4390-AD54-921DD4D4B441}" srcOrd="1" destOrd="0" presId="urn:microsoft.com/office/officeart/2009/layout/CirclePictureHierarchy"/>
    <dgm:cxn modelId="{ED55DA71-9678-4A7A-A0A6-7ED116306B9E}" type="presParOf" srcId="{853F557F-4DB1-4B6E-8F83-2EA6DFD1DBA6}" destId="{DC49E3DB-5D14-4D6B-979C-33DE580B9A25}" srcOrd="1" destOrd="0" presId="urn:microsoft.com/office/officeart/2009/layout/CirclePictureHierarchy"/>
    <dgm:cxn modelId="{0398F7AB-13B3-45E2-90F5-E56D78E47CD0}" type="presParOf" srcId="{DC49E3DB-5D14-4D6B-979C-33DE580B9A25}" destId="{A44FB49B-6162-491F-9152-F0EABF7E63E2}" srcOrd="0" destOrd="0" presId="urn:microsoft.com/office/officeart/2009/layout/CirclePictureHierarchy"/>
    <dgm:cxn modelId="{63CF5AA6-0222-4173-BEB0-3943FB5A8B4F}" type="presParOf" srcId="{DC49E3DB-5D14-4D6B-979C-33DE580B9A25}" destId="{026733D0-4604-4CD8-B76D-17FCFAE94184}" srcOrd="1" destOrd="0" presId="urn:microsoft.com/office/officeart/2009/layout/CirclePictureHierarchy"/>
    <dgm:cxn modelId="{96ABEBED-E7D5-48C9-A3B3-1C3C2D3FE9AF}" type="presParOf" srcId="{026733D0-4604-4CD8-B76D-17FCFAE94184}" destId="{2DC9346D-8AA1-4578-90C1-03BD70392F23}" srcOrd="0" destOrd="0" presId="urn:microsoft.com/office/officeart/2009/layout/CirclePictureHierarchy"/>
    <dgm:cxn modelId="{B849F9EB-D792-4529-BC5D-C01AEF460465}" type="presParOf" srcId="{2DC9346D-8AA1-4578-90C1-03BD70392F23}" destId="{B5CB1D07-C361-4C50-BFC8-0C4E0070CD65}" srcOrd="0" destOrd="0" presId="urn:microsoft.com/office/officeart/2009/layout/CirclePictureHierarchy"/>
    <dgm:cxn modelId="{D234F46B-CA8B-4AEC-A4FF-26204DB7CB33}" type="presParOf" srcId="{2DC9346D-8AA1-4578-90C1-03BD70392F23}" destId="{5B434BDF-2215-4F8C-BDE2-73B2B19A3E7B}" srcOrd="1" destOrd="0" presId="urn:microsoft.com/office/officeart/2009/layout/CirclePictureHierarchy"/>
    <dgm:cxn modelId="{5F662FBD-C5B2-4E41-93D1-4F505B1CFC3A}" type="presParOf" srcId="{026733D0-4604-4CD8-B76D-17FCFAE94184}" destId="{31D75DF6-02C3-441F-9AAB-88BE189ED915}" srcOrd="1" destOrd="0" presId="urn:microsoft.com/office/officeart/2009/layout/CirclePictureHierarchy"/>
    <dgm:cxn modelId="{493DEBD7-05A8-4F88-AB87-8B77720C1F0E}" type="presParOf" srcId="{9DAD8B86-2809-40A4-8F74-AD1DB6105B69}" destId="{5E6BF1B8-9811-4D0C-BD94-2292B783FE3C}" srcOrd="2" destOrd="0" presId="urn:microsoft.com/office/officeart/2009/layout/CirclePictureHierarchy"/>
    <dgm:cxn modelId="{BD617334-EA6A-46C3-B30D-9B994F82C7AA}" type="presParOf" srcId="{9DAD8B86-2809-40A4-8F74-AD1DB6105B69}" destId="{F8708E1A-4727-4F1B-9C0F-E0AF6CC1D925}" srcOrd="3" destOrd="0" presId="urn:microsoft.com/office/officeart/2009/layout/CirclePictureHierarchy"/>
    <dgm:cxn modelId="{4066FF40-5D94-42CE-98B3-14E230DC5B33}" type="presParOf" srcId="{F8708E1A-4727-4F1B-9C0F-E0AF6CC1D925}" destId="{2F0E93D1-2797-4DDE-9D8B-54467574A4FC}" srcOrd="0" destOrd="0" presId="urn:microsoft.com/office/officeart/2009/layout/CirclePictureHierarchy"/>
    <dgm:cxn modelId="{84331D91-6CC1-4292-85DC-E84A05FB1BD0}" type="presParOf" srcId="{2F0E93D1-2797-4DDE-9D8B-54467574A4FC}" destId="{97D7AB77-14BB-4DD6-A2A5-DBC67343CD3F}" srcOrd="0" destOrd="0" presId="urn:microsoft.com/office/officeart/2009/layout/CirclePictureHierarchy"/>
    <dgm:cxn modelId="{5BCD05D5-4917-48C6-B607-6CD89C9439D7}" type="presParOf" srcId="{2F0E93D1-2797-4DDE-9D8B-54467574A4FC}" destId="{E1BF8005-7A06-4CC5-953E-04807D3248CD}" srcOrd="1" destOrd="0" presId="urn:microsoft.com/office/officeart/2009/layout/CirclePictureHierarchy"/>
    <dgm:cxn modelId="{0BF2EBA7-1AC0-40B2-BD26-85BA82B3B1F0}" type="presParOf" srcId="{F8708E1A-4727-4F1B-9C0F-E0AF6CC1D925}" destId="{BDFB5B2A-FA0F-4F87-AEC8-0F60451715F6}" srcOrd="1" destOrd="0" presId="urn:microsoft.com/office/officeart/2009/layout/CirclePictureHierarchy"/>
    <dgm:cxn modelId="{04D55E86-45DE-4438-8576-E149EDD4A602}" type="presParOf" srcId="{BDFB5B2A-FA0F-4F87-AEC8-0F60451715F6}" destId="{0F01BBA3-67B2-4BD4-A04B-F01302AB8F9E}" srcOrd="0" destOrd="0" presId="urn:microsoft.com/office/officeart/2009/layout/CirclePictureHierarchy"/>
    <dgm:cxn modelId="{A52CC26C-D9F7-45CE-AA8A-5B2D35B71CA3}" type="presParOf" srcId="{BDFB5B2A-FA0F-4F87-AEC8-0F60451715F6}" destId="{138D54E8-1342-47B2-86AC-FCFAECEBBE46}" srcOrd="1" destOrd="0" presId="urn:microsoft.com/office/officeart/2009/layout/CirclePictureHierarchy"/>
    <dgm:cxn modelId="{934C48FC-9DEF-4ACE-AE41-6B603B09F485}" type="presParOf" srcId="{138D54E8-1342-47B2-86AC-FCFAECEBBE46}" destId="{F56DE9FD-4A20-46D4-978C-930BF656318D}" srcOrd="0" destOrd="0" presId="urn:microsoft.com/office/officeart/2009/layout/CirclePictureHierarchy"/>
    <dgm:cxn modelId="{31076D45-9768-4489-BBF6-AB17131A74DE}" type="presParOf" srcId="{F56DE9FD-4A20-46D4-978C-930BF656318D}" destId="{0AFBAAE2-96F8-4F2A-94D1-E4184430BA3E}" srcOrd="0" destOrd="0" presId="urn:microsoft.com/office/officeart/2009/layout/CirclePictureHierarchy"/>
    <dgm:cxn modelId="{B10F2AA7-955F-406B-AD49-FDB201BEEA01}" type="presParOf" srcId="{F56DE9FD-4A20-46D4-978C-930BF656318D}" destId="{E24EB3CC-CF21-433C-9A28-373719253FDC}" srcOrd="1" destOrd="0" presId="urn:microsoft.com/office/officeart/2009/layout/CirclePictureHierarchy"/>
    <dgm:cxn modelId="{81BDE6B5-B86E-43FD-A3FB-412C3AB421E4}" type="presParOf" srcId="{138D54E8-1342-47B2-86AC-FCFAECEBBE46}" destId="{875D94BC-1952-40E7-AD46-A678D4D0BF6F}" srcOrd="1" destOrd="0" presId="urn:microsoft.com/office/officeart/2009/layout/CirclePicture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82CFB-A7C9-4CCE-B259-90F82EE48808}"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pt-BR"/>
        </a:p>
      </dgm:t>
    </dgm:pt>
    <dgm:pt modelId="{CDF18F53-FD22-4A6C-A453-52C2C0C43E5C}">
      <dgm:prSet phldrT="[Texto]" custT="1"/>
      <dgm:spPr/>
      <dgm:t>
        <a:bodyPr/>
        <a:lstStyle/>
        <a:p>
          <a:pPr algn="ctr"/>
          <a:r>
            <a:rPr lang="pt-BR" sz="4400" b="1" dirty="0">
              <a:solidFill>
                <a:schemeClr val="bg1"/>
              </a:solidFill>
            </a:rPr>
            <a:t>Regularizações obrigatórias para inscrição de Restos a Pagar </a:t>
          </a:r>
        </a:p>
      </dgm:t>
    </dgm:pt>
    <dgm:pt modelId="{A7BC26A1-E506-463F-BBAA-C0D628236122}" type="parTrans" cxnId="{DEC9FD2E-9449-40EE-9B6E-1BE50D979D4C}">
      <dgm:prSet/>
      <dgm:spPr/>
      <dgm:t>
        <a:bodyPr/>
        <a:lstStyle/>
        <a:p>
          <a:endParaRPr lang="pt-BR" sz="1400" b="0">
            <a:solidFill>
              <a:schemeClr val="tx1"/>
            </a:solidFill>
          </a:endParaRPr>
        </a:p>
      </dgm:t>
    </dgm:pt>
    <dgm:pt modelId="{4784D4F0-1B85-4CD6-B316-0C9D31F5AFD5}" type="sibTrans" cxnId="{DEC9FD2E-9449-40EE-9B6E-1BE50D979D4C}">
      <dgm:prSet/>
      <dgm:spPr/>
      <dgm:t>
        <a:bodyPr/>
        <a:lstStyle/>
        <a:p>
          <a:endParaRPr lang="pt-BR" sz="1400" b="0">
            <a:solidFill>
              <a:schemeClr val="tx1"/>
            </a:solidFill>
          </a:endParaRPr>
        </a:p>
      </dgm:t>
    </dgm:pt>
    <dgm:pt modelId="{57F51037-FD50-4C72-867F-D6D7A18688CA}">
      <dgm:prSet custT="1"/>
      <dgm:spPr/>
      <dgm:t>
        <a:bodyPr/>
        <a:lstStyle/>
        <a:p>
          <a:r>
            <a:rPr lang="pt-BR" sz="1600" b="1" dirty="0" smtClean="0">
              <a:solidFill>
                <a:schemeClr val="tx1"/>
              </a:solidFill>
            </a:rPr>
            <a:t>05</a:t>
          </a:r>
        </a:p>
        <a:p>
          <a:r>
            <a:rPr lang="pt-BR" sz="1600" b="1" dirty="0" smtClean="0">
              <a:solidFill>
                <a:schemeClr val="tx1"/>
              </a:solidFill>
            </a:rPr>
            <a:t>Cancelamento de Empenhos por falta de Disponibilidade Financeira  p/ </a:t>
          </a:r>
          <a:r>
            <a:rPr lang="pt-BR" sz="1600" b="1" dirty="0">
              <a:solidFill>
                <a:schemeClr val="tx1"/>
              </a:solidFill>
            </a:rPr>
            <a:t>inscrição do RPNP</a:t>
          </a:r>
          <a:endParaRPr lang="pt-BR" sz="1600" b="1" dirty="0">
            <a:solidFill>
              <a:schemeClr val="tx1"/>
            </a:solidFill>
            <a:latin typeface="Calibri" pitchFamily="34" charset="0"/>
          </a:endParaRPr>
        </a:p>
      </dgm:t>
    </dgm:pt>
    <dgm:pt modelId="{04D44419-EE4C-4CA5-8118-B5E5DE6DBB09}" type="parTrans" cxnId="{D8EAA808-0C6F-4AC1-9727-9F149BD27DD1}">
      <dgm:prSet custT="1"/>
      <dgm:spPr/>
      <dgm:t>
        <a:bodyPr/>
        <a:lstStyle/>
        <a:p>
          <a:endParaRPr lang="pt-BR" sz="1400" b="0">
            <a:solidFill>
              <a:schemeClr val="tx1"/>
            </a:solidFill>
          </a:endParaRPr>
        </a:p>
      </dgm:t>
    </dgm:pt>
    <dgm:pt modelId="{14ACDD77-F96E-4B46-9D7B-C8BB90232EBB}" type="sibTrans" cxnId="{D8EAA808-0C6F-4AC1-9727-9F149BD27DD1}">
      <dgm:prSet/>
      <dgm:spPr/>
      <dgm:t>
        <a:bodyPr/>
        <a:lstStyle/>
        <a:p>
          <a:endParaRPr lang="pt-BR" sz="1400" b="0">
            <a:solidFill>
              <a:schemeClr val="tx1"/>
            </a:solidFill>
          </a:endParaRPr>
        </a:p>
      </dgm:t>
    </dgm:pt>
    <dgm:pt modelId="{B040923F-0A6D-401E-A10B-E11A0D83579F}">
      <dgm:prSet custT="1"/>
      <dgm:spPr/>
      <dgm:t>
        <a:bodyPr/>
        <a:lstStyle/>
        <a:p>
          <a:r>
            <a:rPr lang="pt-BR" sz="1800" b="1" dirty="0" smtClean="0">
              <a:solidFill>
                <a:schemeClr val="tx1"/>
              </a:solidFill>
              <a:latin typeface="Calibri" pitchFamily="34" charset="0"/>
            </a:rPr>
            <a:t>04</a:t>
          </a:r>
        </a:p>
        <a:p>
          <a:r>
            <a:rPr lang="pt-BR" sz="1800" b="1" dirty="0" smtClean="0">
              <a:solidFill>
                <a:schemeClr val="tx1"/>
              </a:solidFill>
              <a:latin typeface="Calibri" pitchFamily="34" charset="0"/>
            </a:rPr>
            <a:t>Validações Contábeis</a:t>
          </a:r>
          <a:endParaRPr lang="pt-BR" sz="1800" b="1" dirty="0">
            <a:solidFill>
              <a:schemeClr val="tx1"/>
            </a:solidFill>
            <a:latin typeface="Calibri" pitchFamily="34" charset="0"/>
          </a:endParaRPr>
        </a:p>
      </dgm:t>
    </dgm:pt>
    <dgm:pt modelId="{B01E9FD7-C05E-4903-9623-A5841220D966}" type="parTrans" cxnId="{C9F89315-4076-463B-8E62-DCE4DFA0379A}">
      <dgm:prSet custT="1"/>
      <dgm:spPr/>
      <dgm:t>
        <a:bodyPr/>
        <a:lstStyle/>
        <a:p>
          <a:endParaRPr lang="pt-BR" sz="1400" b="0">
            <a:solidFill>
              <a:schemeClr val="tx1"/>
            </a:solidFill>
          </a:endParaRPr>
        </a:p>
      </dgm:t>
    </dgm:pt>
    <dgm:pt modelId="{898D467F-FD95-44DE-94B7-D4A037EEB633}" type="sibTrans" cxnId="{C9F89315-4076-463B-8E62-DCE4DFA0379A}">
      <dgm:prSet/>
      <dgm:spPr/>
      <dgm:t>
        <a:bodyPr/>
        <a:lstStyle/>
        <a:p>
          <a:endParaRPr lang="pt-BR" sz="1400" b="0">
            <a:solidFill>
              <a:schemeClr val="tx1"/>
            </a:solidFill>
          </a:endParaRPr>
        </a:p>
      </dgm:t>
    </dgm:pt>
    <dgm:pt modelId="{F2C19E2E-A092-402F-B3D5-A336CD5E0271}">
      <dgm:prSet custT="1"/>
      <dgm:spPr/>
      <dgm:t>
        <a:bodyPr/>
        <a:lstStyle/>
        <a:p>
          <a:r>
            <a:rPr lang="pt-BR" sz="1800" b="1" dirty="0" smtClean="0">
              <a:solidFill>
                <a:schemeClr val="tx1"/>
              </a:solidFill>
              <a:latin typeface="Calibri" pitchFamily="34" charset="0"/>
            </a:rPr>
            <a:t>01</a:t>
          </a:r>
        </a:p>
        <a:p>
          <a:r>
            <a:rPr lang="pt-BR" sz="1800" b="1" dirty="0" smtClean="0">
              <a:solidFill>
                <a:schemeClr val="tx1"/>
              </a:solidFill>
              <a:latin typeface="Calibri" pitchFamily="34" charset="0"/>
            </a:rPr>
            <a:t>Conformidade Diária</a:t>
          </a:r>
          <a:endParaRPr lang="pt-BR" sz="1800" b="1" dirty="0">
            <a:solidFill>
              <a:srgbClr val="FF0000"/>
            </a:solidFill>
          </a:endParaRPr>
        </a:p>
      </dgm:t>
    </dgm:pt>
    <dgm:pt modelId="{3201CC05-4E29-42D0-99A3-8178315FD6EE}" type="parTrans" cxnId="{DE4CBD0B-D432-4B98-A7F1-4CF0C32B3360}">
      <dgm:prSet custT="1"/>
      <dgm:spPr/>
      <dgm:t>
        <a:bodyPr/>
        <a:lstStyle/>
        <a:p>
          <a:endParaRPr lang="pt-BR" sz="1400" b="0">
            <a:solidFill>
              <a:schemeClr val="tx1"/>
            </a:solidFill>
          </a:endParaRPr>
        </a:p>
      </dgm:t>
    </dgm:pt>
    <dgm:pt modelId="{BC0EEEEA-0E20-4015-8C14-E0F89F2DC614}" type="sibTrans" cxnId="{DE4CBD0B-D432-4B98-A7F1-4CF0C32B3360}">
      <dgm:prSet/>
      <dgm:spPr/>
      <dgm:t>
        <a:bodyPr/>
        <a:lstStyle/>
        <a:p>
          <a:endParaRPr lang="pt-BR" sz="1400" b="0">
            <a:solidFill>
              <a:schemeClr val="tx1"/>
            </a:solidFill>
          </a:endParaRPr>
        </a:p>
      </dgm:t>
    </dgm:pt>
    <dgm:pt modelId="{8F265D59-8D52-4943-BAAA-2B6299198806}">
      <dgm:prSet custT="1"/>
      <dgm:spPr/>
      <dgm:t>
        <a:bodyPr/>
        <a:lstStyle/>
        <a:p>
          <a:r>
            <a:rPr lang="pt-BR" sz="1800" b="1" dirty="0" smtClean="0">
              <a:solidFill>
                <a:schemeClr val="tx1"/>
              </a:solidFill>
              <a:latin typeface="Calibri" pitchFamily="34" charset="0"/>
            </a:rPr>
            <a:t>02</a:t>
          </a:r>
        </a:p>
        <a:p>
          <a:r>
            <a:rPr lang="pt-BR" sz="1800" b="1" dirty="0" smtClean="0">
              <a:solidFill>
                <a:schemeClr val="tx1"/>
              </a:solidFill>
              <a:latin typeface="Calibri" pitchFamily="34" charset="0"/>
            </a:rPr>
            <a:t>Conformidade Contábil</a:t>
          </a:r>
          <a:endParaRPr lang="pt-BR" sz="1800" b="1" dirty="0">
            <a:solidFill>
              <a:srgbClr val="FF0000"/>
            </a:solidFill>
          </a:endParaRPr>
        </a:p>
      </dgm:t>
    </dgm:pt>
    <dgm:pt modelId="{0617F679-7EE1-415B-A1D5-D7644A3891A3}" type="parTrans" cxnId="{838891FC-8EF2-40FF-88B9-C98E325CE1F3}">
      <dgm:prSet custT="1"/>
      <dgm:spPr/>
      <dgm:t>
        <a:bodyPr/>
        <a:lstStyle/>
        <a:p>
          <a:endParaRPr lang="pt-BR" sz="1400" b="0">
            <a:solidFill>
              <a:schemeClr val="tx1"/>
            </a:solidFill>
          </a:endParaRPr>
        </a:p>
      </dgm:t>
    </dgm:pt>
    <dgm:pt modelId="{3B63A2D8-613E-4D87-A39F-A463AEFFE154}" type="sibTrans" cxnId="{838891FC-8EF2-40FF-88B9-C98E325CE1F3}">
      <dgm:prSet/>
      <dgm:spPr/>
      <dgm:t>
        <a:bodyPr/>
        <a:lstStyle/>
        <a:p>
          <a:endParaRPr lang="pt-BR" sz="1400" b="0">
            <a:solidFill>
              <a:schemeClr val="tx1"/>
            </a:solidFill>
          </a:endParaRPr>
        </a:p>
      </dgm:t>
    </dgm:pt>
    <dgm:pt modelId="{896D4A91-393E-40EF-8EA6-860E7158D342}">
      <dgm:prSet custT="1"/>
      <dgm:spPr/>
      <dgm:t>
        <a:bodyPr/>
        <a:lstStyle/>
        <a:p>
          <a:r>
            <a:rPr lang="pt-BR" sz="1800" b="1" dirty="0" smtClean="0">
              <a:solidFill>
                <a:schemeClr val="tx1"/>
              </a:solidFill>
              <a:latin typeface="Calibri" pitchFamily="34" charset="0"/>
            </a:rPr>
            <a:t>03</a:t>
          </a:r>
        </a:p>
        <a:p>
          <a:r>
            <a:rPr lang="pt-BR" sz="1800" b="1" dirty="0" smtClean="0">
              <a:solidFill>
                <a:schemeClr val="tx1"/>
              </a:solidFill>
              <a:latin typeface="Calibri" pitchFamily="34" charset="0"/>
            </a:rPr>
            <a:t>Conciliação Bancária</a:t>
          </a:r>
          <a:endParaRPr lang="pt-BR" sz="1800" b="1" dirty="0">
            <a:solidFill>
              <a:srgbClr val="FF0000"/>
            </a:solidFill>
          </a:endParaRPr>
        </a:p>
      </dgm:t>
    </dgm:pt>
    <dgm:pt modelId="{69D66777-5463-4838-8080-E7A086A5E6DB}" type="parTrans" cxnId="{55C9F57D-28EB-49D4-9876-2E253B127535}">
      <dgm:prSet custT="1"/>
      <dgm:spPr/>
      <dgm:t>
        <a:bodyPr/>
        <a:lstStyle/>
        <a:p>
          <a:endParaRPr lang="pt-BR" sz="1400" b="0">
            <a:solidFill>
              <a:schemeClr val="tx1"/>
            </a:solidFill>
          </a:endParaRPr>
        </a:p>
      </dgm:t>
    </dgm:pt>
    <dgm:pt modelId="{05446684-2AAC-4109-86FC-06C4EC708662}" type="sibTrans" cxnId="{55C9F57D-28EB-49D4-9876-2E253B127535}">
      <dgm:prSet/>
      <dgm:spPr/>
      <dgm:t>
        <a:bodyPr/>
        <a:lstStyle/>
        <a:p>
          <a:endParaRPr lang="pt-BR" sz="1400" b="0">
            <a:solidFill>
              <a:schemeClr val="tx1"/>
            </a:solidFill>
          </a:endParaRPr>
        </a:p>
      </dgm:t>
    </dgm:pt>
    <dgm:pt modelId="{69371016-3E40-4064-A5FD-0CF773A96D67}" type="pres">
      <dgm:prSet presAssocID="{B6A82CFB-A7C9-4CCE-B259-90F82EE48808}" presName="Name0" presStyleCnt="0">
        <dgm:presLayoutVars>
          <dgm:chMax val="3"/>
          <dgm:chPref val="1"/>
          <dgm:dir/>
          <dgm:animLvl val="lvl"/>
          <dgm:resizeHandles/>
        </dgm:presLayoutVars>
      </dgm:prSet>
      <dgm:spPr/>
      <dgm:t>
        <a:bodyPr/>
        <a:lstStyle/>
        <a:p>
          <a:endParaRPr lang="pt-BR"/>
        </a:p>
      </dgm:t>
    </dgm:pt>
    <dgm:pt modelId="{E9ABE05C-2CDA-4C78-BBFC-FA5421EB4F7F}" type="pres">
      <dgm:prSet presAssocID="{B6A82CFB-A7C9-4CCE-B259-90F82EE48808}" presName="outerBox" presStyleCnt="0"/>
      <dgm:spPr/>
    </dgm:pt>
    <dgm:pt modelId="{5D89B77E-8D3C-4CCD-8ADD-7C9BA29370BC}" type="pres">
      <dgm:prSet presAssocID="{B6A82CFB-A7C9-4CCE-B259-90F82EE48808}" presName="outerBoxParent" presStyleLbl="node1" presStyleIdx="0" presStyleCnt="1" custLinFactNeighborX="7627" custLinFactNeighborY="5556"/>
      <dgm:spPr/>
      <dgm:t>
        <a:bodyPr/>
        <a:lstStyle/>
        <a:p>
          <a:endParaRPr lang="pt-BR"/>
        </a:p>
      </dgm:t>
    </dgm:pt>
    <dgm:pt modelId="{84F6078D-1481-4443-8B2F-1D818F3D9C14}" type="pres">
      <dgm:prSet presAssocID="{B6A82CFB-A7C9-4CCE-B259-90F82EE48808}" presName="outerBoxChildren" presStyleCnt="0"/>
      <dgm:spPr/>
    </dgm:pt>
    <dgm:pt modelId="{E78CBB59-6C8A-4B7A-89AB-7DA11125FB97}" type="pres">
      <dgm:prSet presAssocID="{F2C19E2E-A092-402F-B3D5-A336CD5E0271}" presName="oChild" presStyleLbl="fgAcc1" presStyleIdx="0" presStyleCnt="5">
        <dgm:presLayoutVars>
          <dgm:bulletEnabled val="1"/>
        </dgm:presLayoutVars>
      </dgm:prSet>
      <dgm:spPr/>
      <dgm:t>
        <a:bodyPr/>
        <a:lstStyle/>
        <a:p>
          <a:endParaRPr lang="pt-BR"/>
        </a:p>
      </dgm:t>
    </dgm:pt>
    <dgm:pt modelId="{F0ED65F4-384A-424F-A896-50703D96748C}" type="pres">
      <dgm:prSet presAssocID="{BC0EEEEA-0E20-4015-8C14-E0F89F2DC614}" presName="outerSibTrans" presStyleCnt="0"/>
      <dgm:spPr/>
    </dgm:pt>
    <dgm:pt modelId="{C4A36E54-FED6-4BCC-82F4-B6306F088236}" type="pres">
      <dgm:prSet presAssocID="{8F265D59-8D52-4943-BAAA-2B6299198806}" presName="oChild" presStyleLbl="fgAcc1" presStyleIdx="1" presStyleCnt="5">
        <dgm:presLayoutVars>
          <dgm:bulletEnabled val="1"/>
        </dgm:presLayoutVars>
      </dgm:prSet>
      <dgm:spPr/>
      <dgm:t>
        <a:bodyPr/>
        <a:lstStyle/>
        <a:p>
          <a:endParaRPr lang="pt-BR"/>
        </a:p>
      </dgm:t>
    </dgm:pt>
    <dgm:pt modelId="{41FF2C40-3D80-41E0-AFDB-BE4A95283936}" type="pres">
      <dgm:prSet presAssocID="{3B63A2D8-613E-4D87-A39F-A463AEFFE154}" presName="outerSibTrans" presStyleCnt="0"/>
      <dgm:spPr/>
    </dgm:pt>
    <dgm:pt modelId="{860D5845-215B-4E1D-89A7-2A9715747229}" type="pres">
      <dgm:prSet presAssocID="{896D4A91-393E-40EF-8EA6-860E7158D342}" presName="oChild" presStyleLbl="fgAcc1" presStyleIdx="2" presStyleCnt="5">
        <dgm:presLayoutVars>
          <dgm:bulletEnabled val="1"/>
        </dgm:presLayoutVars>
      </dgm:prSet>
      <dgm:spPr/>
      <dgm:t>
        <a:bodyPr/>
        <a:lstStyle/>
        <a:p>
          <a:endParaRPr lang="pt-BR"/>
        </a:p>
      </dgm:t>
    </dgm:pt>
    <dgm:pt modelId="{343E84FF-E2BC-4628-85A9-408336D7DF79}" type="pres">
      <dgm:prSet presAssocID="{05446684-2AAC-4109-86FC-06C4EC708662}" presName="outerSibTrans" presStyleCnt="0"/>
      <dgm:spPr/>
    </dgm:pt>
    <dgm:pt modelId="{1804BA7D-969C-4EC7-B79F-F7A2652E2DFA}" type="pres">
      <dgm:prSet presAssocID="{B040923F-0A6D-401E-A10B-E11A0D83579F}" presName="oChild" presStyleLbl="fgAcc1" presStyleIdx="3" presStyleCnt="5">
        <dgm:presLayoutVars>
          <dgm:bulletEnabled val="1"/>
        </dgm:presLayoutVars>
      </dgm:prSet>
      <dgm:spPr/>
      <dgm:t>
        <a:bodyPr/>
        <a:lstStyle/>
        <a:p>
          <a:endParaRPr lang="pt-BR"/>
        </a:p>
      </dgm:t>
    </dgm:pt>
    <dgm:pt modelId="{87DC5712-771F-41FE-815E-BFF25ECA931F}" type="pres">
      <dgm:prSet presAssocID="{898D467F-FD95-44DE-94B7-D4A037EEB633}" presName="outerSibTrans" presStyleCnt="0"/>
      <dgm:spPr/>
    </dgm:pt>
    <dgm:pt modelId="{D99ABD6B-2191-45EC-8776-B3E66A3A62A6}" type="pres">
      <dgm:prSet presAssocID="{57F51037-FD50-4C72-867F-D6D7A18688CA}" presName="oChild" presStyleLbl="fgAcc1" presStyleIdx="4" presStyleCnt="5">
        <dgm:presLayoutVars>
          <dgm:bulletEnabled val="1"/>
        </dgm:presLayoutVars>
      </dgm:prSet>
      <dgm:spPr/>
      <dgm:t>
        <a:bodyPr/>
        <a:lstStyle/>
        <a:p>
          <a:endParaRPr lang="pt-BR"/>
        </a:p>
      </dgm:t>
    </dgm:pt>
  </dgm:ptLst>
  <dgm:cxnLst>
    <dgm:cxn modelId="{AEBFB88E-39E5-4A43-8EE2-E53FF21BCB7D}" type="presOf" srcId="{CDF18F53-FD22-4A6C-A453-52C2C0C43E5C}" destId="{5D89B77E-8D3C-4CCD-8ADD-7C9BA29370BC}" srcOrd="0" destOrd="0" presId="urn:microsoft.com/office/officeart/2005/8/layout/target2"/>
    <dgm:cxn modelId="{9E29EE8D-4693-4EFE-B04A-6E3A78AD2C18}" type="presOf" srcId="{F2C19E2E-A092-402F-B3D5-A336CD5E0271}" destId="{E78CBB59-6C8A-4B7A-89AB-7DA11125FB97}" srcOrd="0" destOrd="0" presId="urn:microsoft.com/office/officeart/2005/8/layout/target2"/>
    <dgm:cxn modelId="{D8EAA808-0C6F-4AC1-9727-9F149BD27DD1}" srcId="{CDF18F53-FD22-4A6C-A453-52C2C0C43E5C}" destId="{57F51037-FD50-4C72-867F-D6D7A18688CA}" srcOrd="4" destOrd="0" parTransId="{04D44419-EE4C-4CA5-8118-B5E5DE6DBB09}" sibTransId="{14ACDD77-F96E-4B46-9D7B-C8BB90232EBB}"/>
    <dgm:cxn modelId="{55C9F57D-28EB-49D4-9876-2E253B127535}" srcId="{CDF18F53-FD22-4A6C-A453-52C2C0C43E5C}" destId="{896D4A91-393E-40EF-8EA6-860E7158D342}" srcOrd="2" destOrd="0" parTransId="{69D66777-5463-4838-8080-E7A086A5E6DB}" sibTransId="{05446684-2AAC-4109-86FC-06C4EC708662}"/>
    <dgm:cxn modelId="{838891FC-8EF2-40FF-88B9-C98E325CE1F3}" srcId="{CDF18F53-FD22-4A6C-A453-52C2C0C43E5C}" destId="{8F265D59-8D52-4943-BAAA-2B6299198806}" srcOrd="1" destOrd="0" parTransId="{0617F679-7EE1-415B-A1D5-D7644A3891A3}" sibTransId="{3B63A2D8-613E-4D87-A39F-A463AEFFE154}"/>
    <dgm:cxn modelId="{DE4CBD0B-D432-4B98-A7F1-4CF0C32B3360}" srcId="{CDF18F53-FD22-4A6C-A453-52C2C0C43E5C}" destId="{F2C19E2E-A092-402F-B3D5-A336CD5E0271}" srcOrd="0" destOrd="0" parTransId="{3201CC05-4E29-42D0-99A3-8178315FD6EE}" sibTransId="{BC0EEEEA-0E20-4015-8C14-E0F89F2DC614}"/>
    <dgm:cxn modelId="{427C917F-7802-4250-AD2C-24AA4F2C5C1C}" type="presOf" srcId="{896D4A91-393E-40EF-8EA6-860E7158D342}" destId="{860D5845-215B-4E1D-89A7-2A9715747229}" srcOrd="0" destOrd="0" presId="urn:microsoft.com/office/officeart/2005/8/layout/target2"/>
    <dgm:cxn modelId="{C9F89315-4076-463B-8E62-DCE4DFA0379A}" srcId="{CDF18F53-FD22-4A6C-A453-52C2C0C43E5C}" destId="{B040923F-0A6D-401E-A10B-E11A0D83579F}" srcOrd="3" destOrd="0" parTransId="{B01E9FD7-C05E-4903-9623-A5841220D966}" sibTransId="{898D467F-FD95-44DE-94B7-D4A037EEB633}"/>
    <dgm:cxn modelId="{DEC9FD2E-9449-40EE-9B6E-1BE50D979D4C}" srcId="{B6A82CFB-A7C9-4CCE-B259-90F82EE48808}" destId="{CDF18F53-FD22-4A6C-A453-52C2C0C43E5C}" srcOrd="0" destOrd="0" parTransId="{A7BC26A1-E506-463F-BBAA-C0D628236122}" sibTransId="{4784D4F0-1B85-4CD6-B316-0C9D31F5AFD5}"/>
    <dgm:cxn modelId="{E5C0415B-9221-4408-BDAB-6FF31F1828AB}" type="presOf" srcId="{8F265D59-8D52-4943-BAAA-2B6299198806}" destId="{C4A36E54-FED6-4BCC-82F4-B6306F088236}" srcOrd="0" destOrd="0" presId="urn:microsoft.com/office/officeart/2005/8/layout/target2"/>
    <dgm:cxn modelId="{3495D957-E62F-40F5-8E96-E7C85FF0C389}" type="presOf" srcId="{57F51037-FD50-4C72-867F-D6D7A18688CA}" destId="{D99ABD6B-2191-45EC-8776-B3E66A3A62A6}" srcOrd="0" destOrd="0" presId="urn:microsoft.com/office/officeart/2005/8/layout/target2"/>
    <dgm:cxn modelId="{9A9E1DAF-1B14-4391-A2B3-5C976B19623B}" type="presOf" srcId="{B6A82CFB-A7C9-4CCE-B259-90F82EE48808}" destId="{69371016-3E40-4064-A5FD-0CF773A96D67}" srcOrd="0" destOrd="0" presId="urn:microsoft.com/office/officeart/2005/8/layout/target2"/>
    <dgm:cxn modelId="{535B27A7-CD39-4154-B2D0-1C5C46B07607}" type="presOf" srcId="{B040923F-0A6D-401E-A10B-E11A0D83579F}" destId="{1804BA7D-969C-4EC7-B79F-F7A2652E2DFA}" srcOrd="0" destOrd="0" presId="urn:microsoft.com/office/officeart/2005/8/layout/target2"/>
    <dgm:cxn modelId="{9619E99B-E68D-4873-B92C-B795266C394B}" type="presParOf" srcId="{69371016-3E40-4064-A5FD-0CF773A96D67}" destId="{E9ABE05C-2CDA-4C78-BBFC-FA5421EB4F7F}" srcOrd="0" destOrd="0" presId="urn:microsoft.com/office/officeart/2005/8/layout/target2"/>
    <dgm:cxn modelId="{769C4507-7A8B-4791-98FB-851FB06EB5CA}" type="presParOf" srcId="{E9ABE05C-2CDA-4C78-BBFC-FA5421EB4F7F}" destId="{5D89B77E-8D3C-4CCD-8ADD-7C9BA29370BC}" srcOrd="0" destOrd="0" presId="urn:microsoft.com/office/officeart/2005/8/layout/target2"/>
    <dgm:cxn modelId="{271C054C-E01A-45B2-8838-E230362C08DE}" type="presParOf" srcId="{E9ABE05C-2CDA-4C78-BBFC-FA5421EB4F7F}" destId="{84F6078D-1481-4443-8B2F-1D818F3D9C14}" srcOrd="1" destOrd="0" presId="urn:microsoft.com/office/officeart/2005/8/layout/target2"/>
    <dgm:cxn modelId="{699938C3-0367-42C0-A813-F5BC08BF4520}" type="presParOf" srcId="{84F6078D-1481-4443-8B2F-1D818F3D9C14}" destId="{E78CBB59-6C8A-4B7A-89AB-7DA11125FB97}" srcOrd="0" destOrd="0" presId="urn:microsoft.com/office/officeart/2005/8/layout/target2"/>
    <dgm:cxn modelId="{C9FC045D-4E28-490D-BDBC-53728D07FA62}" type="presParOf" srcId="{84F6078D-1481-4443-8B2F-1D818F3D9C14}" destId="{F0ED65F4-384A-424F-A896-50703D96748C}" srcOrd="1" destOrd="0" presId="urn:microsoft.com/office/officeart/2005/8/layout/target2"/>
    <dgm:cxn modelId="{BC26D29D-1CEE-4805-ACF3-F12139D3D093}" type="presParOf" srcId="{84F6078D-1481-4443-8B2F-1D818F3D9C14}" destId="{C4A36E54-FED6-4BCC-82F4-B6306F088236}" srcOrd="2" destOrd="0" presId="urn:microsoft.com/office/officeart/2005/8/layout/target2"/>
    <dgm:cxn modelId="{685FB16E-A496-4A98-BFEA-932A94D28507}" type="presParOf" srcId="{84F6078D-1481-4443-8B2F-1D818F3D9C14}" destId="{41FF2C40-3D80-41E0-AFDB-BE4A95283936}" srcOrd="3" destOrd="0" presId="urn:microsoft.com/office/officeart/2005/8/layout/target2"/>
    <dgm:cxn modelId="{106BB424-B256-4210-84FA-B428AF33BCDC}" type="presParOf" srcId="{84F6078D-1481-4443-8B2F-1D818F3D9C14}" destId="{860D5845-215B-4E1D-89A7-2A9715747229}" srcOrd="4" destOrd="0" presId="urn:microsoft.com/office/officeart/2005/8/layout/target2"/>
    <dgm:cxn modelId="{AE67AEF0-4A57-4A50-9AC5-C6BD92035368}" type="presParOf" srcId="{84F6078D-1481-4443-8B2F-1D818F3D9C14}" destId="{343E84FF-E2BC-4628-85A9-408336D7DF79}" srcOrd="5" destOrd="0" presId="urn:microsoft.com/office/officeart/2005/8/layout/target2"/>
    <dgm:cxn modelId="{ED1733BD-674A-4EA5-AB0A-5303E885F65E}" type="presParOf" srcId="{84F6078D-1481-4443-8B2F-1D818F3D9C14}" destId="{1804BA7D-969C-4EC7-B79F-F7A2652E2DFA}" srcOrd="6" destOrd="0" presId="urn:microsoft.com/office/officeart/2005/8/layout/target2"/>
    <dgm:cxn modelId="{230A2E8C-C9A5-4A1A-A845-F450F4ABCC69}" type="presParOf" srcId="{84F6078D-1481-4443-8B2F-1D818F3D9C14}" destId="{87DC5712-771F-41FE-815E-BFF25ECA931F}" srcOrd="7" destOrd="0" presId="urn:microsoft.com/office/officeart/2005/8/layout/target2"/>
    <dgm:cxn modelId="{0D8CB4CC-9818-408A-ADC7-B80785038ADC}" type="presParOf" srcId="{84F6078D-1481-4443-8B2F-1D818F3D9C14}" destId="{D99ABD6B-2191-45EC-8776-B3E66A3A62A6}" srcOrd="8"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C94AA-904D-4AF0-9BDD-4C11079EAC9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pt-BR"/>
        </a:p>
      </dgm:t>
    </dgm:pt>
    <dgm:pt modelId="{D8DFC356-0F9E-4FA3-8753-5E47A9EFDE84}">
      <dgm:prSet phldrT="[Texto]" custT="1"/>
      <dgm:spPr/>
      <dgm:t>
        <a:bodyPr/>
        <a:lstStyle/>
        <a:p>
          <a:pPr algn="just"/>
          <a:r>
            <a:rPr lang="pt-BR" sz="1800" dirty="0"/>
            <a:t>O Boletim informa ainda, quanto à existência de pendências nos seguintes itens: </a:t>
          </a:r>
          <a:r>
            <a:rPr lang="pt-BR" sz="1800" b="1" dirty="0">
              <a:solidFill>
                <a:srgbClr val="FFFF00"/>
              </a:solidFill>
            </a:rPr>
            <a:t>Contratos e Convênios. </a:t>
          </a:r>
        </a:p>
      </dgm:t>
    </dgm:pt>
    <dgm:pt modelId="{1DB5AD6F-39BA-4D96-8564-5320FF8E529B}" type="parTrans" cxnId="{4EDF20EB-3BBB-474A-9BA1-E17B3C365089}">
      <dgm:prSet/>
      <dgm:spPr/>
      <dgm:t>
        <a:bodyPr/>
        <a:lstStyle/>
        <a:p>
          <a:endParaRPr lang="pt-BR"/>
        </a:p>
      </dgm:t>
    </dgm:pt>
    <dgm:pt modelId="{812B7FD3-0FEF-4E9C-A959-DEB29BAA129D}" type="sibTrans" cxnId="{4EDF20EB-3BBB-474A-9BA1-E17B3C365089}">
      <dgm:prSet/>
      <dgm:spPr/>
      <dgm:t>
        <a:bodyPr/>
        <a:lstStyle/>
        <a:p>
          <a:endParaRPr lang="pt-BR"/>
        </a:p>
      </dgm:t>
    </dgm:pt>
    <dgm:pt modelId="{C8AC46E5-9F0E-4533-961C-7A026D440462}">
      <dgm:prSet phldrT="[Texto]"/>
      <dgm:spPr/>
      <dgm:t>
        <a:bodyPr/>
        <a:lstStyle/>
        <a:p>
          <a:pPr algn="just"/>
          <a:r>
            <a:rPr lang="pt-BR" dirty="0"/>
            <a:t>Estando as pendências que impendem a Inscrição dos Restos a Pagar solucionadas, o sistema habilitará o botão </a:t>
          </a:r>
          <a:r>
            <a:rPr lang="pt-BR" b="1" dirty="0">
              <a:solidFill>
                <a:srgbClr val="FFFF00"/>
              </a:solidFill>
            </a:rPr>
            <a:t>“Concluir Boletim” </a:t>
          </a:r>
          <a:r>
            <a:rPr lang="pt-BR" dirty="0"/>
            <a:t>para viabilizar o devido encerramento da solicitação.</a:t>
          </a:r>
        </a:p>
      </dgm:t>
    </dgm:pt>
    <dgm:pt modelId="{897005B0-F51F-4078-8FA6-6A2D7072AFE4}" type="parTrans" cxnId="{A0258A8C-B2FE-46DB-B1C9-06366778C175}">
      <dgm:prSet/>
      <dgm:spPr/>
      <dgm:t>
        <a:bodyPr/>
        <a:lstStyle/>
        <a:p>
          <a:endParaRPr lang="pt-BR"/>
        </a:p>
      </dgm:t>
    </dgm:pt>
    <dgm:pt modelId="{CB0B1FAD-5EB1-4DEF-A3AB-65890671C659}" type="sibTrans" cxnId="{A0258A8C-B2FE-46DB-B1C9-06366778C175}">
      <dgm:prSet/>
      <dgm:spPr/>
      <dgm:t>
        <a:bodyPr/>
        <a:lstStyle/>
        <a:p>
          <a:endParaRPr lang="pt-BR"/>
        </a:p>
      </dgm:t>
    </dgm:pt>
    <dgm:pt modelId="{2D2A1F72-0126-4BC9-87F3-3166C9D2F8C6}">
      <dgm:prSet phldrT="[Texto]"/>
      <dgm:spPr/>
      <dgm:t>
        <a:bodyPr/>
        <a:lstStyle/>
        <a:p>
          <a:pPr algn="just"/>
          <a:r>
            <a:rPr lang="pt-BR" dirty="0"/>
            <a:t>Alertamos que após a conclusão do Boletim, caso ocorra algum lançamento contábil que venha a alterar qualquer informação que implique constituição de pendência, </a:t>
          </a:r>
          <a:r>
            <a:rPr lang="pt-BR" dirty="0">
              <a:solidFill>
                <a:srgbClr val="FFFF00"/>
              </a:solidFill>
            </a:rPr>
            <a:t>automaticamente</a:t>
          </a:r>
          <a:r>
            <a:rPr lang="pt-BR" dirty="0"/>
            <a:t> ele será </a:t>
          </a:r>
          <a:r>
            <a:rPr lang="pt-BR" b="1" dirty="0">
              <a:solidFill>
                <a:srgbClr val="FFFF00"/>
              </a:solidFill>
            </a:rPr>
            <a:t>reaberto</a:t>
          </a:r>
          <a:r>
            <a:rPr lang="pt-BR" dirty="0">
              <a:solidFill>
                <a:srgbClr val="FFFF00"/>
              </a:solidFill>
            </a:rPr>
            <a:t> </a:t>
          </a:r>
          <a:r>
            <a:rPr lang="pt-BR" dirty="0"/>
            <a:t>e mudará seu status de </a:t>
          </a:r>
          <a:r>
            <a:rPr lang="pt-BR" b="1" dirty="0">
              <a:solidFill>
                <a:srgbClr val="FFFF00"/>
              </a:solidFill>
            </a:rPr>
            <a:t>“Concluído”</a:t>
          </a:r>
          <a:r>
            <a:rPr lang="pt-BR" dirty="0">
              <a:solidFill>
                <a:srgbClr val="FFFF00"/>
              </a:solidFill>
            </a:rPr>
            <a:t> </a:t>
          </a:r>
          <a:r>
            <a:rPr lang="pt-BR" dirty="0"/>
            <a:t>para </a:t>
          </a:r>
          <a:r>
            <a:rPr lang="pt-BR" b="1" dirty="0">
              <a:solidFill>
                <a:srgbClr val="FFFF00"/>
              </a:solidFill>
            </a:rPr>
            <a:t>“Pendente”.</a:t>
          </a:r>
          <a:r>
            <a:rPr lang="pt-BR" dirty="0">
              <a:solidFill>
                <a:srgbClr val="FFFF00"/>
              </a:solidFill>
            </a:rPr>
            <a:t> </a:t>
          </a:r>
        </a:p>
      </dgm:t>
    </dgm:pt>
    <dgm:pt modelId="{17A2579C-6B12-461C-9B30-23A2819E97BC}" type="parTrans" cxnId="{773D51E4-330F-48F9-8DA6-2656AA2570A8}">
      <dgm:prSet/>
      <dgm:spPr/>
      <dgm:t>
        <a:bodyPr/>
        <a:lstStyle/>
        <a:p>
          <a:endParaRPr lang="pt-BR"/>
        </a:p>
      </dgm:t>
    </dgm:pt>
    <dgm:pt modelId="{65CCC514-738C-4716-8F85-19D74ABC2454}" type="sibTrans" cxnId="{773D51E4-330F-48F9-8DA6-2656AA2570A8}">
      <dgm:prSet/>
      <dgm:spPr/>
      <dgm:t>
        <a:bodyPr/>
        <a:lstStyle/>
        <a:p>
          <a:endParaRPr lang="pt-BR"/>
        </a:p>
      </dgm:t>
    </dgm:pt>
    <dgm:pt modelId="{F3BCAFDA-507C-414C-9FCB-A7038FBC062A}" type="pres">
      <dgm:prSet presAssocID="{F04C94AA-904D-4AF0-9BDD-4C11079EAC98}" presName="Name0" presStyleCnt="0">
        <dgm:presLayoutVars>
          <dgm:dir/>
          <dgm:animLvl val="lvl"/>
          <dgm:resizeHandles val="exact"/>
        </dgm:presLayoutVars>
      </dgm:prSet>
      <dgm:spPr/>
      <dgm:t>
        <a:bodyPr/>
        <a:lstStyle/>
        <a:p>
          <a:endParaRPr lang="pt-BR"/>
        </a:p>
      </dgm:t>
    </dgm:pt>
    <dgm:pt modelId="{F9D60C35-2230-48D1-B3A2-08B2E4C66DF8}" type="pres">
      <dgm:prSet presAssocID="{2D2A1F72-0126-4BC9-87F3-3166C9D2F8C6}" presName="boxAndChildren" presStyleCnt="0"/>
      <dgm:spPr/>
    </dgm:pt>
    <dgm:pt modelId="{22C5411D-AB45-43A5-AAF1-1AE358469208}" type="pres">
      <dgm:prSet presAssocID="{2D2A1F72-0126-4BC9-87F3-3166C9D2F8C6}" presName="parentTextBox" presStyleLbl="node1" presStyleIdx="0" presStyleCnt="3"/>
      <dgm:spPr/>
      <dgm:t>
        <a:bodyPr/>
        <a:lstStyle/>
        <a:p>
          <a:endParaRPr lang="pt-BR"/>
        </a:p>
      </dgm:t>
    </dgm:pt>
    <dgm:pt modelId="{D0671E5B-2022-4B69-93C1-AB512F75CF1C}" type="pres">
      <dgm:prSet presAssocID="{CB0B1FAD-5EB1-4DEF-A3AB-65890671C659}" presName="sp" presStyleCnt="0"/>
      <dgm:spPr/>
    </dgm:pt>
    <dgm:pt modelId="{EB21CF3B-EB24-4CAF-B804-F9C54A21DE4D}" type="pres">
      <dgm:prSet presAssocID="{C8AC46E5-9F0E-4533-961C-7A026D440462}" presName="arrowAndChildren" presStyleCnt="0"/>
      <dgm:spPr/>
    </dgm:pt>
    <dgm:pt modelId="{708400D9-2ED3-4A14-A728-6E1AFC33E73F}" type="pres">
      <dgm:prSet presAssocID="{C8AC46E5-9F0E-4533-961C-7A026D440462}" presName="parentTextArrow" presStyleLbl="node1" presStyleIdx="1" presStyleCnt="3"/>
      <dgm:spPr/>
      <dgm:t>
        <a:bodyPr/>
        <a:lstStyle/>
        <a:p>
          <a:endParaRPr lang="pt-BR"/>
        </a:p>
      </dgm:t>
    </dgm:pt>
    <dgm:pt modelId="{4F7FBBB1-0528-4FBB-827A-9BDB0A7B2653}" type="pres">
      <dgm:prSet presAssocID="{812B7FD3-0FEF-4E9C-A959-DEB29BAA129D}" presName="sp" presStyleCnt="0"/>
      <dgm:spPr/>
    </dgm:pt>
    <dgm:pt modelId="{E9C8F3A3-C969-4F09-938B-CC76966794D2}" type="pres">
      <dgm:prSet presAssocID="{D8DFC356-0F9E-4FA3-8753-5E47A9EFDE84}" presName="arrowAndChildren" presStyleCnt="0"/>
      <dgm:spPr/>
    </dgm:pt>
    <dgm:pt modelId="{A8DACBD3-2A3F-4594-A9C7-654B331D836C}" type="pres">
      <dgm:prSet presAssocID="{D8DFC356-0F9E-4FA3-8753-5E47A9EFDE84}" presName="parentTextArrow" presStyleLbl="node1" presStyleIdx="2" presStyleCnt="3"/>
      <dgm:spPr/>
      <dgm:t>
        <a:bodyPr/>
        <a:lstStyle/>
        <a:p>
          <a:endParaRPr lang="pt-BR"/>
        </a:p>
      </dgm:t>
    </dgm:pt>
  </dgm:ptLst>
  <dgm:cxnLst>
    <dgm:cxn modelId="{773D51E4-330F-48F9-8DA6-2656AA2570A8}" srcId="{F04C94AA-904D-4AF0-9BDD-4C11079EAC98}" destId="{2D2A1F72-0126-4BC9-87F3-3166C9D2F8C6}" srcOrd="2" destOrd="0" parTransId="{17A2579C-6B12-461C-9B30-23A2819E97BC}" sibTransId="{65CCC514-738C-4716-8F85-19D74ABC2454}"/>
    <dgm:cxn modelId="{B70DA2A4-EBD4-4B88-B37C-5F06367EBE02}" type="presOf" srcId="{2D2A1F72-0126-4BC9-87F3-3166C9D2F8C6}" destId="{22C5411D-AB45-43A5-AAF1-1AE358469208}" srcOrd="0" destOrd="0" presId="urn:microsoft.com/office/officeart/2005/8/layout/process4"/>
    <dgm:cxn modelId="{4EDF20EB-3BBB-474A-9BA1-E17B3C365089}" srcId="{F04C94AA-904D-4AF0-9BDD-4C11079EAC98}" destId="{D8DFC356-0F9E-4FA3-8753-5E47A9EFDE84}" srcOrd="0" destOrd="0" parTransId="{1DB5AD6F-39BA-4D96-8564-5320FF8E529B}" sibTransId="{812B7FD3-0FEF-4E9C-A959-DEB29BAA129D}"/>
    <dgm:cxn modelId="{2D070E71-3757-40E9-A73F-A5F06765C4EE}" type="presOf" srcId="{F04C94AA-904D-4AF0-9BDD-4C11079EAC98}" destId="{F3BCAFDA-507C-414C-9FCB-A7038FBC062A}" srcOrd="0" destOrd="0" presId="urn:microsoft.com/office/officeart/2005/8/layout/process4"/>
    <dgm:cxn modelId="{A0258A8C-B2FE-46DB-B1C9-06366778C175}" srcId="{F04C94AA-904D-4AF0-9BDD-4C11079EAC98}" destId="{C8AC46E5-9F0E-4533-961C-7A026D440462}" srcOrd="1" destOrd="0" parTransId="{897005B0-F51F-4078-8FA6-6A2D7072AFE4}" sibTransId="{CB0B1FAD-5EB1-4DEF-A3AB-65890671C659}"/>
    <dgm:cxn modelId="{26ED1171-AB37-4DD7-BBB9-A6261AF61B9F}" type="presOf" srcId="{D8DFC356-0F9E-4FA3-8753-5E47A9EFDE84}" destId="{A8DACBD3-2A3F-4594-A9C7-654B331D836C}" srcOrd="0" destOrd="0" presId="urn:microsoft.com/office/officeart/2005/8/layout/process4"/>
    <dgm:cxn modelId="{750ADA79-8044-411F-ADA9-A75F46033293}" type="presOf" srcId="{C8AC46E5-9F0E-4533-961C-7A026D440462}" destId="{708400D9-2ED3-4A14-A728-6E1AFC33E73F}" srcOrd="0" destOrd="0" presId="urn:microsoft.com/office/officeart/2005/8/layout/process4"/>
    <dgm:cxn modelId="{52AD8953-3AA3-4719-B570-C110ED9371A9}" type="presParOf" srcId="{F3BCAFDA-507C-414C-9FCB-A7038FBC062A}" destId="{F9D60C35-2230-48D1-B3A2-08B2E4C66DF8}" srcOrd="0" destOrd="0" presId="urn:microsoft.com/office/officeart/2005/8/layout/process4"/>
    <dgm:cxn modelId="{7A62C54D-504C-4E15-9CA1-BEBDF2102B29}" type="presParOf" srcId="{F9D60C35-2230-48D1-B3A2-08B2E4C66DF8}" destId="{22C5411D-AB45-43A5-AAF1-1AE358469208}" srcOrd="0" destOrd="0" presId="urn:microsoft.com/office/officeart/2005/8/layout/process4"/>
    <dgm:cxn modelId="{C806EED1-970A-4F59-9AAB-E1D6B4342271}" type="presParOf" srcId="{F3BCAFDA-507C-414C-9FCB-A7038FBC062A}" destId="{D0671E5B-2022-4B69-93C1-AB512F75CF1C}" srcOrd="1" destOrd="0" presId="urn:microsoft.com/office/officeart/2005/8/layout/process4"/>
    <dgm:cxn modelId="{927F9AA5-7AEA-4162-9298-34A2C4C1B621}" type="presParOf" srcId="{F3BCAFDA-507C-414C-9FCB-A7038FBC062A}" destId="{EB21CF3B-EB24-4CAF-B804-F9C54A21DE4D}" srcOrd="2" destOrd="0" presId="urn:microsoft.com/office/officeart/2005/8/layout/process4"/>
    <dgm:cxn modelId="{2F4E7A88-CE10-42D0-8C20-7FDF35D3A200}" type="presParOf" srcId="{EB21CF3B-EB24-4CAF-B804-F9C54A21DE4D}" destId="{708400D9-2ED3-4A14-A728-6E1AFC33E73F}" srcOrd="0" destOrd="0" presId="urn:microsoft.com/office/officeart/2005/8/layout/process4"/>
    <dgm:cxn modelId="{518E3558-2EAC-42CA-8D3A-A5EA9519AED7}" type="presParOf" srcId="{F3BCAFDA-507C-414C-9FCB-A7038FBC062A}" destId="{4F7FBBB1-0528-4FBB-827A-9BDB0A7B2653}" srcOrd="3" destOrd="0" presId="urn:microsoft.com/office/officeart/2005/8/layout/process4"/>
    <dgm:cxn modelId="{17A559A7-3C99-4D3D-83F1-490EBEEC9DE2}" type="presParOf" srcId="{F3BCAFDA-507C-414C-9FCB-A7038FBC062A}" destId="{E9C8F3A3-C969-4F09-938B-CC76966794D2}" srcOrd="4" destOrd="0" presId="urn:microsoft.com/office/officeart/2005/8/layout/process4"/>
    <dgm:cxn modelId="{9BB04BDA-6A00-4130-9C51-8FC8859CB469}" type="presParOf" srcId="{E9C8F3A3-C969-4F09-938B-CC76966794D2}" destId="{A8DACBD3-2A3F-4594-A9C7-654B331D836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7778D2-1D15-4F5F-A684-4B982F451786}" type="doc">
      <dgm:prSet loTypeId="urn:microsoft.com/office/officeart/2005/8/layout/hChevron3" loCatId="process" qsTypeId="urn:microsoft.com/office/officeart/2005/8/quickstyle/simple1" qsCatId="simple" csTypeId="urn:microsoft.com/office/officeart/2005/8/colors/accent1_2" csCatId="accent1" phldr="1"/>
      <dgm:spPr/>
    </dgm:pt>
    <dgm:pt modelId="{C61605D4-7A46-404B-A463-C61495078639}">
      <dgm:prSet phldrT="[Texto]"/>
      <dgm:spPr/>
      <dgm:t>
        <a:bodyPr/>
        <a:lstStyle/>
        <a:p>
          <a:r>
            <a:rPr lang="pt-BR" b="1" dirty="0"/>
            <a:t>Número da Conta</a:t>
          </a:r>
        </a:p>
      </dgm:t>
    </dgm:pt>
    <dgm:pt modelId="{F6EB7041-4B10-4043-9D61-77532B0111CA}" type="parTrans" cxnId="{1BAE3B1E-85AB-4AAC-A4F4-2CBD675C058B}">
      <dgm:prSet/>
      <dgm:spPr/>
      <dgm:t>
        <a:bodyPr/>
        <a:lstStyle/>
        <a:p>
          <a:endParaRPr lang="pt-BR" b="1"/>
        </a:p>
      </dgm:t>
    </dgm:pt>
    <dgm:pt modelId="{2E70FD44-E5C0-43EC-89DD-D8AEBAEFB925}" type="sibTrans" cxnId="{1BAE3B1E-85AB-4AAC-A4F4-2CBD675C058B}">
      <dgm:prSet/>
      <dgm:spPr/>
      <dgm:t>
        <a:bodyPr/>
        <a:lstStyle/>
        <a:p>
          <a:endParaRPr lang="pt-BR" b="1"/>
        </a:p>
      </dgm:t>
    </dgm:pt>
    <dgm:pt modelId="{691237CE-3F97-4D23-9BA2-DA5B6B2CD576}">
      <dgm:prSet phldrT="[Texto]"/>
      <dgm:spPr/>
      <dgm:t>
        <a:bodyPr/>
        <a:lstStyle/>
        <a:p>
          <a:r>
            <a:rPr lang="pt-BR" b="1" dirty="0"/>
            <a:t>Número do “TIO” (Tipo, Item, Operação)</a:t>
          </a:r>
        </a:p>
      </dgm:t>
    </dgm:pt>
    <dgm:pt modelId="{51CE9D5A-87F1-4128-9904-3A1009D4C2A6}" type="parTrans" cxnId="{D27FA53A-34C9-4367-8BE3-12DDE48480C8}">
      <dgm:prSet/>
      <dgm:spPr/>
      <dgm:t>
        <a:bodyPr/>
        <a:lstStyle/>
        <a:p>
          <a:endParaRPr lang="pt-BR" b="1"/>
        </a:p>
      </dgm:t>
    </dgm:pt>
    <dgm:pt modelId="{40E62D17-8ABF-46FF-9C9C-DAA8029E56C9}" type="sibTrans" cxnId="{D27FA53A-34C9-4367-8BE3-12DDE48480C8}">
      <dgm:prSet/>
      <dgm:spPr/>
      <dgm:t>
        <a:bodyPr/>
        <a:lstStyle/>
        <a:p>
          <a:endParaRPr lang="pt-BR" b="1"/>
        </a:p>
      </dgm:t>
    </dgm:pt>
    <dgm:pt modelId="{68F548CB-A3E3-402A-9703-10DA66BDC848}">
      <dgm:prSet phldrT="[Texto]"/>
      <dgm:spPr/>
      <dgm:t>
        <a:bodyPr/>
        <a:lstStyle/>
        <a:p>
          <a:r>
            <a:rPr lang="pt-BR" b="1" dirty="0"/>
            <a:t>Número da Unidade Gestora</a:t>
          </a:r>
        </a:p>
      </dgm:t>
    </dgm:pt>
    <dgm:pt modelId="{36E2C7DF-72E2-408C-83E4-1C513EC108B1}" type="parTrans" cxnId="{5919713F-0A2F-4FE6-966D-28B626CF8658}">
      <dgm:prSet/>
      <dgm:spPr/>
      <dgm:t>
        <a:bodyPr/>
        <a:lstStyle/>
        <a:p>
          <a:endParaRPr lang="pt-BR" b="1"/>
        </a:p>
      </dgm:t>
    </dgm:pt>
    <dgm:pt modelId="{EF343CDD-FF6B-42BE-953D-A62C140B4020}" type="sibTrans" cxnId="{5919713F-0A2F-4FE6-966D-28B626CF8658}">
      <dgm:prSet/>
      <dgm:spPr/>
      <dgm:t>
        <a:bodyPr/>
        <a:lstStyle/>
        <a:p>
          <a:endParaRPr lang="pt-BR" b="1"/>
        </a:p>
      </dgm:t>
    </dgm:pt>
    <dgm:pt modelId="{6ACBDA0C-7682-4D7F-8756-8EE2349EF8FA}" type="pres">
      <dgm:prSet presAssocID="{DE7778D2-1D15-4F5F-A684-4B982F451786}" presName="Name0" presStyleCnt="0">
        <dgm:presLayoutVars>
          <dgm:dir/>
          <dgm:resizeHandles val="exact"/>
        </dgm:presLayoutVars>
      </dgm:prSet>
      <dgm:spPr/>
    </dgm:pt>
    <dgm:pt modelId="{45EB12EF-522F-468B-9DF8-73C370C3F2E6}" type="pres">
      <dgm:prSet presAssocID="{C61605D4-7A46-404B-A463-C61495078639}" presName="parTxOnly" presStyleLbl="node1" presStyleIdx="0" presStyleCnt="3" custScaleX="102051">
        <dgm:presLayoutVars>
          <dgm:bulletEnabled val="1"/>
        </dgm:presLayoutVars>
      </dgm:prSet>
      <dgm:spPr/>
      <dgm:t>
        <a:bodyPr/>
        <a:lstStyle/>
        <a:p>
          <a:endParaRPr lang="pt-BR"/>
        </a:p>
      </dgm:t>
    </dgm:pt>
    <dgm:pt modelId="{032D3773-6862-4523-B294-167C0940F27C}" type="pres">
      <dgm:prSet presAssocID="{2E70FD44-E5C0-43EC-89DD-D8AEBAEFB925}" presName="parSpace" presStyleCnt="0"/>
      <dgm:spPr/>
    </dgm:pt>
    <dgm:pt modelId="{7949E837-19E7-4B6B-B6F3-8503F04BDE2E}" type="pres">
      <dgm:prSet presAssocID="{691237CE-3F97-4D23-9BA2-DA5B6B2CD576}" presName="parTxOnly" presStyleLbl="node1" presStyleIdx="1" presStyleCnt="3" custScaleX="104940">
        <dgm:presLayoutVars>
          <dgm:bulletEnabled val="1"/>
        </dgm:presLayoutVars>
      </dgm:prSet>
      <dgm:spPr/>
      <dgm:t>
        <a:bodyPr/>
        <a:lstStyle/>
        <a:p>
          <a:endParaRPr lang="pt-BR"/>
        </a:p>
      </dgm:t>
    </dgm:pt>
    <dgm:pt modelId="{39A8A363-132E-4273-ADC0-52FE7A2FEA9F}" type="pres">
      <dgm:prSet presAssocID="{40E62D17-8ABF-46FF-9C9C-DAA8029E56C9}" presName="parSpace" presStyleCnt="0"/>
      <dgm:spPr/>
    </dgm:pt>
    <dgm:pt modelId="{E4EC4F94-E09D-45AB-9FA7-CBD39AC558A9}" type="pres">
      <dgm:prSet presAssocID="{68F548CB-A3E3-402A-9703-10DA66BDC848}" presName="parTxOnly" presStyleLbl="node1" presStyleIdx="2" presStyleCnt="3">
        <dgm:presLayoutVars>
          <dgm:bulletEnabled val="1"/>
        </dgm:presLayoutVars>
      </dgm:prSet>
      <dgm:spPr/>
      <dgm:t>
        <a:bodyPr/>
        <a:lstStyle/>
        <a:p>
          <a:endParaRPr lang="pt-BR"/>
        </a:p>
      </dgm:t>
    </dgm:pt>
  </dgm:ptLst>
  <dgm:cxnLst>
    <dgm:cxn modelId="{654DB5B3-36D9-4E48-85E0-95A51160C4B0}" type="presOf" srcId="{C61605D4-7A46-404B-A463-C61495078639}" destId="{45EB12EF-522F-468B-9DF8-73C370C3F2E6}" srcOrd="0" destOrd="0" presId="urn:microsoft.com/office/officeart/2005/8/layout/hChevron3"/>
    <dgm:cxn modelId="{D27FA53A-34C9-4367-8BE3-12DDE48480C8}" srcId="{DE7778D2-1D15-4F5F-A684-4B982F451786}" destId="{691237CE-3F97-4D23-9BA2-DA5B6B2CD576}" srcOrd="1" destOrd="0" parTransId="{51CE9D5A-87F1-4128-9904-3A1009D4C2A6}" sibTransId="{40E62D17-8ABF-46FF-9C9C-DAA8029E56C9}"/>
    <dgm:cxn modelId="{5919713F-0A2F-4FE6-966D-28B626CF8658}" srcId="{DE7778D2-1D15-4F5F-A684-4B982F451786}" destId="{68F548CB-A3E3-402A-9703-10DA66BDC848}" srcOrd="2" destOrd="0" parTransId="{36E2C7DF-72E2-408C-83E4-1C513EC108B1}" sibTransId="{EF343CDD-FF6B-42BE-953D-A62C140B4020}"/>
    <dgm:cxn modelId="{1BAE3B1E-85AB-4AAC-A4F4-2CBD675C058B}" srcId="{DE7778D2-1D15-4F5F-A684-4B982F451786}" destId="{C61605D4-7A46-404B-A463-C61495078639}" srcOrd="0" destOrd="0" parTransId="{F6EB7041-4B10-4043-9D61-77532B0111CA}" sibTransId="{2E70FD44-E5C0-43EC-89DD-D8AEBAEFB925}"/>
    <dgm:cxn modelId="{6DE95805-D51B-4118-8D3F-4F14ED6D028B}" type="presOf" srcId="{DE7778D2-1D15-4F5F-A684-4B982F451786}" destId="{6ACBDA0C-7682-4D7F-8756-8EE2349EF8FA}" srcOrd="0" destOrd="0" presId="urn:microsoft.com/office/officeart/2005/8/layout/hChevron3"/>
    <dgm:cxn modelId="{032D8E32-C87D-424B-AAA2-26E58B94CAD5}" type="presOf" srcId="{68F548CB-A3E3-402A-9703-10DA66BDC848}" destId="{E4EC4F94-E09D-45AB-9FA7-CBD39AC558A9}" srcOrd="0" destOrd="0" presId="urn:microsoft.com/office/officeart/2005/8/layout/hChevron3"/>
    <dgm:cxn modelId="{C32691A7-86B5-4EC5-860A-46CDE3DD2DE1}" type="presOf" srcId="{691237CE-3F97-4D23-9BA2-DA5B6B2CD576}" destId="{7949E837-19E7-4B6B-B6F3-8503F04BDE2E}" srcOrd="0" destOrd="0" presId="urn:microsoft.com/office/officeart/2005/8/layout/hChevron3"/>
    <dgm:cxn modelId="{BB4AFC32-B456-4355-8E3E-26D0E5FC912D}" type="presParOf" srcId="{6ACBDA0C-7682-4D7F-8756-8EE2349EF8FA}" destId="{45EB12EF-522F-468B-9DF8-73C370C3F2E6}" srcOrd="0" destOrd="0" presId="urn:microsoft.com/office/officeart/2005/8/layout/hChevron3"/>
    <dgm:cxn modelId="{3FD5035F-0179-430F-B197-73221BF8A67E}" type="presParOf" srcId="{6ACBDA0C-7682-4D7F-8756-8EE2349EF8FA}" destId="{032D3773-6862-4523-B294-167C0940F27C}" srcOrd="1" destOrd="0" presId="urn:microsoft.com/office/officeart/2005/8/layout/hChevron3"/>
    <dgm:cxn modelId="{4C732528-8422-4A9A-B4FD-5CBE24FFF6F6}" type="presParOf" srcId="{6ACBDA0C-7682-4D7F-8756-8EE2349EF8FA}" destId="{7949E837-19E7-4B6B-B6F3-8503F04BDE2E}" srcOrd="2" destOrd="0" presId="urn:microsoft.com/office/officeart/2005/8/layout/hChevron3"/>
    <dgm:cxn modelId="{D0D22837-6265-4DF3-A1DA-03675EBD7C85}" type="presParOf" srcId="{6ACBDA0C-7682-4D7F-8756-8EE2349EF8FA}" destId="{39A8A363-132E-4273-ADC0-52FE7A2FEA9F}" srcOrd="3" destOrd="0" presId="urn:microsoft.com/office/officeart/2005/8/layout/hChevron3"/>
    <dgm:cxn modelId="{B781C74E-FF88-40D8-ADCF-3C9713A491CE}" type="presParOf" srcId="{6ACBDA0C-7682-4D7F-8756-8EE2349EF8FA}" destId="{E4EC4F94-E09D-45AB-9FA7-CBD39AC558A9}"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ED6FA1-6F7A-41F7-B5E0-1A6ED0562DD8}">
      <dsp:nvSpPr>
        <dsp:cNvPr id="0" name=""/>
        <dsp:cNvSpPr/>
      </dsp:nvSpPr>
      <dsp:spPr>
        <a:xfrm>
          <a:off x="4248190" y="2016219"/>
          <a:ext cx="2306760" cy="727582"/>
        </a:xfrm>
        <a:custGeom>
          <a:avLst/>
          <a:gdLst/>
          <a:ahLst/>
          <a:cxnLst/>
          <a:rect l="0" t="0" r="0" b="0"/>
          <a:pathLst>
            <a:path>
              <a:moveTo>
                <a:pt x="0" y="0"/>
              </a:moveTo>
              <a:lnTo>
                <a:pt x="0" y="456467"/>
              </a:lnTo>
              <a:lnTo>
                <a:pt x="2306760" y="456467"/>
              </a:lnTo>
              <a:lnTo>
                <a:pt x="2306760" y="7275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CFD15-B8CA-480D-8DC3-A4E9E6455794}">
      <dsp:nvSpPr>
        <dsp:cNvPr id="0" name=""/>
        <dsp:cNvSpPr/>
      </dsp:nvSpPr>
      <dsp:spPr>
        <a:xfrm>
          <a:off x="2070550" y="2016219"/>
          <a:ext cx="2177639" cy="727582"/>
        </a:xfrm>
        <a:custGeom>
          <a:avLst/>
          <a:gdLst/>
          <a:ahLst/>
          <a:cxnLst/>
          <a:rect l="0" t="0" r="0" b="0"/>
          <a:pathLst>
            <a:path>
              <a:moveTo>
                <a:pt x="2177639" y="0"/>
              </a:moveTo>
              <a:lnTo>
                <a:pt x="2177639" y="456467"/>
              </a:lnTo>
              <a:lnTo>
                <a:pt x="0" y="456467"/>
              </a:lnTo>
              <a:lnTo>
                <a:pt x="0" y="7275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BADEA-9F3B-4E4B-AB26-6446DF4D0F2E}">
      <dsp:nvSpPr>
        <dsp:cNvPr id="0" name=""/>
        <dsp:cNvSpPr/>
      </dsp:nvSpPr>
      <dsp:spPr>
        <a:xfrm>
          <a:off x="1764785" y="125024"/>
          <a:ext cx="4966810" cy="1891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2DBC8-D7E0-460A-8A74-95BF7F2CA1DA}">
      <dsp:nvSpPr>
        <dsp:cNvPr id="0" name=""/>
        <dsp:cNvSpPr/>
      </dsp:nvSpPr>
      <dsp:spPr>
        <a:xfrm>
          <a:off x="2089960" y="433940"/>
          <a:ext cx="4966810" cy="18911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a:t>Superintendência de Relatórios e Demonstrativos Contábeis </a:t>
          </a:r>
          <a:r>
            <a:rPr lang="pt-BR" sz="1400" b="1" kern="1200" dirty="0" smtClean="0"/>
            <a:t>– SUDEC</a:t>
          </a:r>
        </a:p>
        <a:p>
          <a:pPr lvl="0" algn="ctr" defTabSz="622300">
            <a:lnSpc>
              <a:spcPct val="90000"/>
            </a:lnSpc>
            <a:spcBef>
              <a:spcPct val="0"/>
            </a:spcBef>
            <a:spcAft>
              <a:spcPct val="35000"/>
            </a:spcAft>
          </a:pPr>
          <a:endParaRPr lang="pt-BR" sz="1400" b="1" kern="1200" dirty="0" smtClean="0"/>
        </a:p>
        <a:p>
          <a:pPr lvl="0" algn="ctr" defTabSz="622300">
            <a:lnSpc>
              <a:spcPct val="90000"/>
            </a:lnSpc>
            <a:spcBef>
              <a:spcPct val="0"/>
            </a:spcBef>
            <a:spcAft>
              <a:spcPct val="35000"/>
            </a:spcAft>
          </a:pPr>
          <a:r>
            <a:rPr lang="pt-BR" sz="1400" b="1" kern="1200" dirty="0" smtClean="0">
              <a:solidFill>
                <a:srgbClr val="0070C0"/>
              </a:solidFill>
            </a:rPr>
            <a:t>Ronald Marcio Guedes Rodrigues</a:t>
          </a:r>
        </a:p>
      </dsp:txBody>
      <dsp:txXfrm>
        <a:off x="2089960" y="433940"/>
        <a:ext cx="4966810" cy="1891195"/>
      </dsp:txXfrm>
    </dsp:sp>
    <dsp:sp modelId="{38E2E0E2-3826-4D81-AC14-BA7355CC5F72}">
      <dsp:nvSpPr>
        <dsp:cNvPr id="0" name=""/>
        <dsp:cNvSpPr/>
      </dsp:nvSpPr>
      <dsp:spPr>
        <a:xfrm>
          <a:off x="214691" y="2743801"/>
          <a:ext cx="3711718" cy="1922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97882-B5A8-48CF-B987-E5D0BC051DCF}">
      <dsp:nvSpPr>
        <dsp:cNvPr id="0" name=""/>
        <dsp:cNvSpPr/>
      </dsp:nvSpPr>
      <dsp:spPr>
        <a:xfrm>
          <a:off x="539866" y="3052718"/>
          <a:ext cx="3711718" cy="19223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a:t>Coordenadoria de Contas de Governo e Relatórios Fiscais  - </a:t>
          </a:r>
          <a:r>
            <a:rPr lang="pt-BR" sz="1400" b="1" kern="1200" dirty="0" smtClean="0"/>
            <a:t>CGORF</a:t>
          </a:r>
        </a:p>
        <a:p>
          <a:pPr lvl="0" algn="ctr" defTabSz="622300">
            <a:lnSpc>
              <a:spcPct val="90000"/>
            </a:lnSpc>
            <a:spcBef>
              <a:spcPct val="0"/>
            </a:spcBef>
            <a:spcAft>
              <a:spcPct val="35000"/>
            </a:spcAft>
          </a:pPr>
          <a:endParaRPr lang="pt-BR" sz="1400" b="1" kern="1200" dirty="0" smtClean="0"/>
        </a:p>
        <a:p>
          <a:pPr lvl="0" algn="ctr" defTabSz="622300">
            <a:lnSpc>
              <a:spcPct val="90000"/>
            </a:lnSpc>
            <a:spcBef>
              <a:spcPct val="0"/>
            </a:spcBef>
            <a:spcAft>
              <a:spcPct val="35000"/>
            </a:spcAft>
          </a:pPr>
          <a:r>
            <a:rPr lang="pt-BR" sz="1400" b="1" kern="1200" dirty="0" smtClean="0">
              <a:solidFill>
                <a:srgbClr val="0070C0"/>
              </a:solidFill>
            </a:rPr>
            <a:t>Renato Ferreira Costa</a:t>
          </a:r>
          <a:endParaRPr lang="pt-BR" sz="1400" b="1" kern="1200" dirty="0">
            <a:solidFill>
              <a:srgbClr val="0070C0"/>
            </a:solidFill>
          </a:endParaRPr>
        </a:p>
      </dsp:txBody>
      <dsp:txXfrm>
        <a:off x="539866" y="3052718"/>
        <a:ext cx="3711718" cy="1922378"/>
      </dsp:txXfrm>
    </dsp:sp>
    <dsp:sp modelId="{A636DFC5-7181-4443-9632-9F913D1A8BE5}">
      <dsp:nvSpPr>
        <dsp:cNvPr id="0" name=""/>
        <dsp:cNvSpPr/>
      </dsp:nvSpPr>
      <dsp:spPr>
        <a:xfrm>
          <a:off x="4576760" y="2743801"/>
          <a:ext cx="3956380" cy="1986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38231-B360-46C2-B246-07B21515468F}">
      <dsp:nvSpPr>
        <dsp:cNvPr id="0" name=""/>
        <dsp:cNvSpPr/>
      </dsp:nvSpPr>
      <dsp:spPr>
        <a:xfrm>
          <a:off x="4901935" y="3052718"/>
          <a:ext cx="3956380" cy="19863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a:t>Coordenadoria de Consolidação de Balanços e Relatórios Gerenciais </a:t>
          </a:r>
          <a:r>
            <a:rPr lang="pt-BR" sz="1400" b="1" kern="1200" dirty="0" smtClean="0"/>
            <a:t>– CCBAL</a:t>
          </a:r>
        </a:p>
        <a:p>
          <a:pPr lvl="0" algn="ctr" defTabSz="622300">
            <a:lnSpc>
              <a:spcPct val="90000"/>
            </a:lnSpc>
            <a:spcBef>
              <a:spcPct val="0"/>
            </a:spcBef>
            <a:spcAft>
              <a:spcPct val="35000"/>
            </a:spcAft>
          </a:pPr>
          <a:endParaRPr lang="pt-BR" sz="1400" b="1" kern="1200" dirty="0" smtClean="0"/>
        </a:p>
        <a:p>
          <a:pPr lvl="0" algn="ctr" defTabSz="622300">
            <a:lnSpc>
              <a:spcPct val="90000"/>
            </a:lnSpc>
            <a:spcBef>
              <a:spcPct val="0"/>
            </a:spcBef>
            <a:spcAft>
              <a:spcPct val="35000"/>
            </a:spcAft>
          </a:pPr>
          <a:r>
            <a:rPr lang="pt-BR" sz="1400" b="1" kern="1200" dirty="0" smtClean="0">
              <a:solidFill>
                <a:srgbClr val="0070C0"/>
              </a:solidFill>
            </a:rPr>
            <a:t>Celso de Brito Borba</a:t>
          </a:r>
          <a:endParaRPr lang="pt-BR" sz="1400" b="1" kern="1200" dirty="0">
            <a:solidFill>
              <a:srgbClr val="0070C0"/>
            </a:solidFill>
          </a:endParaRPr>
        </a:p>
      </dsp:txBody>
      <dsp:txXfrm>
        <a:off x="4901935" y="3052718"/>
        <a:ext cx="3956380" cy="19863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01BBA3-67B2-4BD4-A04B-F01302AB8F9E}">
      <dsp:nvSpPr>
        <dsp:cNvPr id="0" name=""/>
        <dsp:cNvSpPr/>
      </dsp:nvSpPr>
      <dsp:spPr>
        <a:xfrm>
          <a:off x="6922740" y="3192106"/>
          <a:ext cx="101416" cy="235591"/>
        </a:xfrm>
        <a:custGeom>
          <a:avLst/>
          <a:gdLst/>
          <a:ahLst/>
          <a:cxnLst/>
          <a:rect l="0" t="0" r="0" b="0"/>
          <a:pathLst>
            <a:path>
              <a:moveTo>
                <a:pt x="0" y="0"/>
              </a:moveTo>
              <a:lnTo>
                <a:pt x="0" y="117795"/>
              </a:lnTo>
              <a:lnTo>
                <a:pt x="101416" y="117795"/>
              </a:lnTo>
              <a:lnTo>
                <a:pt x="101416" y="235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BF1B8-9811-4D0C-BD94-2292B783FE3C}">
      <dsp:nvSpPr>
        <dsp:cNvPr id="0" name=""/>
        <dsp:cNvSpPr/>
      </dsp:nvSpPr>
      <dsp:spPr>
        <a:xfrm>
          <a:off x="5773807" y="2200738"/>
          <a:ext cx="1148933" cy="237476"/>
        </a:xfrm>
        <a:custGeom>
          <a:avLst/>
          <a:gdLst/>
          <a:ahLst/>
          <a:cxnLst/>
          <a:rect l="0" t="0" r="0" b="0"/>
          <a:pathLst>
            <a:path>
              <a:moveTo>
                <a:pt x="0" y="0"/>
              </a:moveTo>
              <a:lnTo>
                <a:pt x="0" y="119680"/>
              </a:lnTo>
              <a:lnTo>
                <a:pt x="1148933" y="119680"/>
              </a:lnTo>
              <a:lnTo>
                <a:pt x="1148933" y="2374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FB49B-6162-491F-9152-F0EABF7E63E2}">
      <dsp:nvSpPr>
        <dsp:cNvPr id="0" name=""/>
        <dsp:cNvSpPr/>
      </dsp:nvSpPr>
      <dsp:spPr>
        <a:xfrm>
          <a:off x="4654670" y="3192106"/>
          <a:ext cx="91440" cy="235591"/>
        </a:xfrm>
        <a:custGeom>
          <a:avLst/>
          <a:gdLst/>
          <a:ahLst/>
          <a:cxnLst/>
          <a:rect l="0" t="0" r="0" b="0"/>
          <a:pathLst>
            <a:path>
              <a:moveTo>
                <a:pt x="45720" y="0"/>
              </a:moveTo>
              <a:lnTo>
                <a:pt x="45720" y="117795"/>
              </a:lnTo>
              <a:lnTo>
                <a:pt x="79769" y="117795"/>
              </a:lnTo>
              <a:lnTo>
                <a:pt x="79769" y="235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04687C-B64E-42BA-BA3B-BD1D93E27201}">
      <dsp:nvSpPr>
        <dsp:cNvPr id="0" name=""/>
        <dsp:cNvSpPr/>
      </dsp:nvSpPr>
      <dsp:spPr>
        <a:xfrm>
          <a:off x="4700390" y="2200738"/>
          <a:ext cx="1073416" cy="237476"/>
        </a:xfrm>
        <a:custGeom>
          <a:avLst/>
          <a:gdLst/>
          <a:ahLst/>
          <a:cxnLst/>
          <a:rect l="0" t="0" r="0" b="0"/>
          <a:pathLst>
            <a:path>
              <a:moveTo>
                <a:pt x="1073416" y="0"/>
              </a:moveTo>
              <a:lnTo>
                <a:pt x="1073416" y="119680"/>
              </a:lnTo>
              <a:lnTo>
                <a:pt x="0" y="119680"/>
              </a:lnTo>
              <a:lnTo>
                <a:pt x="0" y="2374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69325-7603-4363-8ABE-55D0E46F6270}">
      <dsp:nvSpPr>
        <dsp:cNvPr id="0" name=""/>
        <dsp:cNvSpPr/>
      </dsp:nvSpPr>
      <dsp:spPr>
        <a:xfrm>
          <a:off x="3613283" y="1093353"/>
          <a:ext cx="2160523" cy="353492"/>
        </a:xfrm>
        <a:custGeom>
          <a:avLst/>
          <a:gdLst/>
          <a:ahLst/>
          <a:cxnLst/>
          <a:rect l="0" t="0" r="0" b="0"/>
          <a:pathLst>
            <a:path>
              <a:moveTo>
                <a:pt x="0" y="0"/>
              </a:moveTo>
              <a:lnTo>
                <a:pt x="0" y="235696"/>
              </a:lnTo>
              <a:lnTo>
                <a:pt x="2160523" y="235696"/>
              </a:lnTo>
              <a:lnTo>
                <a:pt x="2160523" y="353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1480C-CAFD-4808-B4AC-63183E3BA248}">
      <dsp:nvSpPr>
        <dsp:cNvPr id="0" name=""/>
        <dsp:cNvSpPr/>
      </dsp:nvSpPr>
      <dsp:spPr>
        <a:xfrm>
          <a:off x="2493957" y="3192106"/>
          <a:ext cx="91440" cy="317565"/>
        </a:xfrm>
        <a:custGeom>
          <a:avLst/>
          <a:gdLst/>
          <a:ahLst/>
          <a:cxnLst/>
          <a:rect l="0" t="0" r="0" b="0"/>
          <a:pathLst>
            <a:path>
              <a:moveTo>
                <a:pt x="45720" y="0"/>
              </a:moveTo>
              <a:lnTo>
                <a:pt x="45720" y="199770"/>
              </a:lnTo>
              <a:lnTo>
                <a:pt x="125292" y="199770"/>
              </a:lnTo>
              <a:lnTo>
                <a:pt x="125292" y="3175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73D5F-0AFC-4C5B-8C84-C19A9AFD910D}">
      <dsp:nvSpPr>
        <dsp:cNvPr id="0" name=""/>
        <dsp:cNvSpPr/>
      </dsp:nvSpPr>
      <dsp:spPr>
        <a:xfrm>
          <a:off x="1281493" y="2200738"/>
          <a:ext cx="1258183" cy="237476"/>
        </a:xfrm>
        <a:custGeom>
          <a:avLst/>
          <a:gdLst/>
          <a:ahLst/>
          <a:cxnLst/>
          <a:rect l="0" t="0" r="0" b="0"/>
          <a:pathLst>
            <a:path>
              <a:moveTo>
                <a:pt x="0" y="0"/>
              </a:moveTo>
              <a:lnTo>
                <a:pt x="0" y="119680"/>
              </a:lnTo>
              <a:lnTo>
                <a:pt x="1258183" y="119680"/>
              </a:lnTo>
              <a:lnTo>
                <a:pt x="1258183" y="2374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217CD-FFC9-4910-98DD-B5D8859A6554}">
      <dsp:nvSpPr>
        <dsp:cNvPr id="0" name=""/>
        <dsp:cNvSpPr/>
      </dsp:nvSpPr>
      <dsp:spPr>
        <a:xfrm>
          <a:off x="331293" y="3192106"/>
          <a:ext cx="91440" cy="237476"/>
        </a:xfrm>
        <a:custGeom>
          <a:avLst/>
          <a:gdLst/>
          <a:ahLst/>
          <a:cxnLst/>
          <a:rect l="0" t="0" r="0" b="0"/>
          <a:pathLst>
            <a:path>
              <a:moveTo>
                <a:pt x="45720" y="0"/>
              </a:moveTo>
              <a:lnTo>
                <a:pt x="45720" y="119680"/>
              </a:lnTo>
              <a:lnTo>
                <a:pt x="90450" y="119680"/>
              </a:lnTo>
              <a:lnTo>
                <a:pt x="90450" y="2374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4927A-1E7B-446F-A62C-499B9495E845}">
      <dsp:nvSpPr>
        <dsp:cNvPr id="0" name=""/>
        <dsp:cNvSpPr/>
      </dsp:nvSpPr>
      <dsp:spPr>
        <a:xfrm>
          <a:off x="377013" y="2200738"/>
          <a:ext cx="904480" cy="237476"/>
        </a:xfrm>
        <a:custGeom>
          <a:avLst/>
          <a:gdLst/>
          <a:ahLst/>
          <a:cxnLst/>
          <a:rect l="0" t="0" r="0" b="0"/>
          <a:pathLst>
            <a:path>
              <a:moveTo>
                <a:pt x="904480" y="0"/>
              </a:moveTo>
              <a:lnTo>
                <a:pt x="904480" y="119680"/>
              </a:lnTo>
              <a:lnTo>
                <a:pt x="0" y="119680"/>
              </a:lnTo>
              <a:lnTo>
                <a:pt x="0" y="2374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322AF-3560-42FB-B478-A12F9876BAAB}">
      <dsp:nvSpPr>
        <dsp:cNvPr id="0" name=""/>
        <dsp:cNvSpPr/>
      </dsp:nvSpPr>
      <dsp:spPr>
        <a:xfrm>
          <a:off x="1281493" y="1093353"/>
          <a:ext cx="2331790" cy="353492"/>
        </a:xfrm>
        <a:custGeom>
          <a:avLst/>
          <a:gdLst/>
          <a:ahLst/>
          <a:cxnLst/>
          <a:rect l="0" t="0" r="0" b="0"/>
          <a:pathLst>
            <a:path>
              <a:moveTo>
                <a:pt x="2331790" y="0"/>
              </a:moveTo>
              <a:lnTo>
                <a:pt x="2331790" y="235696"/>
              </a:lnTo>
              <a:lnTo>
                <a:pt x="0" y="235696"/>
              </a:lnTo>
              <a:lnTo>
                <a:pt x="0" y="353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50FC9-7F7F-43F4-947E-CB48C184A0A2}">
      <dsp:nvSpPr>
        <dsp:cNvPr id="0" name=""/>
        <dsp:cNvSpPr/>
      </dsp:nvSpPr>
      <dsp:spPr>
        <a:xfrm>
          <a:off x="3236337" y="339461"/>
          <a:ext cx="753892" cy="753892"/>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403719-007D-4B51-B2A1-9898A6F9FC45}">
      <dsp:nvSpPr>
        <dsp:cNvPr id="0" name=""/>
        <dsp:cNvSpPr/>
      </dsp:nvSpPr>
      <dsp:spPr>
        <a:xfrm>
          <a:off x="3461762" y="354019"/>
          <a:ext cx="2004591"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pt-BR" sz="1600" b="1" kern="1200" dirty="0" smtClean="0"/>
            <a:t>Ronald Rodrigues                                                                                              </a:t>
          </a:r>
        </a:p>
        <a:p>
          <a:pPr lvl="0" algn="ctr" defTabSz="711200">
            <a:lnSpc>
              <a:spcPct val="90000"/>
            </a:lnSpc>
            <a:spcBef>
              <a:spcPct val="0"/>
            </a:spcBef>
            <a:spcAft>
              <a:spcPct val="35000"/>
            </a:spcAft>
          </a:pPr>
          <a:r>
            <a:rPr lang="pt-BR" sz="1200" kern="1200" dirty="0" smtClean="0"/>
            <a:t>               Superintendente</a:t>
          </a:r>
        </a:p>
        <a:p>
          <a:pPr lvl="0" algn="ctr" defTabSz="711200">
            <a:lnSpc>
              <a:spcPct val="90000"/>
            </a:lnSpc>
            <a:spcBef>
              <a:spcPct val="0"/>
            </a:spcBef>
            <a:spcAft>
              <a:spcPct val="35000"/>
            </a:spcAft>
          </a:pPr>
          <a:r>
            <a:rPr lang="pt-BR" sz="1200" kern="1200" dirty="0" smtClean="0"/>
            <a:t>       SUDEC</a:t>
          </a:r>
        </a:p>
        <a:p>
          <a:pPr lvl="0" algn="ctr" defTabSz="711200">
            <a:lnSpc>
              <a:spcPct val="90000"/>
            </a:lnSpc>
            <a:spcBef>
              <a:spcPct val="0"/>
            </a:spcBef>
            <a:spcAft>
              <a:spcPct val="35000"/>
            </a:spcAft>
          </a:pPr>
          <a:r>
            <a:rPr lang="pt-BR" sz="1100" kern="1200" dirty="0" smtClean="0"/>
            <a:t>               (Auditor do Estado)</a:t>
          </a:r>
          <a:endParaRPr lang="pt-BR" sz="1100" kern="1200" dirty="0"/>
        </a:p>
      </dsp:txBody>
      <dsp:txXfrm>
        <a:off x="3461762" y="354019"/>
        <a:ext cx="2004591" cy="855351"/>
      </dsp:txXfrm>
    </dsp:sp>
    <dsp:sp modelId="{CBE48E55-8905-4769-8FF4-E26B5DFF9B0C}">
      <dsp:nvSpPr>
        <dsp:cNvPr id="0" name=""/>
        <dsp:cNvSpPr/>
      </dsp:nvSpPr>
      <dsp:spPr>
        <a:xfrm>
          <a:off x="904547" y="1446846"/>
          <a:ext cx="753892" cy="753892"/>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EBABF0-C324-4247-B430-89149303AD21}">
      <dsp:nvSpPr>
        <dsp:cNvPr id="0" name=""/>
        <dsp:cNvSpPr/>
      </dsp:nvSpPr>
      <dsp:spPr>
        <a:xfrm>
          <a:off x="1217225" y="1444961"/>
          <a:ext cx="2013265"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smtClean="0"/>
            <a:t>Renato Costa</a:t>
          </a:r>
        </a:p>
        <a:p>
          <a:pPr lvl="0" algn="ctr" defTabSz="711200">
            <a:lnSpc>
              <a:spcPct val="90000"/>
            </a:lnSpc>
            <a:spcBef>
              <a:spcPct val="0"/>
            </a:spcBef>
            <a:spcAft>
              <a:spcPct val="35000"/>
            </a:spcAft>
          </a:pPr>
          <a:r>
            <a:rPr lang="pt-BR" sz="1200" kern="1200" smtClean="0"/>
            <a:t>           Coordenador</a:t>
          </a:r>
        </a:p>
        <a:p>
          <a:pPr lvl="0" algn="ctr" defTabSz="711200">
            <a:lnSpc>
              <a:spcPct val="90000"/>
            </a:lnSpc>
            <a:spcBef>
              <a:spcPct val="0"/>
            </a:spcBef>
            <a:spcAft>
              <a:spcPct val="35000"/>
            </a:spcAft>
          </a:pPr>
          <a:r>
            <a:rPr lang="pt-BR" sz="1200" kern="1200" smtClean="0"/>
            <a:t>     CGORF</a:t>
          </a:r>
        </a:p>
        <a:p>
          <a:pPr lvl="0" algn="ctr" defTabSz="711200">
            <a:lnSpc>
              <a:spcPct val="90000"/>
            </a:lnSpc>
            <a:spcBef>
              <a:spcPct val="0"/>
            </a:spcBef>
            <a:spcAft>
              <a:spcPct val="35000"/>
            </a:spcAft>
          </a:pPr>
          <a:r>
            <a:rPr lang="pt-BR" sz="1100" kern="1200" smtClean="0"/>
            <a:t>(Auditor do Estado)</a:t>
          </a:r>
          <a:endParaRPr lang="pt-BR" sz="1100" kern="1200" dirty="0"/>
        </a:p>
      </dsp:txBody>
      <dsp:txXfrm>
        <a:off x="1217225" y="1444961"/>
        <a:ext cx="2013265" cy="753892"/>
      </dsp:txXfrm>
    </dsp:sp>
    <dsp:sp modelId="{6605110A-82FC-48D3-92C9-F66E6A914337}">
      <dsp:nvSpPr>
        <dsp:cNvPr id="0" name=""/>
        <dsp:cNvSpPr/>
      </dsp:nvSpPr>
      <dsp:spPr>
        <a:xfrm>
          <a:off x="67" y="2438214"/>
          <a:ext cx="753892" cy="753892"/>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ADC811-F65B-49CF-8919-D7E1403717DD}">
      <dsp:nvSpPr>
        <dsp:cNvPr id="0" name=""/>
        <dsp:cNvSpPr/>
      </dsp:nvSpPr>
      <dsp:spPr>
        <a:xfrm>
          <a:off x="745466" y="2436329"/>
          <a:ext cx="1309759"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smtClean="0"/>
            <a:t>Adriano Motta </a:t>
          </a:r>
        </a:p>
        <a:p>
          <a:pPr lvl="0" algn="l" defTabSz="711200">
            <a:lnSpc>
              <a:spcPct val="90000"/>
            </a:lnSpc>
            <a:spcBef>
              <a:spcPct val="0"/>
            </a:spcBef>
            <a:spcAft>
              <a:spcPct val="35000"/>
            </a:spcAft>
          </a:pPr>
          <a:r>
            <a:rPr lang="pt-BR" sz="1200" kern="1200" smtClean="0"/>
            <a:t>Assessor</a:t>
          </a:r>
        </a:p>
        <a:p>
          <a:pPr lvl="0" algn="l" defTabSz="711200">
            <a:lnSpc>
              <a:spcPct val="90000"/>
            </a:lnSpc>
            <a:spcBef>
              <a:spcPct val="0"/>
            </a:spcBef>
            <a:spcAft>
              <a:spcPct val="35000"/>
            </a:spcAft>
          </a:pPr>
          <a:r>
            <a:rPr lang="pt-BR" sz="1100" kern="1200" smtClean="0"/>
            <a:t>(Auditor do Estado)</a:t>
          </a:r>
          <a:endParaRPr lang="pt-BR" sz="1100" kern="1200" dirty="0"/>
        </a:p>
      </dsp:txBody>
      <dsp:txXfrm>
        <a:off x="745466" y="2436329"/>
        <a:ext cx="1309759" cy="753892"/>
      </dsp:txXfrm>
    </dsp:sp>
    <dsp:sp modelId="{E9503D76-9B74-4573-910A-4EB47FD7FF8E}">
      <dsp:nvSpPr>
        <dsp:cNvPr id="0" name=""/>
        <dsp:cNvSpPr/>
      </dsp:nvSpPr>
      <dsp:spPr>
        <a:xfrm>
          <a:off x="44797" y="3429582"/>
          <a:ext cx="753892" cy="753892"/>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13F225-C91B-4531-9D66-78233AE88D34}">
      <dsp:nvSpPr>
        <dsp:cNvPr id="0" name=""/>
        <dsp:cNvSpPr/>
      </dsp:nvSpPr>
      <dsp:spPr>
        <a:xfrm>
          <a:off x="798689" y="3427697"/>
          <a:ext cx="1130838"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smtClean="0"/>
            <a:t>Ana Camelo </a:t>
          </a:r>
        </a:p>
        <a:p>
          <a:pPr lvl="0" algn="l" defTabSz="711200">
            <a:lnSpc>
              <a:spcPct val="90000"/>
            </a:lnSpc>
            <a:spcBef>
              <a:spcPct val="0"/>
            </a:spcBef>
            <a:spcAft>
              <a:spcPct val="35000"/>
            </a:spcAft>
          </a:pPr>
          <a:r>
            <a:rPr lang="pt-BR" sz="1200" kern="1200" smtClean="0"/>
            <a:t>Assistente  </a:t>
          </a:r>
        </a:p>
        <a:p>
          <a:pPr lvl="0" algn="l" defTabSz="711200">
            <a:lnSpc>
              <a:spcPct val="90000"/>
            </a:lnSpc>
            <a:spcBef>
              <a:spcPct val="0"/>
            </a:spcBef>
            <a:spcAft>
              <a:spcPct val="35000"/>
            </a:spcAft>
          </a:pPr>
          <a:r>
            <a:rPr lang="pt-BR" sz="1100" kern="1200" smtClean="0"/>
            <a:t>(Extra-Quadro)</a:t>
          </a:r>
          <a:endParaRPr lang="pt-BR" sz="1100" kern="1200" dirty="0"/>
        </a:p>
      </dsp:txBody>
      <dsp:txXfrm>
        <a:off x="798689" y="3427697"/>
        <a:ext cx="1130838" cy="753892"/>
      </dsp:txXfrm>
    </dsp:sp>
    <dsp:sp modelId="{7D0CBF93-8E70-4BA6-94AE-4BA9143C84E9}">
      <dsp:nvSpPr>
        <dsp:cNvPr id="0" name=""/>
        <dsp:cNvSpPr/>
      </dsp:nvSpPr>
      <dsp:spPr>
        <a:xfrm>
          <a:off x="2162731" y="2438214"/>
          <a:ext cx="753892" cy="753892"/>
        </a:xfrm>
        <a:prstGeom prst="ellipse">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8FEF0C-B022-47C7-9821-4CB897DC86C6}">
      <dsp:nvSpPr>
        <dsp:cNvPr id="0" name=""/>
        <dsp:cNvSpPr/>
      </dsp:nvSpPr>
      <dsp:spPr>
        <a:xfrm>
          <a:off x="2829113" y="2436329"/>
          <a:ext cx="1305858"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smtClean="0"/>
            <a:t>Welson Salles </a:t>
          </a:r>
        </a:p>
        <a:p>
          <a:pPr lvl="0" algn="l" defTabSz="711200">
            <a:lnSpc>
              <a:spcPct val="90000"/>
            </a:lnSpc>
            <a:spcBef>
              <a:spcPct val="0"/>
            </a:spcBef>
            <a:spcAft>
              <a:spcPct val="35000"/>
            </a:spcAft>
          </a:pPr>
          <a:r>
            <a:rPr lang="pt-BR" sz="1200" kern="1200" smtClean="0"/>
            <a:t>Assessor</a:t>
          </a:r>
        </a:p>
        <a:p>
          <a:pPr lvl="0" algn="l" defTabSz="711200">
            <a:lnSpc>
              <a:spcPct val="90000"/>
            </a:lnSpc>
            <a:spcBef>
              <a:spcPct val="0"/>
            </a:spcBef>
            <a:spcAft>
              <a:spcPct val="35000"/>
            </a:spcAft>
          </a:pPr>
          <a:r>
            <a:rPr lang="pt-BR" sz="1100" kern="1200" smtClean="0"/>
            <a:t>(Auditor do Estado)</a:t>
          </a:r>
          <a:endParaRPr lang="pt-BR" sz="1100" kern="1200" dirty="0"/>
        </a:p>
      </dsp:txBody>
      <dsp:txXfrm>
        <a:off x="2829113" y="2436329"/>
        <a:ext cx="1305858" cy="753892"/>
      </dsp:txXfrm>
    </dsp:sp>
    <dsp:sp modelId="{9E083983-E029-4588-A9CD-49E94A7676EA}">
      <dsp:nvSpPr>
        <dsp:cNvPr id="0" name=""/>
        <dsp:cNvSpPr/>
      </dsp:nvSpPr>
      <dsp:spPr>
        <a:xfrm>
          <a:off x="2242303" y="3509672"/>
          <a:ext cx="753892" cy="711742"/>
        </a:xfrm>
        <a:prstGeom prst="ellipse">
          <a:avLst/>
        </a:prstGeom>
        <a:blipFill>
          <a:blip xmlns:r="http://schemas.openxmlformats.org/officeDocument/2006/relationships" r:embed="rId6">
            <a:extLst>
              <a:ext uri="{28A0092B-C50C-407E-A947-70E740481C1C}">
                <a14:useLocalDpi xmlns:a14="http://schemas.microsoft.com/office/drawing/2010/main" xmlns="" val="0"/>
              </a:ext>
            </a:extLst>
          </a:blip>
          <a:srcRect/>
          <a:stretch>
            <a:fillRect t="-21000" b="-2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C5FFFE-CBFF-4132-8E03-0D4C0C9D819F}">
      <dsp:nvSpPr>
        <dsp:cNvPr id="0" name=""/>
        <dsp:cNvSpPr/>
      </dsp:nvSpPr>
      <dsp:spPr>
        <a:xfrm>
          <a:off x="2960378" y="3427697"/>
          <a:ext cx="1130838"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smtClean="0"/>
            <a:t>Yago Barbosa </a:t>
          </a:r>
        </a:p>
        <a:p>
          <a:pPr lvl="0" algn="l" defTabSz="711200">
            <a:lnSpc>
              <a:spcPct val="90000"/>
            </a:lnSpc>
            <a:spcBef>
              <a:spcPct val="0"/>
            </a:spcBef>
            <a:spcAft>
              <a:spcPct val="35000"/>
            </a:spcAft>
          </a:pPr>
          <a:r>
            <a:rPr lang="pt-BR" sz="1200" kern="1200" smtClean="0"/>
            <a:t>Assistente  </a:t>
          </a:r>
        </a:p>
        <a:p>
          <a:pPr lvl="0" algn="l" defTabSz="711200">
            <a:lnSpc>
              <a:spcPct val="90000"/>
            </a:lnSpc>
            <a:spcBef>
              <a:spcPct val="0"/>
            </a:spcBef>
            <a:spcAft>
              <a:spcPct val="35000"/>
            </a:spcAft>
          </a:pPr>
          <a:r>
            <a:rPr lang="pt-BR" sz="1100" kern="1200" smtClean="0"/>
            <a:t>(Extra-Quadro)  </a:t>
          </a:r>
          <a:endParaRPr lang="pt-BR" sz="1100" kern="1200" dirty="0"/>
        </a:p>
      </dsp:txBody>
      <dsp:txXfrm>
        <a:off x="2960378" y="3427697"/>
        <a:ext cx="1130838" cy="753892"/>
      </dsp:txXfrm>
    </dsp:sp>
    <dsp:sp modelId="{846FEBB8-A3E1-4B6E-9922-17B3ABA4CB36}">
      <dsp:nvSpPr>
        <dsp:cNvPr id="0" name=""/>
        <dsp:cNvSpPr/>
      </dsp:nvSpPr>
      <dsp:spPr>
        <a:xfrm>
          <a:off x="5396860" y="1446846"/>
          <a:ext cx="753892" cy="753892"/>
        </a:xfrm>
        <a:prstGeom prst="ellipse">
          <a:avLst/>
        </a:prstGeom>
        <a:blipFill>
          <a:blip xmlns:r="http://schemas.openxmlformats.org/officeDocument/2006/relationships" r:embed="rId7">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F27D55-7C23-4B48-BBC7-758DB761DE89}">
      <dsp:nvSpPr>
        <dsp:cNvPr id="0" name=""/>
        <dsp:cNvSpPr/>
      </dsp:nvSpPr>
      <dsp:spPr>
        <a:xfrm>
          <a:off x="5928209" y="1444961"/>
          <a:ext cx="1575924"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smtClean="0"/>
            <a:t>Celso Borba </a:t>
          </a:r>
        </a:p>
        <a:p>
          <a:pPr lvl="0" algn="ctr" defTabSz="711200">
            <a:lnSpc>
              <a:spcPct val="90000"/>
            </a:lnSpc>
            <a:spcBef>
              <a:spcPct val="0"/>
            </a:spcBef>
            <a:spcAft>
              <a:spcPct val="35000"/>
            </a:spcAft>
          </a:pPr>
          <a:r>
            <a:rPr lang="pt-BR" sz="1200" kern="1200" smtClean="0"/>
            <a:t>    Coordenador</a:t>
          </a:r>
        </a:p>
        <a:p>
          <a:pPr lvl="0" algn="ctr" defTabSz="711200">
            <a:lnSpc>
              <a:spcPct val="90000"/>
            </a:lnSpc>
            <a:spcBef>
              <a:spcPct val="0"/>
            </a:spcBef>
            <a:spcAft>
              <a:spcPct val="35000"/>
            </a:spcAft>
          </a:pPr>
          <a:r>
            <a:rPr lang="pt-BR" sz="1200" kern="1200" smtClean="0"/>
            <a:t>CCBAL</a:t>
          </a:r>
        </a:p>
        <a:p>
          <a:pPr lvl="0" algn="ctr" defTabSz="711200">
            <a:lnSpc>
              <a:spcPct val="90000"/>
            </a:lnSpc>
            <a:spcBef>
              <a:spcPct val="0"/>
            </a:spcBef>
            <a:spcAft>
              <a:spcPct val="35000"/>
            </a:spcAft>
          </a:pPr>
          <a:r>
            <a:rPr lang="pt-BR" sz="1100" kern="1200" smtClean="0"/>
            <a:t>(Auditor do Estado)</a:t>
          </a:r>
          <a:endParaRPr lang="pt-BR" sz="1100" kern="1200" dirty="0"/>
        </a:p>
      </dsp:txBody>
      <dsp:txXfrm>
        <a:off x="5928209" y="1444961"/>
        <a:ext cx="1575924" cy="753892"/>
      </dsp:txXfrm>
    </dsp:sp>
    <dsp:sp modelId="{AFF849CD-1046-4CF5-84F0-65F8AB7BB00E}">
      <dsp:nvSpPr>
        <dsp:cNvPr id="0" name=""/>
        <dsp:cNvSpPr/>
      </dsp:nvSpPr>
      <dsp:spPr>
        <a:xfrm>
          <a:off x="4323444" y="2438214"/>
          <a:ext cx="753892" cy="753892"/>
        </a:xfrm>
        <a:prstGeom prst="ellipse">
          <a:avLst/>
        </a:prstGeom>
        <a:blipFill>
          <a:blip xmlns:r="http://schemas.openxmlformats.org/officeDocument/2006/relationships" r:embed="rId8">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09B3E2-8D69-4390-AD54-921DD4D4B441}">
      <dsp:nvSpPr>
        <dsp:cNvPr id="0" name=""/>
        <dsp:cNvSpPr/>
      </dsp:nvSpPr>
      <dsp:spPr>
        <a:xfrm>
          <a:off x="5049642" y="2486915"/>
          <a:ext cx="1429130"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Marcelo Jandussi</a:t>
          </a:r>
        </a:p>
        <a:p>
          <a:pPr lvl="0" algn="ctr" defTabSz="711200">
            <a:lnSpc>
              <a:spcPct val="90000"/>
            </a:lnSpc>
            <a:spcBef>
              <a:spcPct val="0"/>
            </a:spcBef>
            <a:spcAft>
              <a:spcPct val="35000"/>
            </a:spcAft>
          </a:pPr>
          <a:r>
            <a:rPr lang="pt-BR" sz="1200" kern="1200" dirty="0" smtClean="0"/>
            <a:t>Assessor</a:t>
          </a:r>
        </a:p>
        <a:p>
          <a:pPr lvl="0" algn="ctr" defTabSz="711200">
            <a:lnSpc>
              <a:spcPct val="90000"/>
            </a:lnSpc>
            <a:spcBef>
              <a:spcPct val="0"/>
            </a:spcBef>
            <a:spcAft>
              <a:spcPct val="35000"/>
            </a:spcAft>
          </a:pPr>
          <a:r>
            <a:rPr lang="pt-BR" sz="1100" kern="1200" dirty="0" smtClean="0"/>
            <a:t>(Auditor do Estado)</a:t>
          </a:r>
        </a:p>
        <a:p>
          <a:pPr lvl="0" algn="l" defTabSz="711200">
            <a:lnSpc>
              <a:spcPct val="90000"/>
            </a:lnSpc>
            <a:spcBef>
              <a:spcPct val="0"/>
            </a:spcBef>
            <a:spcAft>
              <a:spcPct val="35000"/>
            </a:spcAft>
          </a:pPr>
          <a:endParaRPr lang="pt-BR" sz="1100" kern="1200" dirty="0" smtClean="0"/>
        </a:p>
      </dsp:txBody>
      <dsp:txXfrm>
        <a:off x="5049642" y="2486915"/>
        <a:ext cx="1429130" cy="753892"/>
      </dsp:txXfrm>
    </dsp:sp>
    <dsp:sp modelId="{B5CB1D07-C361-4C50-BFC8-0C4E0070CD65}">
      <dsp:nvSpPr>
        <dsp:cNvPr id="0" name=""/>
        <dsp:cNvSpPr/>
      </dsp:nvSpPr>
      <dsp:spPr>
        <a:xfrm>
          <a:off x="4357494" y="3427697"/>
          <a:ext cx="753892" cy="753892"/>
        </a:xfrm>
        <a:prstGeom prst="ellipse">
          <a:avLst/>
        </a:prstGeom>
        <a:blipFill rotWithShape="1">
          <a:blip xmlns:r="http://schemas.openxmlformats.org/officeDocument/2006/relationships" r:embed="rId9"/>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434BDF-2215-4F8C-BDE2-73B2B19A3E7B}">
      <dsp:nvSpPr>
        <dsp:cNvPr id="0" name=""/>
        <dsp:cNvSpPr/>
      </dsp:nvSpPr>
      <dsp:spPr>
        <a:xfrm>
          <a:off x="5252560" y="3715726"/>
          <a:ext cx="1292932" cy="654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Cláudia Bosco</a:t>
          </a:r>
        </a:p>
        <a:p>
          <a:pPr lvl="0" algn="ctr" defTabSz="711200">
            <a:lnSpc>
              <a:spcPct val="90000"/>
            </a:lnSpc>
            <a:spcBef>
              <a:spcPct val="0"/>
            </a:spcBef>
            <a:spcAft>
              <a:spcPct val="35000"/>
            </a:spcAft>
          </a:pPr>
          <a:r>
            <a:rPr lang="pt-BR" sz="1200" kern="1200" dirty="0" smtClean="0"/>
            <a:t>Assistente  </a:t>
          </a:r>
        </a:p>
        <a:p>
          <a:pPr lvl="0" algn="l" defTabSz="711200">
            <a:lnSpc>
              <a:spcPct val="90000"/>
            </a:lnSpc>
            <a:spcBef>
              <a:spcPct val="0"/>
            </a:spcBef>
            <a:spcAft>
              <a:spcPct val="35000"/>
            </a:spcAft>
          </a:pPr>
          <a:r>
            <a:rPr lang="pt-BR" sz="1100" kern="1200" dirty="0" smtClean="0"/>
            <a:t>(</a:t>
          </a:r>
          <a:r>
            <a:rPr lang="pt-BR" sz="1100" kern="1200" dirty="0" err="1" smtClean="0"/>
            <a:t>Extra-Quadro</a:t>
          </a:r>
          <a:r>
            <a:rPr lang="pt-BR" sz="1100" kern="1200" dirty="0" smtClean="0"/>
            <a:t>)  </a:t>
          </a:r>
        </a:p>
        <a:p>
          <a:pPr lvl="0" algn="l" defTabSz="711200">
            <a:lnSpc>
              <a:spcPct val="90000"/>
            </a:lnSpc>
            <a:spcBef>
              <a:spcPct val="0"/>
            </a:spcBef>
            <a:spcAft>
              <a:spcPct val="35000"/>
            </a:spcAft>
          </a:pPr>
          <a:endParaRPr lang="pt-BR" sz="1100" kern="1200" dirty="0"/>
        </a:p>
      </dsp:txBody>
      <dsp:txXfrm>
        <a:off x="5252560" y="3715726"/>
        <a:ext cx="1292932" cy="654159"/>
      </dsp:txXfrm>
    </dsp:sp>
    <dsp:sp modelId="{97D7AB77-14BB-4DD6-A2A5-DBC67343CD3F}">
      <dsp:nvSpPr>
        <dsp:cNvPr id="0" name=""/>
        <dsp:cNvSpPr/>
      </dsp:nvSpPr>
      <dsp:spPr>
        <a:xfrm>
          <a:off x="6545794" y="2438214"/>
          <a:ext cx="753892" cy="753892"/>
        </a:xfrm>
        <a:prstGeom prst="ellipse">
          <a:avLst/>
        </a:prstGeom>
        <a:blipFill>
          <a:blip xmlns:r="http://schemas.openxmlformats.org/officeDocument/2006/relationships" r:embed="rId10">
            <a:extLst>
              <a:ext uri="{28A0092B-C50C-407E-A947-70E740481C1C}">
                <a14:useLocalDpi xmlns:a14="http://schemas.microsoft.com/office/drawing/2010/main" xmlns=""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BF8005-7A06-4CC5-953E-04807D3248CD}">
      <dsp:nvSpPr>
        <dsp:cNvPr id="0" name=""/>
        <dsp:cNvSpPr/>
      </dsp:nvSpPr>
      <dsp:spPr>
        <a:xfrm>
          <a:off x="7152727" y="2436329"/>
          <a:ext cx="1424890"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Carlos Fonseca</a:t>
          </a:r>
        </a:p>
        <a:p>
          <a:pPr lvl="0" algn="l" defTabSz="711200">
            <a:lnSpc>
              <a:spcPct val="90000"/>
            </a:lnSpc>
            <a:spcBef>
              <a:spcPct val="0"/>
            </a:spcBef>
            <a:spcAft>
              <a:spcPct val="35000"/>
            </a:spcAft>
          </a:pPr>
          <a:r>
            <a:rPr lang="pt-BR" sz="1100" kern="1200" dirty="0" smtClean="0"/>
            <a:t>(Analista da  Fazenda Estadual) </a:t>
          </a:r>
          <a:endParaRPr lang="pt-BR" sz="1100" kern="1200" dirty="0"/>
        </a:p>
      </dsp:txBody>
      <dsp:txXfrm>
        <a:off x="7152727" y="2436329"/>
        <a:ext cx="1424890" cy="753892"/>
      </dsp:txXfrm>
    </dsp:sp>
    <dsp:sp modelId="{0AFBAAE2-96F8-4F2A-94D1-E4184430BA3E}">
      <dsp:nvSpPr>
        <dsp:cNvPr id="0" name=""/>
        <dsp:cNvSpPr/>
      </dsp:nvSpPr>
      <dsp:spPr>
        <a:xfrm>
          <a:off x="6591404" y="3427697"/>
          <a:ext cx="865505" cy="806709"/>
        </a:xfrm>
        <a:prstGeom prst="ellipse">
          <a:avLst/>
        </a:prstGeom>
        <a:blipFill>
          <a:blip xmlns:r="http://schemas.openxmlformats.org/officeDocument/2006/relationships" r:embed="rId11">
            <a:extLst>
              <a:ext uri="{28A0092B-C50C-407E-A947-70E740481C1C}">
                <a14:useLocalDpi xmlns:a14="http://schemas.microsoft.com/office/drawing/2010/main" xmlns="" val="0"/>
              </a:ext>
            </a:extLst>
          </a:blip>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4EB3CC-CF21-433C-9A28-373719253FDC}">
      <dsp:nvSpPr>
        <dsp:cNvPr id="0" name=""/>
        <dsp:cNvSpPr/>
      </dsp:nvSpPr>
      <dsp:spPr>
        <a:xfrm>
          <a:off x="7401103" y="3452222"/>
          <a:ext cx="1130838" cy="75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Galdina Marques </a:t>
          </a:r>
          <a:r>
            <a:rPr lang="pt-BR" sz="1200" b="0" kern="1200" dirty="0" smtClean="0"/>
            <a:t>Assistente (</a:t>
          </a:r>
          <a:r>
            <a:rPr lang="pt-BR" sz="1200" b="0" kern="1200" dirty="0" err="1" smtClean="0"/>
            <a:t>Extra-Quadro</a:t>
          </a:r>
          <a:r>
            <a:rPr lang="pt-BR" sz="1200" b="0" kern="1200" dirty="0" smtClean="0"/>
            <a:t>) </a:t>
          </a:r>
          <a:endParaRPr lang="pt-BR" sz="1200" b="0" kern="1200" dirty="0"/>
        </a:p>
      </dsp:txBody>
      <dsp:txXfrm>
        <a:off x="7401103" y="3452222"/>
        <a:ext cx="1130838" cy="7538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89B77E-8D3C-4CCD-8ADD-7C9BA29370BC}">
      <dsp:nvSpPr>
        <dsp:cNvPr id="0" name=""/>
        <dsp:cNvSpPr/>
      </dsp:nvSpPr>
      <dsp:spPr>
        <a:xfrm>
          <a:off x="0" y="0"/>
          <a:ext cx="8496944" cy="5472608"/>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3378575" numCol="1" spcCol="1270" anchor="t" anchorCtr="0">
          <a:noAutofit/>
        </a:bodyPr>
        <a:lstStyle/>
        <a:p>
          <a:pPr lvl="0" algn="ctr" defTabSz="1955800">
            <a:lnSpc>
              <a:spcPct val="90000"/>
            </a:lnSpc>
            <a:spcBef>
              <a:spcPct val="0"/>
            </a:spcBef>
            <a:spcAft>
              <a:spcPct val="35000"/>
            </a:spcAft>
          </a:pPr>
          <a:r>
            <a:rPr lang="pt-BR" sz="4400" b="1" kern="1200" dirty="0">
              <a:solidFill>
                <a:schemeClr val="bg1"/>
              </a:solidFill>
            </a:rPr>
            <a:t>Regularizações obrigatórias para inscrição de Restos a Pagar </a:t>
          </a:r>
        </a:p>
      </dsp:txBody>
      <dsp:txXfrm>
        <a:off x="0" y="0"/>
        <a:ext cx="8496944" cy="5472608"/>
      </dsp:txXfrm>
    </dsp:sp>
    <dsp:sp modelId="{E78CBB59-6C8A-4B7A-89AB-7DA11125FB97}">
      <dsp:nvSpPr>
        <dsp:cNvPr id="0" name=""/>
        <dsp:cNvSpPr/>
      </dsp:nvSpPr>
      <dsp:spPr>
        <a:xfrm>
          <a:off x="212423" y="2462673"/>
          <a:ext cx="1592347" cy="2462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01</a:t>
          </a:r>
        </a:p>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Conformidade Diária</a:t>
          </a:r>
          <a:endParaRPr lang="pt-BR" sz="1800" b="1" kern="1200" dirty="0">
            <a:solidFill>
              <a:srgbClr val="FF0000"/>
            </a:solidFill>
          </a:endParaRPr>
        </a:p>
      </dsp:txBody>
      <dsp:txXfrm>
        <a:off x="212423" y="2462673"/>
        <a:ext cx="1592347" cy="2462673"/>
      </dsp:txXfrm>
    </dsp:sp>
    <dsp:sp modelId="{C4A36E54-FED6-4BCC-82F4-B6306F088236}">
      <dsp:nvSpPr>
        <dsp:cNvPr id="0" name=""/>
        <dsp:cNvSpPr/>
      </dsp:nvSpPr>
      <dsp:spPr>
        <a:xfrm>
          <a:off x="1829913" y="2462673"/>
          <a:ext cx="1592347" cy="2462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02</a:t>
          </a:r>
        </a:p>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Conformidade Contábil</a:t>
          </a:r>
          <a:endParaRPr lang="pt-BR" sz="1800" b="1" kern="1200" dirty="0">
            <a:solidFill>
              <a:srgbClr val="FF0000"/>
            </a:solidFill>
          </a:endParaRPr>
        </a:p>
      </dsp:txBody>
      <dsp:txXfrm>
        <a:off x="1829913" y="2462673"/>
        <a:ext cx="1592347" cy="2462673"/>
      </dsp:txXfrm>
    </dsp:sp>
    <dsp:sp modelId="{860D5845-215B-4E1D-89A7-2A9715747229}">
      <dsp:nvSpPr>
        <dsp:cNvPr id="0" name=""/>
        <dsp:cNvSpPr/>
      </dsp:nvSpPr>
      <dsp:spPr>
        <a:xfrm>
          <a:off x="3447402" y="2462673"/>
          <a:ext cx="1592347" cy="2462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03</a:t>
          </a:r>
        </a:p>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Conciliação Bancária</a:t>
          </a:r>
          <a:endParaRPr lang="pt-BR" sz="1800" b="1" kern="1200" dirty="0">
            <a:solidFill>
              <a:srgbClr val="FF0000"/>
            </a:solidFill>
          </a:endParaRPr>
        </a:p>
      </dsp:txBody>
      <dsp:txXfrm>
        <a:off x="3447402" y="2462673"/>
        <a:ext cx="1592347" cy="2462673"/>
      </dsp:txXfrm>
    </dsp:sp>
    <dsp:sp modelId="{1804BA7D-969C-4EC7-B79F-F7A2652E2DFA}">
      <dsp:nvSpPr>
        <dsp:cNvPr id="0" name=""/>
        <dsp:cNvSpPr/>
      </dsp:nvSpPr>
      <dsp:spPr>
        <a:xfrm>
          <a:off x="5064892" y="2462673"/>
          <a:ext cx="1592347" cy="2462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04</a:t>
          </a:r>
        </a:p>
        <a:p>
          <a:pPr lvl="0" algn="ctr" defTabSz="800100">
            <a:lnSpc>
              <a:spcPct val="90000"/>
            </a:lnSpc>
            <a:spcBef>
              <a:spcPct val="0"/>
            </a:spcBef>
            <a:spcAft>
              <a:spcPct val="35000"/>
            </a:spcAft>
          </a:pPr>
          <a:r>
            <a:rPr lang="pt-BR" sz="1800" b="1" kern="1200" dirty="0" smtClean="0">
              <a:solidFill>
                <a:schemeClr val="tx1"/>
              </a:solidFill>
              <a:latin typeface="Calibri" pitchFamily="34" charset="0"/>
            </a:rPr>
            <a:t>Validações Contábeis</a:t>
          </a:r>
          <a:endParaRPr lang="pt-BR" sz="1800" b="1" kern="1200" dirty="0">
            <a:solidFill>
              <a:schemeClr val="tx1"/>
            </a:solidFill>
            <a:latin typeface="Calibri" pitchFamily="34" charset="0"/>
          </a:endParaRPr>
        </a:p>
      </dsp:txBody>
      <dsp:txXfrm>
        <a:off x="5064892" y="2462673"/>
        <a:ext cx="1592347" cy="2462673"/>
      </dsp:txXfrm>
    </dsp:sp>
    <dsp:sp modelId="{D99ABD6B-2191-45EC-8776-B3E66A3A62A6}">
      <dsp:nvSpPr>
        <dsp:cNvPr id="0" name=""/>
        <dsp:cNvSpPr/>
      </dsp:nvSpPr>
      <dsp:spPr>
        <a:xfrm>
          <a:off x="6682381" y="2462673"/>
          <a:ext cx="1592347" cy="2462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1"/>
              </a:solidFill>
            </a:rPr>
            <a:t>05</a:t>
          </a:r>
        </a:p>
        <a:p>
          <a:pPr lvl="0" algn="ctr" defTabSz="711200">
            <a:lnSpc>
              <a:spcPct val="90000"/>
            </a:lnSpc>
            <a:spcBef>
              <a:spcPct val="0"/>
            </a:spcBef>
            <a:spcAft>
              <a:spcPct val="35000"/>
            </a:spcAft>
          </a:pPr>
          <a:r>
            <a:rPr lang="pt-BR" sz="1600" b="1" kern="1200" dirty="0" smtClean="0">
              <a:solidFill>
                <a:schemeClr val="tx1"/>
              </a:solidFill>
            </a:rPr>
            <a:t>Cancelamento de Empenhos por falta de Disponibilidade Financeira  p/ </a:t>
          </a:r>
          <a:r>
            <a:rPr lang="pt-BR" sz="1600" b="1" kern="1200" dirty="0">
              <a:solidFill>
                <a:schemeClr val="tx1"/>
              </a:solidFill>
            </a:rPr>
            <a:t>inscrição do RPNP</a:t>
          </a:r>
          <a:endParaRPr lang="pt-BR" sz="1600" b="1" kern="1200" dirty="0">
            <a:solidFill>
              <a:schemeClr val="tx1"/>
            </a:solidFill>
            <a:latin typeface="Calibri" pitchFamily="34" charset="0"/>
          </a:endParaRPr>
        </a:p>
      </dsp:txBody>
      <dsp:txXfrm>
        <a:off x="6682381" y="2462673"/>
        <a:ext cx="1592347" cy="24626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5411D-AB45-43A5-AAF1-1AE358469208}">
      <dsp:nvSpPr>
        <dsp:cNvPr id="0" name=""/>
        <dsp:cNvSpPr/>
      </dsp:nvSpPr>
      <dsp:spPr>
        <a:xfrm>
          <a:off x="0" y="3468884"/>
          <a:ext cx="7363468" cy="11385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pt-BR" sz="1600" kern="1200" dirty="0"/>
            <a:t>Alertamos que após a conclusão do Boletim, caso ocorra algum lançamento contábil que venha a alterar qualquer informação que implique constituição de pendência, </a:t>
          </a:r>
          <a:r>
            <a:rPr lang="pt-BR" sz="1600" kern="1200" dirty="0">
              <a:solidFill>
                <a:srgbClr val="FFFF00"/>
              </a:solidFill>
            </a:rPr>
            <a:t>automaticamente</a:t>
          </a:r>
          <a:r>
            <a:rPr lang="pt-BR" sz="1600" kern="1200" dirty="0"/>
            <a:t> ele será </a:t>
          </a:r>
          <a:r>
            <a:rPr lang="pt-BR" sz="1600" b="1" kern="1200" dirty="0">
              <a:solidFill>
                <a:srgbClr val="FFFF00"/>
              </a:solidFill>
            </a:rPr>
            <a:t>reaberto</a:t>
          </a:r>
          <a:r>
            <a:rPr lang="pt-BR" sz="1600" kern="1200" dirty="0">
              <a:solidFill>
                <a:srgbClr val="FFFF00"/>
              </a:solidFill>
            </a:rPr>
            <a:t> </a:t>
          </a:r>
          <a:r>
            <a:rPr lang="pt-BR" sz="1600" kern="1200" dirty="0"/>
            <a:t>e mudará seu status de </a:t>
          </a:r>
          <a:r>
            <a:rPr lang="pt-BR" sz="1600" b="1" kern="1200" dirty="0">
              <a:solidFill>
                <a:srgbClr val="FFFF00"/>
              </a:solidFill>
            </a:rPr>
            <a:t>“Concluído”</a:t>
          </a:r>
          <a:r>
            <a:rPr lang="pt-BR" sz="1600" kern="1200" dirty="0">
              <a:solidFill>
                <a:srgbClr val="FFFF00"/>
              </a:solidFill>
            </a:rPr>
            <a:t> </a:t>
          </a:r>
          <a:r>
            <a:rPr lang="pt-BR" sz="1600" kern="1200" dirty="0"/>
            <a:t>para </a:t>
          </a:r>
          <a:r>
            <a:rPr lang="pt-BR" sz="1600" b="1" kern="1200" dirty="0">
              <a:solidFill>
                <a:srgbClr val="FFFF00"/>
              </a:solidFill>
            </a:rPr>
            <a:t>“Pendente”.</a:t>
          </a:r>
          <a:r>
            <a:rPr lang="pt-BR" sz="1600" kern="1200" dirty="0">
              <a:solidFill>
                <a:srgbClr val="FFFF00"/>
              </a:solidFill>
            </a:rPr>
            <a:t> </a:t>
          </a:r>
        </a:p>
      </dsp:txBody>
      <dsp:txXfrm>
        <a:off x="0" y="3468884"/>
        <a:ext cx="7363468" cy="1138565"/>
      </dsp:txXfrm>
    </dsp:sp>
    <dsp:sp modelId="{708400D9-2ED3-4A14-A728-6E1AFC33E73F}">
      <dsp:nvSpPr>
        <dsp:cNvPr id="0" name=""/>
        <dsp:cNvSpPr/>
      </dsp:nvSpPr>
      <dsp:spPr>
        <a:xfrm rot="10800000">
          <a:off x="0" y="1734849"/>
          <a:ext cx="7363468" cy="175111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pt-BR" sz="1600" kern="1200" dirty="0"/>
            <a:t>Estando as pendências que impendem a Inscrição dos Restos a Pagar solucionadas, o sistema habilitará o botão </a:t>
          </a:r>
          <a:r>
            <a:rPr lang="pt-BR" sz="1600" b="1" kern="1200" dirty="0">
              <a:solidFill>
                <a:srgbClr val="FFFF00"/>
              </a:solidFill>
            </a:rPr>
            <a:t>“Concluir Boletim” </a:t>
          </a:r>
          <a:r>
            <a:rPr lang="pt-BR" sz="1600" kern="1200" dirty="0"/>
            <a:t>para viabilizar o devido encerramento da solicitação.</a:t>
          </a:r>
        </a:p>
      </dsp:txBody>
      <dsp:txXfrm rot="10800000">
        <a:off x="0" y="1734849"/>
        <a:ext cx="7363468" cy="1751113"/>
      </dsp:txXfrm>
    </dsp:sp>
    <dsp:sp modelId="{A8DACBD3-2A3F-4594-A9C7-654B331D836C}">
      <dsp:nvSpPr>
        <dsp:cNvPr id="0" name=""/>
        <dsp:cNvSpPr/>
      </dsp:nvSpPr>
      <dsp:spPr>
        <a:xfrm rot="10800000">
          <a:off x="0" y="814"/>
          <a:ext cx="7363468" cy="175111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pt-BR" sz="1800" kern="1200" dirty="0"/>
            <a:t>O Boletim informa ainda, quanto à existência de pendências nos seguintes itens: </a:t>
          </a:r>
          <a:r>
            <a:rPr lang="pt-BR" sz="1800" b="1" kern="1200" dirty="0">
              <a:solidFill>
                <a:srgbClr val="FFFF00"/>
              </a:solidFill>
            </a:rPr>
            <a:t>Contratos e Convênios. </a:t>
          </a:r>
        </a:p>
      </dsp:txBody>
      <dsp:txXfrm rot="10800000">
        <a:off x="0" y="814"/>
        <a:ext cx="7363468" cy="175111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64F5C-F908-4A3F-8794-38DA566BE828}" type="datetimeFigureOut">
              <a:rPr lang="pt-BR" smtClean="0"/>
              <a:pPr/>
              <a:t>10/12/2020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DFD84-295F-43C0-9266-FCD91BDB498A}" type="slidenum">
              <a:rPr lang="pt-BR" smtClean="0"/>
              <a:pPr/>
              <a:t>‹nº›</a:t>
            </a:fld>
            <a:endParaRPr lang="pt-BR"/>
          </a:p>
        </p:txBody>
      </p:sp>
    </p:spTree>
    <p:extLst>
      <p:ext uri="{BB962C8B-B14F-4D97-AF65-F5344CB8AC3E}">
        <p14:creationId xmlns:p14="http://schemas.microsoft.com/office/powerpoint/2010/main" xmlns="" val="128344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42A2AE7-B425-4FD5-9547-C64BFB799B60}" type="slidenum">
              <a:rPr lang="pt-BR" smtClean="0"/>
              <a:pPr/>
              <a:t>1</a:t>
            </a:fld>
            <a:endParaRPr lang="pt-BR" dirty="0"/>
          </a:p>
        </p:txBody>
      </p:sp>
    </p:spTree>
    <p:extLst>
      <p:ext uri="{BB962C8B-B14F-4D97-AF65-F5344CB8AC3E}">
        <p14:creationId xmlns="" xmlns:p14="http://schemas.microsoft.com/office/powerpoint/2010/main" val="352125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F9DFD84-295F-43C0-9266-FCD91BDB498A}" type="slidenum">
              <a:rPr lang="pt-BR" smtClean="0"/>
              <a:pPr/>
              <a:t>5</a:t>
            </a:fld>
            <a:endParaRPr lang="pt-BR"/>
          </a:p>
        </p:txBody>
      </p:sp>
    </p:spTree>
    <p:extLst>
      <p:ext uri="{BB962C8B-B14F-4D97-AF65-F5344CB8AC3E}">
        <p14:creationId xmlns:p14="http://schemas.microsoft.com/office/powerpoint/2010/main" xmlns="" val="245256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_Slide de título">
    <p:spTree>
      <p:nvGrpSpPr>
        <p:cNvPr id="1" name=""/>
        <p:cNvGrpSpPr/>
        <p:nvPr/>
      </p:nvGrpSpPr>
      <p:grpSpPr>
        <a:xfrm>
          <a:off x="0" y="0"/>
          <a:ext cx="0" cy="0"/>
          <a:chOff x="0" y="0"/>
          <a:chExt cx="0" cy="0"/>
        </a:xfrm>
      </p:grpSpPr>
      <p:pic>
        <p:nvPicPr>
          <p:cNvPr id="60" name="Imagem 59"/>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xmlns="" val="0"/>
              </a:ext>
            </a:extLst>
          </a:blip>
          <a:srcRect r="14648" b="29496"/>
          <a:stretch/>
        </p:blipFill>
        <p:spPr>
          <a:xfrm>
            <a:off x="-6124" y="1538044"/>
            <a:ext cx="9150124" cy="5319956"/>
          </a:xfrm>
          <a:prstGeom prst="rect">
            <a:avLst/>
          </a:prstGeom>
        </p:spPr>
      </p:pic>
      <p:sp>
        <p:nvSpPr>
          <p:cNvPr id="61" name="Retângulo 60"/>
          <p:cNvSpPr/>
          <p:nvPr userDrawn="1"/>
        </p:nvSpPr>
        <p:spPr>
          <a:xfrm>
            <a:off x="-6124" y="0"/>
            <a:ext cx="9150124" cy="5600700"/>
          </a:xfrm>
          <a:prstGeom prst="rect">
            <a:avLst/>
          </a:prstGeom>
          <a:gradFill flip="none" rotWithShape="1">
            <a:gsLst>
              <a:gs pos="0">
                <a:schemeClr val="bg1"/>
              </a:gs>
              <a:gs pos="5000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oup 5">
            <a:extLst>
              <a:ext uri="{FF2B5EF4-FFF2-40B4-BE49-F238E27FC236}">
                <a16:creationId xmlns:a16="http://schemas.microsoft.com/office/drawing/2014/main" xmlns="" id="{992320E6-38E0-4FD2-BF20-62ED3D6A6923}"/>
              </a:ext>
            </a:extLst>
          </p:cNvPr>
          <p:cNvGrpSpPr>
            <a:grpSpLocks noChangeAspect="1"/>
          </p:cNvGrpSpPr>
          <p:nvPr userDrawn="1"/>
        </p:nvGrpSpPr>
        <p:grpSpPr bwMode="auto">
          <a:xfrm>
            <a:off x="7164463" y="1960812"/>
            <a:ext cx="1642442" cy="386775"/>
            <a:chOff x="1750" y="770"/>
            <a:chExt cx="3286" cy="727"/>
          </a:xfrm>
        </p:grpSpPr>
        <p:sp>
          <p:nvSpPr>
            <p:cNvPr id="63" name="AutoShape 4">
              <a:extLst>
                <a:ext uri="{FF2B5EF4-FFF2-40B4-BE49-F238E27FC236}">
                  <a16:creationId xmlns:a16="http://schemas.microsoft.com/office/drawing/2014/main" xmlns="" id="{2D2ED229-42E5-4B86-B696-4EC9143E80ED}"/>
                </a:ext>
              </a:extLst>
            </p:cNvPr>
            <p:cNvSpPr>
              <a:spLocks noChangeAspect="1" noChangeArrowheads="1" noTextEdit="1"/>
            </p:cNvSpPr>
            <p:nvPr/>
          </p:nvSpPr>
          <p:spPr bwMode="auto">
            <a:xfrm>
              <a:off x="1750" y="770"/>
              <a:ext cx="3286" cy="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64" name="Freeform 6">
              <a:extLst>
                <a:ext uri="{FF2B5EF4-FFF2-40B4-BE49-F238E27FC236}">
                  <a16:creationId xmlns:a16="http://schemas.microsoft.com/office/drawing/2014/main" xmlns="" id="{422E1FC6-EFFA-4239-9BB6-23F27BF10B81}"/>
                </a:ext>
              </a:extLst>
            </p:cNvPr>
            <p:cNvSpPr>
              <a:spLocks/>
            </p:cNvSpPr>
            <p:nvPr/>
          </p:nvSpPr>
          <p:spPr bwMode="auto">
            <a:xfrm>
              <a:off x="2551" y="1380"/>
              <a:ext cx="97" cy="124"/>
            </a:xfrm>
            <a:custGeom>
              <a:avLst/>
              <a:gdLst>
                <a:gd name="T0" fmla="*/ 0 w 424"/>
                <a:gd name="T1" fmla="*/ 474 h 535"/>
                <a:gd name="T2" fmla="*/ 34 w 424"/>
                <a:gd name="T3" fmla="*/ 419 h 535"/>
                <a:gd name="T4" fmla="*/ 214 w 424"/>
                <a:gd name="T5" fmla="*/ 473 h 535"/>
                <a:gd name="T6" fmla="*/ 356 w 424"/>
                <a:gd name="T7" fmla="*/ 382 h 535"/>
                <a:gd name="T8" fmla="*/ 214 w 424"/>
                <a:gd name="T9" fmla="*/ 293 h 535"/>
                <a:gd name="T10" fmla="*/ 26 w 424"/>
                <a:gd name="T11" fmla="*/ 145 h 535"/>
                <a:gd name="T12" fmla="*/ 215 w 424"/>
                <a:gd name="T13" fmla="*/ 0 h 535"/>
                <a:gd name="T14" fmla="*/ 398 w 424"/>
                <a:gd name="T15" fmla="*/ 48 h 535"/>
                <a:gd name="T16" fmla="*/ 361 w 424"/>
                <a:gd name="T17" fmla="*/ 106 h 535"/>
                <a:gd name="T18" fmla="*/ 215 w 424"/>
                <a:gd name="T19" fmla="*/ 65 h 535"/>
                <a:gd name="T20" fmla="*/ 94 w 424"/>
                <a:gd name="T21" fmla="*/ 143 h 535"/>
                <a:gd name="T22" fmla="*/ 231 w 424"/>
                <a:gd name="T23" fmla="*/ 229 h 535"/>
                <a:gd name="T24" fmla="*/ 424 w 424"/>
                <a:gd name="T25" fmla="*/ 379 h 535"/>
                <a:gd name="T26" fmla="*/ 216 w 424"/>
                <a:gd name="T27" fmla="*/ 535 h 535"/>
                <a:gd name="T28" fmla="*/ 0 w 424"/>
                <a:gd name="T29" fmla="*/ 4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535">
                  <a:moveTo>
                    <a:pt x="0" y="474"/>
                  </a:moveTo>
                  <a:lnTo>
                    <a:pt x="34" y="419"/>
                  </a:lnTo>
                  <a:cubicBezTo>
                    <a:pt x="93" y="458"/>
                    <a:pt x="153" y="473"/>
                    <a:pt x="214" y="473"/>
                  </a:cubicBezTo>
                  <a:cubicBezTo>
                    <a:pt x="317" y="473"/>
                    <a:pt x="356" y="446"/>
                    <a:pt x="356" y="382"/>
                  </a:cubicBezTo>
                  <a:cubicBezTo>
                    <a:pt x="356" y="318"/>
                    <a:pt x="301" y="307"/>
                    <a:pt x="214" y="293"/>
                  </a:cubicBezTo>
                  <a:cubicBezTo>
                    <a:pt x="98" y="273"/>
                    <a:pt x="26" y="253"/>
                    <a:pt x="26" y="145"/>
                  </a:cubicBezTo>
                  <a:cubicBezTo>
                    <a:pt x="26" y="40"/>
                    <a:pt x="89" y="0"/>
                    <a:pt x="215" y="0"/>
                  </a:cubicBezTo>
                  <a:cubicBezTo>
                    <a:pt x="300" y="0"/>
                    <a:pt x="358" y="21"/>
                    <a:pt x="398" y="48"/>
                  </a:cubicBezTo>
                  <a:lnTo>
                    <a:pt x="361" y="106"/>
                  </a:lnTo>
                  <a:cubicBezTo>
                    <a:pt x="326" y="82"/>
                    <a:pt x="271" y="65"/>
                    <a:pt x="215" y="65"/>
                  </a:cubicBezTo>
                  <a:cubicBezTo>
                    <a:pt x="128" y="65"/>
                    <a:pt x="94" y="89"/>
                    <a:pt x="94" y="143"/>
                  </a:cubicBezTo>
                  <a:cubicBezTo>
                    <a:pt x="94" y="202"/>
                    <a:pt x="144" y="213"/>
                    <a:pt x="231" y="229"/>
                  </a:cubicBezTo>
                  <a:cubicBezTo>
                    <a:pt x="343" y="248"/>
                    <a:pt x="424" y="266"/>
                    <a:pt x="424" y="379"/>
                  </a:cubicBezTo>
                  <a:cubicBezTo>
                    <a:pt x="424" y="483"/>
                    <a:pt x="362" y="535"/>
                    <a:pt x="216" y="535"/>
                  </a:cubicBezTo>
                  <a:cubicBezTo>
                    <a:pt x="134" y="535"/>
                    <a:pt x="62" y="517"/>
                    <a:pt x="0" y="474"/>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65" name="Freeform 7">
              <a:extLst>
                <a:ext uri="{FF2B5EF4-FFF2-40B4-BE49-F238E27FC236}">
                  <a16:creationId xmlns:a16="http://schemas.microsoft.com/office/drawing/2014/main" xmlns="" id="{E1A41D9B-1200-4735-B85A-70539FE29CA0}"/>
                </a:ext>
              </a:extLst>
            </p:cNvPr>
            <p:cNvSpPr>
              <a:spLocks noEditPoints="1"/>
            </p:cNvSpPr>
            <p:nvPr/>
          </p:nvSpPr>
          <p:spPr bwMode="auto">
            <a:xfrm>
              <a:off x="2660" y="1410"/>
              <a:ext cx="79" cy="94"/>
            </a:xfrm>
            <a:custGeom>
              <a:avLst/>
              <a:gdLst>
                <a:gd name="T0" fmla="*/ 0 w 345"/>
                <a:gd name="T1" fmla="*/ 204 h 407"/>
                <a:gd name="T2" fmla="*/ 184 w 345"/>
                <a:gd name="T3" fmla="*/ 0 h 407"/>
                <a:gd name="T4" fmla="*/ 343 w 345"/>
                <a:gd name="T5" fmla="*/ 230 h 407"/>
                <a:gd name="T6" fmla="*/ 64 w 345"/>
                <a:gd name="T7" fmla="*/ 230 h 407"/>
                <a:gd name="T8" fmla="*/ 185 w 345"/>
                <a:gd name="T9" fmla="*/ 348 h 407"/>
                <a:gd name="T10" fmla="*/ 305 w 345"/>
                <a:gd name="T11" fmla="*/ 309 h 407"/>
                <a:gd name="T12" fmla="*/ 341 w 345"/>
                <a:gd name="T13" fmla="*/ 357 h 407"/>
                <a:gd name="T14" fmla="*/ 185 w 345"/>
                <a:gd name="T15" fmla="*/ 407 h 407"/>
                <a:gd name="T16" fmla="*/ 0 w 345"/>
                <a:gd name="T17" fmla="*/ 204 h 407"/>
                <a:gd name="T18" fmla="*/ 64 w 345"/>
                <a:gd name="T19" fmla="*/ 170 h 407"/>
                <a:gd name="T20" fmla="*/ 64 w 345"/>
                <a:gd name="T21" fmla="*/ 170 h 407"/>
                <a:gd name="T22" fmla="*/ 280 w 345"/>
                <a:gd name="T23" fmla="*/ 170 h 407"/>
                <a:gd name="T24" fmla="*/ 182 w 345"/>
                <a:gd name="T25" fmla="*/ 61 h 407"/>
                <a:gd name="T26" fmla="*/ 64 w 345"/>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407">
                  <a:moveTo>
                    <a:pt x="0" y="204"/>
                  </a:moveTo>
                  <a:cubicBezTo>
                    <a:pt x="0" y="91"/>
                    <a:pt x="33" y="0"/>
                    <a:pt x="184" y="0"/>
                  </a:cubicBezTo>
                  <a:cubicBezTo>
                    <a:pt x="339" y="0"/>
                    <a:pt x="345" y="112"/>
                    <a:pt x="343" y="230"/>
                  </a:cubicBezTo>
                  <a:lnTo>
                    <a:pt x="64" y="230"/>
                  </a:lnTo>
                  <a:cubicBezTo>
                    <a:pt x="68" y="301"/>
                    <a:pt x="91" y="348"/>
                    <a:pt x="185" y="348"/>
                  </a:cubicBezTo>
                  <a:cubicBezTo>
                    <a:pt x="246" y="348"/>
                    <a:pt x="276" y="332"/>
                    <a:pt x="305" y="309"/>
                  </a:cubicBezTo>
                  <a:lnTo>
                    <a:pt x="341" y="357"/>
                  </a:lnTo>
                  <a:cubicBezTo>
                    <a:pt x="301" y="389"/>
                    <a:pt x="257" y="407"/>
                    <a:pt x="185" y="407"/>
                  </a:cubicBezTo>
                  <a:cubicBezTo>
                    <a:pt x="30" y="407"/>
                    <a:pt x="0" y="317"/>
                    <a:pt x="0" y="204"/>
                  </a:cubicBezTo>
                  <a:close/>
                  <a:moveTo>
                    <a:pt x="64" y="170"/>
                  </a:moveTo>
                  <a:lnTo>
                    <a:pt x="64" y="170"/>
                  </a:lnTo>
                  <a:lnTo>
                    <a:pt x="280" y="170"/>
                  </a:lnTo>
                  <a:cubicBezTo>
                    <a:pt x="277" y="108"/>
                    <a:pt x="271" y="61"/>
                    <a:pt x="182" y="61"/>
                  </a:cubicBezTo>
                  <a:cubicBezTo>
                    <a:pt x="96" y="61"/>
                    <a:pt x="70" y="104"/>
                    <a:pt x="64"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66" name="Freeform 8">
              <a:extLst>
                <a:ext uri="{FF2B5EF4-FFF2-40B4-BE49-F238E27FC236}">
                  <a16:creationId xmlns:a16="http://schemas.microsoft.com/office/drawing/2014/main" xmlns="" id="{A00A9F93-A6F1-49AA-B221-112BE364A6D1}"/>
                </a:ext>
              </a:extLst>
            </p:cNvPr>
            <p:cNvSpPr>
              <a:spLocks/>
            </p:cNvSpPr>
            <p:nvPr/>
          </p:nvSpPr>
          <p:spPr bwMode="auto">
            <a:xfrm>
              <a:off x="2753" y="1410"/>
              <a:ext cx="74" cy="94"/>
            </a:xfrm>
            <a:custGeom>
              <a:avLst/>
              <a:gdLst>
                <a:gd name="T0" fmla="*/ 0 w 327"/>
                <a:gd name="T1" fmla="*/ 204 h 406"/>
                <a:gd name="T2" fmla="*/ 187 w 327"/>
                <a:gd name="T3" fmla="*/ 0 h 406"/>
                <a:gd name="T4" fmla="*/ 327 w 327"/>
                <a:gd name="T5" fmla="*/ 58 h 406"/>
                <a:gd name="T6" fmla="*/ 279 w 327"/>
                <a:gd name="T7" fmla="*/ 105 h 406"/>
                <a:gd name="T8" fmla="*/ 187 w 327"/>
                <a:gd name="T9" fmla="*/ 66 h 406"/>
                <a:gd name="T10" fmla="*/ 66 w 327"/>
                <a:gd name="T11" fmla="*/ 205 h 406"/>
                <a:gd name="T12" fmla="*/ 187 w 327"/>
                <a:gd name="T13" fmla="*/ 345 h 406"/>
                <a:gd name="T14" fmla="*/ 282 w 327"/>
                <a:gd name="T15" fmla="*/ 305 h 406"/>
                <a:gd name="T16" fmla="*/ 327 w 327"/>
                <a:gd name="T17" fmla="*/ 349 h 406"/>
                <a:gd name="T18" fmla="*/ 184 w 327"/>
                <a:gd name="T19" fmla="*/ 406 h 406"/>
                <a:gd name="T20" fmla="*/ 0 w 327"/>
                <a:gd name="T21" fmla="*/ 20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06">
                  <a:moveTo>
                    <a:pt x="0" y="204"/>
                  </a:moveTo>
                  <a:cubicBezTo>
                    <a:pt x="0" y="83"/>
                    <a:pt x="39" y="0"/>
                    <a:pt x="187" y="0"/>
                  </a:cubicBezTo>
                  <a:cubicBezTo>
                    <a:pt x="254" y="0"/>
                    <a:pt x="298" y="25"/>
                    <a:pt x="327" y="58"/>
                  </a:cubicBezTo>
                  <a:lnTo>
                    <a:pt x="279" y="105"/>
                  </a:lnTo>
                  <a:cubicBezTo>
                    <a:pt x="261" y="86"/>
                    <a:pt x="235" y="66"/>
                    <a:pt x="187" y="66"/>
                  </a:cubicBezTo>
                  <a:cubicBezTo>
                    <a:pt x="94" y="66"/>
                    <a:pt x="66" y="118"/>
                    <a:pt x="66" y="205"/>
                  </a:cubicBezTo>
                  <a:cubicBezTo>
                    <a:pt x="66" y="292"/>
                    <a:pt x="92" y="345"/>
                    <a:pt x="187" y="345"/>
                  </a:cubicBezTo>
                  <a:cubicBezTo>
                    <a:pt x="227" y="345"/>
                    <a:pt x="254" y="332"/>
                    <a:pt x="282" y="305"/>
                  </a:cubicBezTo>
                  <a:lnTo>
                    <a:pt x="327" y="349"/>
                  </a:lnTo>
                  <a:cubicBezTo>
                    <a:pt x="288" y="386"/>
                    <a:pt x="251" y="406"/>
                    <a:pt x="184" y="406"/>
                  </a:cubicBezTo>
                  <a:cubicBezTo>
                    <a:pt x="39" y="406"/>
                    <a:pt x="0" y="324"/>
                    <a:pt x="0" y="204"/>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67" name="Freeform 9">
              <a:extLst>
                <a:ext uri="{FF2B5EF4-FFF2-40B4-BE49-F238E27FC236}">
                  <a16:creationId xmlns:a16="http://schemas.microsoft.com/office/drawing/2014/main" xmlns="" id="{EA523241-BE52-4236-8D28-805A14021FC5}"/>
                </a:ext>
              </a:extLst>
            </p:cNvPr>
            <p:cNvSpPr>
              <a:spLocks/>
            </p:cNvSpPr>
            <p:nvPr/>
          </p:nvSpPr>
          <p:spPr bwMode="auto">
            <a:xfrm>
              <a:off x="2845" y="1411"/>
              <a:ext cx="43" cy="91"/>
            </a:xfrm>
            <a:custGeom>
              <a:avLst/>
              <a:gdLst>
                <a:gd name="T0" fmla="*/ 0 w 186"/>
                <a:gd name="T1" fmla="*/ 9 h 395"/>
                <a:gd name="T2" fmla="*/ 52 w 186"/>
                <a:gd name="T3" fmla="*/ 5 h 395"/>
                <a:gd name="T4" fmla="*/ 59 w 186"/>
                <a:gd name="T5" fmla="*/ 53 h 395"/>
                <a:gd name="T6" fmla="*/ 186 w 186"/>
                <a:gd name="T7" fmla="*/ 0 h 395"/>
                <a:gd name="T8" fmla="*/ 186 w 186"/>
                <a:gd name="T9" fmla="*/ 69 h 395"/>
                <a:gd name="T10" fmla="*/ 66 w 186"/>
                <a:gd name="T11" fmla="*/ 190 h 395"/>
                <a:gd name="T12" fmla="*/ 66 w 186"/>
                <a:gd name="T13" fmla="*/ 395 h 395"/>
                <a:gd name="T14" fmla="*/ 0 w 186"/>
                <a:gd name="T15" fmla="*/ 395 h 395"/>
                <a:gd name="T16" fmla="*/ 0 w 186"/>
                <a:gd name="T17" fmla="*/ 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395">
                  <a:moveTo>
                    <a:pt x="0" y="9"/>
                  </a:moveTo>
                  <a:lnTo>
                    <a:pt x="52" y="5"/>
                  </a:lnTo>
                  <a:lnTo>
                    <a:pt x="59" y="53"/>
                  </a:lnTo>
                  <a:cubicBezTo>
                    <a:pt x="74" y="25"/>
                    <a:pt x="120" y="2"/>
                    <a:pt x="186" y="0"/>
                  </a:cubicBezTo>
                  <a:lnTo>
                    <a:pt x="186" y="69"/>
                  </a:lnTo>
                  <a:cubicBezTo>
                    <a:pt x="95" y="70"/>
                    <a:pt x="66" y="118"/>
                    <a:pt x="66" y="190"/>
                  </a:cubicBezTo>
                  <a:lnTo>
                    <a:pt x="66" y="395"/>
                  </a:lnTo>
                  <a:lnTo>
                    <a:pt x="0" y="395"/>
                  </a:lnTo>
                  <a:lnTo>
                    <a:pt x="0" y="9"/>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68" name="Freeform 10">
              <a:extLst>
                <a:ext uri="{FF2B5EF4-FFF2-40B4-BE49-F238E27FC236}">
                  <a16:creationId xmlns:a16="http://schemas.microsoft.com/office/drawing/2014/main" xmlns="" id="{73A5696E-3E9F-4495-B20E-4B93F65C8A8D}"/>
                </a:ext>
              </a:extLst>
            </p:cNvPr>
            <p:cNvSpPr>
              <a:spLocks noEditPoints="1"/>
            </p:cNvSpPr>
            <p:nvPr/>
          </p:nvSpPr>
          <p:spPr bwMode="auto">
            <a:xfrm>
              <a:off x="2896" y="1410"/>
              <a:ext cx="79" cy="94"/>
            </a:xfrm>
            <a:custGeom>
              <a:avLst/>
              <a:gdLst>
                <a:gd name="T0" fmla="*/ 0 w 345"/>
                <a:gd name="T1" fmla="*/ 204 h 407"/>
                <a:gd name="T2" fmla="*/ 184 w 345"/>
                <a:gd name="T3" fmla="*/ 0 h 407"/>
                <a:gd name="T4" fmla="*/ 343 w 345"/>
                <a:gd name="T5" fmla="*/ 230 h 407"/>
                <a:gd name="T6" fmla="*/ 64 w 345"/>
                <a:gd name="T7" fmla="*/ 230 h 407"/>
                <a:gd name="T8" fmla="*/ 185 w 345"/>
                <a:gd name="T9" fmla="*/ 348 h 407"/>
                <a:gd name="T10" fmla="*/ 306 w 345"/>
                <a:gd name="T11" fmla="*/ 309 h 407"/>
                <a:gd name="T12" fmla="*/ 341 w 345"/>
                <a:gd name="T13" fmla="*/ 357 h 407"/>
                <a:gd name="T14" fmla="*/ 185 w 345"/>
                <a:gd name="T15" fmla="*/ 407 h 407"/>
                <a:gd name="T16" fmla="*/ 0 w 345"/>
                <a:gd name="T17" fmla="*/ 204 h 407"/>
                <a:gd name="T18" fmla="*/ 65 w 345"/>
                <a:gd name="T19" fmla="*/ 170 h 407"/>
                <a:gd name="T20" fmla="*/ 65 w 345"/>
                <a:gd name="T21" fmla="*/ 170 h 407"/>
                <a:gd name="T22" fmla="*/ 281 w 345"/>
                <a:gd name="T23" fmla="*/ 170 h 407"/>
                <a:gd name="T24" fmla="*/ 182 w 345"/>
                <a:gd name="T25" fmla="*/ 61 h 407"/>
                <a:gd name="T26" fmla="*/ 65 w 345"/>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407">
                  <a:moveTo>
                    <a:pt x="0" y="204"/>
                  </a:moveTo>
                  <a:cubicBezTo>
                    <a:pt x="0" y="91"/>
                    <a:pt x="33" y="0"/>
                    <a:pt x="184" y="0"/>
                  </a:cubicBezTo>
                  <a:cubicBezTo>
                    <a:pt x="340" y="0"/>
                    <a:pt x="345" y="112"/>
                    <a:pt x="343" y="230"/>
                  </a:cubicBezTo>
                  <a:lnTo>
                    <a:pt x="64" y="230"/>
                  </a:lnTo>
                  <a:cubicBezTo>
                    <a:pt x="68" y="301"/>
                    <a:pt x="92" y="348"/>
                    <a:pt x="185" y="348"/>
                  </a:cubicBezTo>
                  <a:cubicBezTo>
                    <a:pt x="247" y="348"/>
                    <a:pt x="276" y="332"/>
                    <a:pt x="306" y="309"/>
                  </a:cubicBezTo>
                  <a:lnTo>
                    <a:pt x="341" y="357"/>
                  </a:lnTo>
                  <a:cubicBezTo>
                    <a:pt x="301" y="389"/>
                    <a:pt x="257" y="407"/>
                    <a:pt x="185" y="407"/>
                  </a:cubicBezTo>
                  <a:cubicBezTo>
                    <a:pt x="31" y="407"/>
                    <a:pt x="0" y="317"/>
                    <a:pt x="0" y="204"/>
                  </a:cubicBezTo>
                  <a:close/>
                  <a:moveTo>
                    <a:pt x="65" y="170"/>
                  </a:moveTo>
                  <a:lnTo>
                    <a:pt x="65" y="170"/>
                  </a:lnTo>
                  <a:lnTo>
                    <a:pt x="281" y="170"/>
                  </a:lnTo>
                  <a:cubicBezTo>
                    <a:pt x="277" y="108"/>
                    <a:pt x="272" y="61"/>
                    <a:pt x="182" y="61"/>
                  </a:cubicBezTo>
                  <a:cubicBezTo>
                    <a:pt x="96" y="61"/>
                    <a:pt x="70" y="104"/>
                    <a:pt x="65"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69" name="Freeform 11">
              <a:extLst>
                <a:ext uri="{FF2B5EF4-FFF2-40B4-BE49-F238E27FC236}">
                  <a16:creationId xmlns:a16="http://schemas.microsoft.com/office/drawing/2014/main" xmlns="" id="{01A5CC6F-6633-4436-9DC9-01A5958ACB49}"/>
                </a:ext>
              </a:extLst>
            </p:cNvPr>
            <p:cNvSpPr>
              <a:spLocks/>
            </p:cNvSpPr>
            <p:nvPr/>
          </p:nvSpPr>
          <p:spPr bwMode="auto">
            <a:xfrm>
              <a:off x="2985" y="1384"/>
              <a:ext cx="53" cy="119"/>
            </a:xfrm>
            <a:custGeom>
              <a:avLst/>
              <a:gdLst>
                <a:gd name="T0" fmla="*/ 0 w 232"/>
                <a:gd name="T1" fmla="*/ 121 h 512"/>
                <a:gd name="T2" fmla="*/ 68 w 232"/>
                <a:gd name="T3" fmla="*/ 121 h 512"/>
                <a:gd name="T4" fmla="*/ 80 w 232"/>
                <a:gd name="T5" fmla="*/ 11 h 512"/>
                <a:gd name="T6" fmla="*/ 132 w 232"/>
                <a:gd name="T7" fmla="*/ 0 h 512"/>
                <a:gd name="T8" fmla="*/ 132 w 232"/>
                <a:gd name="T9" fmla="*/ 121 h 512"/>
                <a:gd name="T10" fmla="*/ 232 w 232"/>
                <a:gd name="T11" fmla="*/ 121 h 512"/>
                <a:gd name="T12" fmla="*/ 232 w 232"/>
                <a:gd name="T13" fmla="*/ 183 h 512"/>
                <a:gd name="T14" fmla="*/ 132 w 232"/>
                <a:gd name="T15" fmla="*/ 183 h 512"/>
                <a:gd name="T16" fmla="*/ 132 w 232"/>
                <a:gd name="T17" fmla="*/ 396 h 512"/>
                <a:gd name="T18" fmla="*/ 187 w 232"/>
                <a:gd name="T19" fmla="*/ 451 h 512"/>
                <a:gd name="T20" fmla="*/ 232 w 232"/>
                <a:gd name="T21" fmla="*/ 451 h 512"/>
                <a:gd name="T22" fmla="*/ 232 w 232"/>
                <a:gd name="T23" fmla="*/ 511 h 512"/>
                <a:gd name="T24" fmla="*/ 175 w 232"/>
                <a:gd name="T25" fmla="*/ 512 h 512"/>
                <a:gd name="T26" fmla="*/ 66 w 232"/>
                <a:gd name="T27" fmla="*/ 405 h 512"/>
                <a:gd name="T28" fmla="*/ 66 w 232"/>
                <a:gd name="T29" fmla="*/ 183 h 512"/>
                <a:gd name="T30" fmla="*/ 0 w 232"/>
                <a:gd name="T31" fmla="*/ 183 h 512"/>
                <a:gd name="T32" fmla="*/ 0 w 232"/>
                <a:gd name="T33" fmla="*/ 1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512">
                  <a:moveTo>
                    <a:pt x="0" y="121"/>
                  </a:moveTo>
                  <a:lnTo>
                    <a:pt x="68" y="121"/>
                  </a:lnTo>
                  <a:lnTo>
                    <a:pt x="80" y="11"/>
                  </a:lnTo>
                  <a:lnTo>
                    <a:pt x="132" y="0"/>
                  </a:lnTo>
                  <a:lnTo>
                    <a:pt x="132" y="121"/>
                  </a:lnTo>
                  <a:lnTo>
                    <a:pt x="232" y="121"/>
                  </a:lnTo>
                  <a:lnTo>
                    <a:pt x="232" y="183"/>
                  </a:lnTo>
                  <a:lnTo>
                    <a:pt x="132" y="183"/>
                  </a:lnTo>
                  <a:lnTo>
                    <a:pt x="132" y="396"/>
                  </a:lnTo>
                  <a:cubicBezTo>
                    <a:pt x="132" y="430"/>
                    <a:pt x="136" y="451"/>
                    <a:pt x="187" y="451"/>
                  </a:cubicBezTo>
                  <a:lnTo>
                    <a:pt x="232" y="451"/>
                  </a:lnTo>
                  <a:lnTo>
                    <a:pt x="232" y="511"/>
                  </a:lnTo>
                  <a:cubicBezTo>
                    <a:pt x="224" y="512"/>
                    <a:pt x="185" y="512"/>
                    <a:pt x="175" y="512"/>
                  </a:cubicBezTo>
                  <a:cubicBezTo>
                    <a:pt x="85" y="512"/>
                    <a:pt x="66" y="477"/>
                    <a:pt x="66" y="405"/>
                  </a:cubicBezTo>
                  <a:lnTo>
                    <a:pt x="66" y="183"/>
                  </a:lnTo>
                  <a:lnTo>
                    <a:pt x="0" y="183"/>
                  </a:lnTo>
                  <a:lnTo>
                    <a:pt x="0" y="121"/>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0" name="Freeform 12">
              <a:extLst>
                <a:ext uri="{FF2B5EF4-FFF2-40B4-BE49-F238E27FC236}">
                  <a16:creationId xmlns:a16="http://schemas.microsoft.com/office/drawing/2014/main" xmlns="" id="{C9ACFD24-6CC5-476E-AE8D-36396D24F215}"/>
                </a:ext>
              </a:extLst>
            </p:cNvPr>
            <p:cNvSpPr>
              <a:spLocks noEditPoints="1"/>
            </p:cNvSpPr>
            <p:nvPr/>
          </p:nvSpPr>
          <p:spPr bwMode="auto">
            <a:xfrm>
              <a:off x="3050" y="1410"/>
              <a:ext cx="85" cy="94"/>
            </a:xfrm>
            <a:custGeom>
              <a:avLst/>
              <a:gdLst>
                <a:gd name="T0" fmla="*/ 0 w 371"/>
                <a:gd name="T1" fmla="*/ 288 h 406"/>
                <a:gd name="T2" fmla="*/ 250 w 371"/>
                <a:gd name="T3" fmla="*/ 145 h 406"/>
                <a:gd name="T4" fmla="*/ 270 w 371"/>
                <a:gd name="T5" fmla="*/ 145 h 406"/>
                <a:gd name="T6" fmla="*/ 176 w 371"/>
                <a:gd name="T7" fmla="*/ 64 h 406"/>
                <a:gd name="T8" fmla="*/ 64 w 371"/>
                <a:gd name="T9" fmla="*/ 97 h 406"/>
                <a:gd name="T10" fmla="*/ 30 w 371"/>
                <a:gd name="T11" fmla="*/ 44 h 406"/>
                <a:gd name="T12" fmla="*/ 182 w 371"/>
                <a:gd name="T13" fmla="*/ 0 h 406"/>
                <a:gd name="T14" fmla="*/ 334 w 371"/>
                <a:gd name="T15" fmla="*/ 157 h 406"/>
                <a:gd name="T16" fmla="*/ 334 w 371"/>
                <a:gd name="T17" fmla="*/ 295 h 406"/>
                <a:gd name="T18" fmla="*/ 371 w 371"/>
                <a:gd name="T19" fmla="*/ 339 h 406"/>
                <a:gd name="T20" fmla="*/ 371 w 371"/>
                <a:gd name="T21" fmla="*/ 399 h 406"/>
                <a:gd name="T22" fmla="*/ 344 w 371"/>
                <a:gd name="T23" fmla="*/ 400 h 406"/>
                <a:gd name="T24" fmla="*/ 280 w 371"/>
                <a:gd name="T25" fmla="*/ 356 h 406"/>
                <a:gd name="T26" fmla="*/ 136 w 371"/>
                <a:gd name="T27" fmla="*/ 406 h 406"/>
                <a:gd name="T28" fmla="*/ 0 w 371"/>
                <a:gd name="T29" fmla="*/ 288 h 406"/>
                <a:gd name="T30" fmla="*/ 270 w 371"/>
                <a:gd name="T31" fmla="*/ 227 h 406"/>
                <a:gd name="T32" fmla="*/ 270 w 371"/>
                <a:gd name="T33" fmla="*/ 227 h 406"/>
                <a:gd name="T34" fmla="*/ 270 w 371"/>
                <a:gd name="T35" fmla="*/ 204 h 406"/>
                <a:gd name="T36" fmla="*/ 253 w 371"/>
                <a:gd name="T37" fmla="*/ 204 h 406"/>
                <a:gd name="T38" fmla="*/ 64 w 371"/>
                <a:gd name="T39" fmla="*/ 284 h 406"/>
                <a:gd name="T40" fmla="*/ 147 w 371"/>
                <a:gd name="T41" fmla="*/ 347 h 406"/>
                <a:gd name="T42" fmla="*/ 270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1" y="145"/>
                    <a:pt x="250" y="145"/>
                  </a:cubicBezTo>
                  <a:lnTo>
                    <a:pt x="270" y="145"/>
                  </a:lnTo>
                  <a:cubicBezTo>
                    <a:pt x="269" y="89"/>
                    <a:pt x="256" y="64"/>
                    <a:pt x="176" y="64"/>
                  </a:cubicBezTo>
                  <a:cubicBezTo>
                    <a:pt x="128" y="64"/>
                    <a:pt x="88" y="82"/>
                    <a:pt x="64" y="97"/>
                  </a:cubicBezTo>
                  <a:lnTo>
                    <a:pt x="30" y="44"/>
                  </a:lnTo>
                  <a:cubicBezTo>
                    <a:pt x="55" y="26"/>
                    <a:pt x="115" y="0"/>
                    <a:pt x="182" y="0"/>
                  </a:cubicBezTo>
                  <a:cubicBezTo>
                    <a:pt x="311" y="0"/>
                    <a:pt x="334" y="46"/>
                    <a:pt x="334" y="157"/>
                  </a:cubicBezTo>
                  <a:lnTo>
                    <a:pt x="334" y="295"/>
                  </a:lnTo>
                  <a:cubicBezTo>
                    <a:pt x="334" y="333"/>
                    <a:pt x="337" y="339"/>
                    <a:pt x="371" y="339"/>
                  </a:cubicBezTo>
                  <a:lnTo>
                    <a:pt x="371" y="399"/>
                  </a:lnTo>
                  <a:cubicBezTo>
                    <a:pt x="367" y="400"/>
                    <a:pt x="358" y="400"/>
                    <a:pt x="344" y="400"/>
                  </a:cubicBezTo>
                  <a:cubicBezTo>
                    <a:pt x="303" y="400"/>
                    <a:pt x="289" y="388"/>
                    <a:pt x="280" y="356"/>
                  </a:cubicBezTo>
                  <a:cubicBezTo>
                    <a:pt x="257" y="389"/>
                    <a:pt x="216" y="406"/>
                    <a:pt x="136" y="406"/>
                  </a:cubicBezTo>
                  <a:cubicBezTo>
                    <a:pt x="27" y="406"/>
                    <a:pt x="0" y="354"/>
                    <a:pt x="0" y="288"/>
                  </a:cubicBezTo>
                  <a:close/>
                  <a:moveTo>
                    <a:pt x="270" y="227"/>
                  </a:moveTo>
                  <a:lnTo>
                    <a:pt x="270" y="227"/>
                  </a:lnTo>
                  <a:lnTo>
                    <a:pt x="270" y="204"/>
                  </a:lnTo>
                  <a:lnTo>
                    <a:pt x="253" y="204"/>
                  </a:lnTo>
                  <a:cubicBezTo>
                    <a:pt x="98" y="204"/>
                    <a:pt x="64" y="222"/>
                    <a:pt x="64" y="284"/>
                  </a:cubicBezTo>
                  <a:cubicBezTo>
                    <a:pt x="64" y="325"/>
                    <a:pt x="82" y="347"/>
                    <a:pt x="147" y="347"/>
                  </a:cubicBezTo>
                  <a:cubicBezTo>
                    <a:pt x="234" y="347"/>
                    <a:pt x="270" y="311"/>
                    <a:pt x="270"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1" name="Freeform 13">
              <a:extLst>
                <a:ext uri="{FF2B5EF4-FFF2-40B4-BE49-F238E27FC236}">
                  <a16:creationId xmlns:a16="http://schemas.microsoft.com/office/drawing/2014/main" xmlns="" id="{7F8DC90D-A7EE-4A7F-8C8F-BCC09023DD90}"/>
                </a:ext>
              </a:extLst>
            </p:cNvPr>
            <p:cNvSpPr>
              <a:spLocks/>
            </p:cNvSpPr>
            <p:nvPr/>
          </p:nvSpPr>
          <p:spPr bwMode="auto">
            <a:xfrm>
              <a:off x="3152" y="1411"/>
              <a:ext cx="43" cy="91"/>
            </a:xfrm>
            <a:custGeom>
              <a:avLst/>
              <a:gdLst>
                <a:gd name="T0" fmla="*/ 0 w 187"/>
                <a:gd name="T1" fmla="*/ 9 h 395"/>
                <a:gd name="T2" fmla="*/ 52 w 187"/>
                <a:gd name="T3" fmla="*/ 5 h 395"/>
                <a:gd name="T4" fmla="*/ 59 w 187"/>
                <a:gd name="T5" fmla="*/ 53 h 395"/>
                <a:gd name="T6" fmla="*/ 187 w 187"/>
                <a:gd name="T7" fmla="*/ 0 h 395"/>
                <a:gd name="T8" fmla="*/ 187 w 187"/>
                <a:gd name="T9" fmla="*/ 69 h 395"/>
                <a:gd name="T10" fmla="*/ 66 w 187"/>
                <a:gd name="T11" fmla="*/ 190 h 395"/>
                <a:gd name="T12" fmla="*/ 66 w 187"/>
                <a:gd name="T13" fmla="*/ 395 h 395"/>
                <a:gd name="T14" fmla="*/ 0 w 187"/>
                <a:gd name="T15" fmla="*/ 395 h 395"/>
                <a:gd name="T16" fmla="*/ 0 w 187"/>
                <a:gd name="T17" fmla="*/ 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395">
                  <a:moveTo>
                    <a:pt x="0" y="9"/>
                  </a:moveTo>
                  <a:lnTo>
                    <a:pt x="52" y="5"/>
                  </a:lnTo>
                  <a:lnTo>
                    <a:pt x="59" y="53"/>
                  </a:lnTo>
                  <a:cubicBezTo>
                    <a:pt x="74" y="25"/>
                    <a:pt x="120" y="2"/>
                    <a:pt x="187" y="0"/>
                  </a:cubicBezTo>
                  <a:lnTo>
                    <a:pt x="187" y="69"/>
                  </a:lnTo>
                  <a:cubicBezTo>
                    <a:pt x="95" y="70"/>
                    <a:pt x="66" y="118"/>
                    <a:pt x="66" y="190"/>
                  </a:cubicBezTo>
                  <a:lnTo>
                    <a:pt x="66" y="395"/>
                  </a:lnTo>
                  <a:lnTo>
                    <a:pt x="0" y="395"/>
                  </a:lnTo>
                  <a:lnTo>
                    <a:pt x="0" y="9"/>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2" name="Freeform 14">
              <a:extLst>
                <a:ext uri="{FF2B5EF4-FFF2-40B4-BE49-F238E27FC236}">
                  <a16:creationId xmlns:a16="http://schemas.microsoft.com/office/drawing/2014/main" xmlns="" id="{238B67BA-09CC-4044-B94F-4AB7AFA06043}"/>
                </a:ext>
              </a:extLst>
            </p:cNvPr>
            <p:cNvSpPr>
              <a:spLocks noEditPoints="1"/>
            </p:cNvSpPr>
            <p:nvPr/>
          </p:nvSpPr>
          <p:spPr bwMode="auto">
            <a:xfrm>
              <a:off x="3211" y="1382"/>
              <a:ext cx="15" cy="120"/>
            </a:xfrm>
            <a:custGeom>
              <a:avLst/>
              <a:gdLst>
                <a:gd name="T0" fmla="*/ 0 w 67"/>
                <a:gd name="T1" fmla="*/ 0 h 519"/>
                <a:gd name="T2" fmla="*/ 67 w 67"/>
                <a:gd name="T3" fmla="*/ 0 h 519"/>
                <a:gd name="T4" fmla="*/ 67 w 67"/>
                <a:gd name="T5" fmla="*/ 82 h 519"/>
                <a:gd name="T6" fmla="*/ 0 w 67"/>
                <a:gd name="T7" fmla="*/ 82 h 519"/>
                <a:gd name="T8" fmla="*/ 0 w 67"/>
                <a:gd name="T9" fmla="*/ 0 h 519"/>
                <a:gd name="T10" fmla="*/ 1 w 67"/>
                <a:gd name="T11" fmla="*/ 129 h 519"/>
                <a:gd name="T12" fmla="*/ 1 w 67"/>
                <a:gd name="T13" fmla="*/ 129 h 519"/>
                <a:gd name="T14" fmla="*/ 66 w 67"/>
                <a:gd name="T15" fmla="*/ 129 h 519"/>
                <a:gd name="T16" fmla="*/ 66 w 67"/>
                <a:gd name="T17" fmla="*/ 519 h 519"/>
                <a:gd name="T18" fmla="*/ 1 w 67"/>
                <a:gd name="T19" fmla="*/ 519 h 519"/>
                <a:gd name="T20" fmla="*/ 1 w 67"/>
                <a:gd name="T21" fmla="*/ 12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9">
                  <a:moveTo>
                    <a:pt x="0" y="0"/>
                  </a:moveTo>
                  <a:lnTo>
                    <a:pt x="67" y="0"/>
                  </a:lnTo>
                  <a:lnTo>
                    <a:pt x="67" y="82"/>
                  </a:lnTo>
                  <a:lnTo>
                    <a:pt x="0" y="82"/>
                  </a:lnTo>
                  <a:lnTo>
                    <a:pt x="0" y="0"/>
                  </a:lnTo>
                  <a:close/>
                  <a:moveTo>
                    <a:pt x="1" y="129"/>
                  </a:moveTo>
                  <a:lnTo>
                    <a:pt x="1" y="129"/>
                  </a:lnTo>
                  <a:lnTo>
                    <a:pt x="66" y="129"/>
                  </a:lnTo>
                  <a:lnTo>
                    <a:pt x="66" y="519"/>
                  </a:lnTo>
                  <a:lnTo>
                    <a:pt x="1" y="519"/>
                  </a:lnTo>
                  <a:lnTo>
                    <a:pt x="1" y="129"/>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3" name="Freeform 15">
              <a:extLst>
                <a:ext uri="{FF2B5EF4-FFF2-40B4-BE49-F238E27FC236}">
                  <a16:creationId xmlns:a16="http://schemas.microsoft.com/office/drawing/2014/main" xmlns="" id="{8A582790-952E-4CDE-98CE-213F73AB4719}"/>
                </a:ext>
              </a:extLst>
            </p:cNvPr>
            <p:cNvSpPr>
              <a:spLocks noEditPoints="1"/>
            </p:cNvSpPr>
            <p:nvPr/>
          </p:nvSpPr>
          <p:spPr bwMode="auto">
            <a:xfrm>
              <a:off x="3244" y="1410"/>
              <a:ext cx="84" cy="94"/>
            </a:xfrm>
            <a:custGeom>
              <a:avLst/>
              <a:gdLst>
                <a:gd name="T0" fmla="*/ 0 w 371"/>
                <a:gd name="T1" fmla="*/ 288 h 406"/>
                <a:gd name="T2" fmla="*/ 250 w 371"/>
                <a:gd name="T3" fmla="*/ 145 h 406"/>
                <a:gd name="T4" fmla="*/ 270 w 371"/>
                <a:gd name="T5" fmla="*/ 145 h 406"/>
                <a:gd name="T6" fmla="*/ 176 w 371"/>
                <a:gd name="T7" fmla="*/ 64 h 406"/>
                <a:gd name="T8" fmla="*/ 64 w 371"/>
                <a:gd name="T9" fmla="*/ 97 h 406"/>
                <a:gd name="T10" fmla="*/ 30 w 371"/>
                <a:gd name="T11" fmla="*/ 44 h 406"/>
                <a:gd name="T12" fmla="*/ 182 w 371"/>
                <a:gd name="T13" fmla="*/ 0 h 406"/>
                <a:gd name="T14" fmla="*/ 334 w 371"/>
                <a:gd name="T15" fmla="*/ 157 h 406"/>
                <a:gd name="T16" fmla="*/ 334 w 371"/>
                <a:gd name="T17" fmla="*/ 295 h 406"/>
                <a:gd name="T18" fmla="*/ 371 w 371"/>
                <a:gd name="T19" fmla="*/ 339 h 406"/>
                <a:gd name="T20" fmla="*/ 371 w 371"/>
                <a:gd name="T21" fmla="*/ 399 h 406"/>
                <a:gd name="T22" fmla="*/ 344 w 371"/>
                <a:gd name="T23" fmla="*/ 400 h 406"/>
                <a:gd name="T24" fmla="*/ 280 w 371"/>
                <a:gd name="T25" fmla="*/ 356 h 406"/>
                <a:gd name="T26" fmla="*/ 136 w 371"/>
                <a:gd name="T27" fmla="*/ 406 h 406"/>
                <a:gd name="T28" fmla="*/ 0 w 371"/>
                <a:gd name="T29" fmla="*/ 288 h 406"/>
                <a:gd name="T30" fmla="*/ 270 w 371"/>
                <a:gd name="T31" fmla="*/ 227 h 406"/>
                <a:gd name="T32" fmla="*/ 270 w 371"/>
                <a:gd name="T33" fmla="*/ 227 h 406"/>
                <a:gd name="T34" fmla="*/ 270 w 371"/>
                <a:gd name="T35" fmla="*/ 204 h 406"/>
                <a:gd name="T36" fmla="*/ 253 w 371"/>
                <a:gd name="T37" fmla="*/ 204 h 406"/>
                <a:gd name="T38" fmla="*/ 64 w 371"/>
                <a:gd name="T39" fmla="*/ 284 h 406"/>
                <a:gd name="T40" fmla="*/ 146 w 371"/>
                <a:gd name="T41" fmla="*/ 347 h 406"/>
                <a:gd name="T42" fmla="*/ 270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1" y="145"/>
                    <a:pt x="250" y="145"/>
                  </a:cubicBezTo>
                  <a:lnTo>
                    <a:pt x="270" y="145"/>
                  </a:lnTo>
                  <a:cubicBezTo>
                    <a:pt x="269" y="89"/>
                    <a:pt x="256" y="64"/>
                    <a:pt x="176" y="64"/>
                  </a:cubicBezTo>
                  <a:cubicBezTo>
                    <a:pt x="128" y="64"/>
                    <a:pt x="88" y="82"/>
                    <a:pt x="64" y="97"/>
                  </a:cubicBezTo>
                  <a:lnTo>
                    <a:pt x="30" y="44"/>
                  </a:lnTo>
                  <a:cubicBezTo>
                    <a:pt x="55" y="26"/>
                    <a:pt x="115" y="0"/>
                    <a:pt x="182" y="0"/>
                  </a:cubicBezTo>
                  <a:cubicBezTo>
                    <a:pt x="311" y="0"/>
                    <a:pt x="334" y="46"/>
                    <a:pt x="334" y="157"/>
                  </a:cubicBezTo>
                  <a:lnTo>
                    <a:pt x="334" y="295"/>
                  </a:lnTo>
                  <a:cubicBezTo>
                    <a:pt x="334" y="333"/>
                    <a:pt x="337" y="339"/>
                    <a:pt x="371" y="339"/>
                  </a:cubicBezTo>
                  <a:lnTo>
                    <a:pt x="371" y="399"/>
                  </a:lnTo>
                  <a:cubicBezTo>
                    <a:pt x="367" y="400"/>
                    <a:pt x="358" y="400"/>
                    <a:pt x="344" y="400"/>
                  </a:cubicBezTo>
                  <a:cubicBezTo>
                    <a:pt x="303" y="400"/>
                    <a:pt x="289" y="388"/>
                    <a:pt x="280" y="356"/>
                  </a:cubicBezTo>
                  <a:cubicBezTo>
                    <a:pt x="257" y="389"/>
                    <a:pt x="216" y="406"/>
                    <a:pt x="136" y="406"/>
                  </a:cubicBezTo>
                  <a:cubicBezTo>
                    <a:pt x="27" y="406"/>
                    <a:pt x="0" y="354"/>
                    <a:pt x="0" y="288"/>
                  </a:cubicBezTo>
                  <a:close/>
                  <a:moveTo>
                    <a:pt x="270" y="227"/>
                  </a:moveTo>
                  <a:lnTo>
                    <a:pt x="270" y="227"/>
                  </a:lnTo>
                  <a:lnTo>
                    <a:pt x="270" y="204"/>
                  </a:lnTo>
                  <a:lnTo>
                    <a:pt x="253" y="204"/>
                  </a:lnTo>
                  <a:cubicBezTo>
                    <a:pt x="98" y="204"/>
                    <a:pt x="64" y="222"/>
                    <a:pt x="64" y="284"/>
                  </a:cubicBezTo>
                  <a:cubicBezTo>
                    <a:pt x="64" y="325"/>
                    <a:pt x="82" y="347"/>
                    <a:pt x="146" y="347"/>
                  </a:cubicBezTo>
                  <a:cubicBezTo>
                    <a:pt x="234" y="347"/>
                    <a:pt x="270" y="311"/>
                    <a:pt x="270"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4" name="Freeform 16">
              <a:extLst>
                <a:ext uri="{FF2B5EF4-FFF2-40B4-BE49-F238E27FC236}">
                  <a16:creationId xmlns:a16="http://schemas.microsoft.com/office/drawing/2014/main" xmlns="" id="{6CC66545-7038-4B54-87CF-AEAAA2AC4E3D}"/>
                </a:ext>
              </a:extLst>
            </p:cNvPr>
            <p:cNvSpPr>
              <a:spLocks noEditPoints="1"/>
            </p:cNvSpPr>
            <p:nvPr/>
          </p:nvSpPr>
          <p:spPr bwMode="auto">
            <a:xfrm>
              <a:off x="3378" y="1377"/>
              <a:ext cx="83" cy="127"/>
            </a:xfrm>
            <a:custGeom>
              <a:avLst/>
              <a:gdLst>
                <a:gd name="T0" fmla="*/ 0 w 366"/>
                <a:gd name="T1" fmla="*/ 347 h 551"/>
                <a:gd name="T2" fmla="*/ 164 w 366"/>
                <a:gd name="T3" fmla="*/ 146 h 551"/>
                <a:gd name="T4" fmla="*/ 299 w 366"/>
                <a:gd name="T5" fmla="*/ 193 h 551"/>
                <a:gd name="T6" fmla="*/ 299 w 366"/>
                <a:gd name="T7" fmla="*/ 0 h 551"/>
                <a:gd name="T8" fmla="*/ 366 w 366"/>
                <a:gd name="T9" fmla="*/ 0 h 551"/>
                <a:gd name="T10" fmla="*/ 366 w 366"/>
                <a:gd name="T11" fmla="*/ 541 h 551"/>
                <a:gd name="T12" fmla="*/ 315 w 366"/>
                <a:gd name="T13" fmla="*/ 546 h 551"/>
                <a:gd name="T14" fmla="*/ 307 w 366"/>
                <a:gd name="T15" fmla="*/ 501 h 551"/>
                <a:gd name="T16" fmla="*/ 162 w 366"/>
                <a:gd name="T17" fmla="*/ 551 h 551"/>
                <a:gd name="T18" fmla="*/ 0 w 366"/>
                <a:gd name="T19" fmla="*/ 347 h 551"/>
                <a:gd name="T20" fmla="*/ 299 w 366"/>
                <a:gd name="T21" fmla="*/ 347 h 551"/>
                <a:gd name="T22" fmla="*/ 299 w 366"/>
                <a:gd name="T23" fmla="*/ 347 h 551"/>
                <a:gd name="T24" fmla="*/ 176 w 366"/>
                <a:gd name="T25" fmla="*/ 210 h 551"/>
                <a:gd name="T26" fmla="*/ 67 w 366"/>
                <a:gd name="T27" fmla="*/ 347 h 551"/>
                <a:gd name="T28" fmla="*/ 176 w 366"/>
                <a:gd name="T29" fmla="*/ 489 h 551"/>
                <a:gd name="T30" fmla="*/ 299 w 366"/>
                <a:gd name="T31" fmla="*/ 3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551">
                  <a:moveTo>
                    <a:pt x="0" y="347"/>
                  </a:moveTo>
                  <a:cubicBezTo>
                    <a:pt x="0" y="229"/>
                    <a:pt x="36" y="146"/>
                    <a:pt x="164" y="146"/>
                  </a:cubicBezTo>
                  <a:cubicBezTo>
                    <a:pt x="243" y="146"/>
                    <a:pt x="281" y="161"/>
                    <a:pt x="299" y="193"/>
                  </a:cubicBezTo>
                  <a:lnTo>
                    <a:pt x="299" y="0"/>
                  </a:lnTo>
                  <a:lnTo>
                    <a:pt x="366" y="0"/>
                  </a:lnTo>
                  <a:lnTo>
                    <a:pt x="366" y="541"/>
                  </a:lnTo>
                  <a:lnTo>
                    <a:pt x="315" y="546"/>
                  </a:lnTo>
                  <a:lnTo>
                    <a:pt x="307" y="501"/>
                  </a:lnTo>
                  <a:cubicBezTo>
                    <a:pt x="284" y="535"/>
                    <a:pt x="243" y="551"/>
                    <a:pt x="162" y="551"/>
                  </a:cubicBezTo>
                  <a:cubicBezTo>
                    <a:pt x="36" y="551"/>
                    <a:pt x="0" y="467"/>
                    <a:pt x="0" y="347"/>
                  </a:cubicBezTo>
                  <a:close/>
                  <a:moveTo>
                    <a:pt x="299" y="347"/>
                  </a:moveTo>
                  <a:lnTo>
                    <a:pt x="299" y="347"/>
                  </a:lnTo>
                  <a:cubicBezTo>
                    <a:pt x="299" y="245"/>
                    <a:pt x="267" y="210"/>
                    <a:pt x="176" y="210"/>
                  </a:cubicBezTo>
                  <a:cubicBezTo>
                    <a:pt x="89" y="210"/>
                    <a:pt x="67" y="262"/>
                    <a:pt x="67" y="347"/>
                  </a:cubicBezTo>
                  <a:cubicBezTo>
                    <a:pt x="67" y="433"/>
                    <a:pt x="89" y="489"/>
                    <a:pt x="176" y="489"/>
                  </a:cubicBezTo>
                  <a:cubicBezTo>
                    <a:pt x="265" y="489"/>
                    <a:pt x="299" y="450"/>
                    <a:pt x="299" y="3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5" name="Freeform 17">
              <a:extLst>
                <a:ext uri="{FF2B5EF4-FFF2-40B4-BE49-F238E27FC236}">
                  <a16:creationId xmlns:a16="http://schemas.microsoft.com/office/drawing/2014/main" xmlns="" id="{E9B088CA-C4BC-4EE3-BB15-C62EE596CF46}"/>
                </a:ext>
              </a:extLst>
            </p:cNvPr>
            <p:cNvSpPr>
              <a:spLocks noEditPoints="1"/>
            </p:cNvSpPr>
            <p:nvPr/>
          </p:nvSpPr>
          <p:spPr bwMode="auto">
            <a:xfrm>
              <a:off x="3479" y="1410"/>
              <a:ext cx="79" cy="94"/>
            </a:xfrm>
            <a:custGeom>
              <a:avLst/>
              <a:gdLst>
                <a:gd name="T0" fmla="*/ 0 w 345"/>
                <a:gd name="T1" fmla="*/ 204 h 407"/>
                <a:gd name="T2" fmla="*/ 184 w 345"/>
                <a:gd name="T3" fmla="*/ 0 h 407"/>
                <a:gd name="T4" fmla="*/ 343 w 345"/>
                <a:gd name="T5" fmla="*/ 230 h 407"/>
                <a:gd name="T6" fmla="*/ 64 w 345"/>
                <a:gd name="T7" fmla="*/ 230 h 407"/>
                <a:gd name="T8" fmla="*/ 186 w 345"/>
                <a:gd name="T9" fmla="*/ 348 h 407"/>
                <a:gd name="T10" fmla="*/ 306 w 345"/>
                <a:gd name="T11" fmla="*/ 309 h 407"/>
                <a:gd name="T12" fmla="*/ 341 w 345"/>
                <a:gd name="T13" fmla="*/ 357 h 407"/>
                <a:gd name="T14" fmla="*/ 186 w 345"/>
                <a:gd name="T15" fmla="*/ 407 h 407"/>
                <a:gd name="T16" fmla="*/ 0 w 345"/>
                <a:gd name="T17" fmla="*/ 204 h 407"/>
                <a:gd name="T18" fmla="*/ 65 w 345"/>
                <a:gd name="T19" fmla="*/ 170 h 407"/>
                <a:gd name="T20" fmla="*/ 65 w 345"/>
                <a:gd name="T21" fmla="*/ 170 h 407"/>
                <a:gd name="T22" fmla="*/ 281 w 345"/>
                <a:gd name="T23" fmla="*/ 170 h 407"/>
                <a:gd name="T24" fmla="*/ 182 w 345"/>
                <a:gd name="T25" fmla="*/ 61 h 407"/>
                <a:gd name="T26" fmla="*/ 65 w 345"/>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407">
                  <a:moveTo>
                    <a:pt x="0" y="204"/>
                  </a:moveTo>
                  <a:cubicBezTo>
                    <a:pt x="0" y="91"/>
                    <a:pt x="33" y="0"/>
                    <a:pt x="184" y="0"/>
                  </a:cubicBezTo>
                  <a:cubicBezTo>
                    <a:pt x="340" y="0"/>
                    <a:pt x="345" y="112"/>
                    <a:pt x="343" y="230"/>
                  </a:cubicBezTo>
                  <a:lnTo>
                    <a:pt x="64" y="230"/>
                  </a:lnTo>
                  <a:cubicBezTo>
                    <a:pt x="68" y="301"/>
                    <a:pt x="92" y="348"/>
                    <a:pt x="186" y="348"/>
                  </a:cubicBezTo>
                  <a:cubicBezTo>
                    <a:pt x="247" y="348"/>
                    <a:pt x="277" y="332"/>
                    <a:pt x="306" y="309"/>
                  </a:cubicBezTo>
                  <a:lnTo>
                    <a:pt x="341" y="357"/>
                  </a:lnTo>
                  <a:cubicBezTo>
                    <a:pt x="301" y="389"/>
                    <a:pt x="257" y="407"/>
                    <a:pt x="186" y="407"/>
                  </a:cubicBezTo>
                  <a:cubicBezTo>
                    <a:pt x="31" y="407"/>
                    <a:pt x="0" y="317"/>
                    <a:pt x="0" y="204"/>
                  </a:cubicBezTo>
                  <a:close/>
                  <a:moveTo>
                    <a:pt x="65" y="170"/>
                  </a:moveTo>
                  <a:lnTo>
                    <a:pt x="65" y="170"/>
                  </a:lnTo>
                  <a:lnTo>
                    <a:pt x="281" y="170"/>
                  </a:lnTo>
                  <a:cubicBezTo>
                    <a:pt x="277" y="108"/>
                    <a:pt x="272" y="61"/>
                    <a:pt x="182" y="61"/>
                  </a:cubicBezTo>
                  <a:cubicBezTo>
                    <a:pt x="96" y="61"/>
                    <a:pt x="70" y="104"/>
                    <a:pt x="65"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6" name="Freeform 18">
              <a:extLst>
                <a:ext uri="{FF2B5EF4-FFF2-40B4-BE49-F238E27FC236}">
                  <a16:creationId xmlns:a16="http://schemas.microsoft.com/office/drawing/2014/main" xmlns="" id="{1387A8C5-E8F0-4E81-8FC9-4E7D0AD0D36D}"/>
                </a:ext>
              </a:extLst>
            </p:cNvPr>
            <p:cNvSpPr>
              <a:spLocks/>
            </p:cNvSpPr>
            <p:nvPr/>
          </p:nvSpPr>
          <p:spPr bwMode="auto">
            <a:xfrm>
              <a:off x="3614" y="1382"/>
              <a:ext cx="76" cy="120"/>
            </a:xfrm>
            <a:custGeom>
              <a:avLst/>
              <a:gdLst>
                <a:gd name="T0" fmla="*/ 0 w 335"/>
                <a:gd name="T1" fmla="*/ 0 h 519"/>
                <a:gd name="T2" fmla="*/ 335 w 335"/>
                <a:gd name="T3" fmla="*/ 0 h 519"/>
                <a:gd name="T4" fmla="*/ 335 w 335"/>
                <a:gd name="T5" fmla="*/ 68 h 519"/>
                <a:gd name="T6" fmla="*/ 69 w 335"/>
                <a:gd name="T7" fmla="*/ 68 h 519"/>
                <a:gd name="T8" fmla="*/ 69 w 335"/>
                <a:gd name="T9" fmla="*/ 224 h 519"/>
                <a:gd name="T10" fmla="*/ 329 w 335"/>
                <a:gd name="T11" fmla="*/ 224 h 519"/>
                <a:gd name="T12" fmla="*/ 329 w 335"/>
                <a:gd name="T13" fmla="*/ 291 h 519"/>
                <a:gd name="T14" fmla="*/ 69 w 335"/>
                <a:gd name="T15" fmla="*/ 291 h 519"/>
                <a:gd name="T16" fmla="*/ 69 w 335"/>
                <a:gd name="T17" fmla="*/ 519 h 519"/>
                <a:gd name="T18" fmla="*/ 0 w 335"/>
                <a:gd name="T19" fmla="*/ 519 h 519"/>
                <a:gd name="T20" fmla="*/ 0 w 335"/>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519">
                  <a:moveTo>
                    <a:pt x="0" y="0"/>
                  </a:moveTo>
                  <a:lnTo>
                    <a:pt x="335" y="0"/>
                  </a:lnTo>
                  <a:lnTo>
                    <a:pt x="335" y="68"/>
                  </a:lnTo>
                  <a:lnTo>
                    <a:pt x="69" y="68"/>
                  </a:lnTo>
                  <a:lnTo>
                    <a:pt x="69" y="224"/>
                  </a:lnTo>
                  <a:lnTo>
                    <a:pt x="329" y="224"/>
                  </a:lnTo>
                  <a:lnTo>
                    <a:pt x="329" y="291"/>
                  </a:lnTo>
                  <a:lnTo>
                    <a:pt x="69" y="291"/>
                  </a:lnTo>
                  <a:lnTo>
                    <a:pt x="69" y="519"/>
                  </a:lnTo>
                  <a:lnTo>
                    <a:pt x="0" y="519"/>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7" name="Freeform 19">
              <a:extLst>
                <a:ext uri="{FF2B5EF4-FFF2-40B4-BE49-F238E27FC236}">
                  <a16:creationId xmlns:a16="http://schemas.microsoft.com/office/drawing/2014/main" xmlns="" id="{2D308E0E-371B-4F95-ABEB-30B5E3EF7C82}"/>
                </a:ext>
              </a:extLst>
            </p:cNvPr>
            <p:cNvSpPr>
              <a:spLocks noEditPoints="1"/>
            </p:cNvSpPr>
            <p:nvPr/>
          </p:nvSpPr>
          <p:spPr bwMode="auto">
            <a:xfrm>
              <a:off x="3698" y="1410"/>
              <a:ext cx="85" cy="94"/>
            </a:xfrm>
            <a:custGeom>
              <a:avLst/>
              <a:gdLst>
                <a:gd name="T0" fmla="*/ 0 w 371"/>
                <a:gd name="T1" fmla="*/ 288 h 406"/>
                <a:gd name="T2" fmla="*/ 249 w 371"/>
                <a:gd name="T3" fmla="*/ 145 h 406"/>
                <a:gd name="T4" fmla="*/ 269 w 371"/>
                <a:gd name="T5" fmla="*/ 145 h 406"/>
                <a:gd name="T6" fmla="*/ 175 w 371"/>
                <a:gd name="T7" fmla="*/ 64 h 406"/>
                <a:gd name="T8" fmla="*/ 64 w 371"/>
                <a:gd name="T9" fmla="*/ 97 h 406"/>
                <a:gd name="T10" fmla="*/ 29 w 371"/>
                <a:gd name="T11" fmla="*/ 44 h 406"/>
                <a:gd name="T12" fmla="*/ 181 w 371"/>
                <a:gd name="T13" fmla="*/ 0 h 406"/>
                <a:gd name="T14" fmla="*/ 333 w 371"/>
                <a:gd name="T15" fmla="*/ 157 h 406"/>
                <a:gd name="T16" fmla="*/ 333 w 371"/>
                <a:gd name="T17" fmla="*/ 295 h 406"/>
                <a:gd name="T18" fmla="*/ 371 w 371"/>
                <a:gd name="T19" fmla="*/ 339 h 406"/>
                <a:gd name="T20" fmla="*/ 371 w 371"/>
                <a:gd name="T21" fmla="*/ 399 h 406"/>
                <a:gd name="T22" fmla="*/ 344 w 371"/>
                <a:gd name="T23" fmla="*/ 400 h 406"/>
                <a:gd name="T24" fmla="*/ 279 w 371"/>
                <a:gd name="T25" fmla="*/ 356 h 406"/>
                <a:gd name="T26" fmla="*/ 135 w 371"/>
                <a:gd name="T27" fmla="*/ 406 h 406"/>
                <a:gd name="T28" fmla="*/ 0 w 371"/>
                <a:gd name="T29" fmla="*/ 288 h 406"/>
                <a:gd name="T30" fmla="*/ 269 w 371"/>
                <a:gd name="T31" fmla="*/ 227 h 406"/>
                <a:gd name="T32" fmla="*/ 269 w 371"/>
                <a:gd name="T33" fmla="*/ 227 h 406"/>
                <a:gd name="T34" fmla="*/ 269 w 371"/>
                <a:gd name="T35" fmla="*/ 204 h 406"/>
                <a:gd name="T36" fmla="*/ 252 w 371"/>
                <a:gd name="T37" fmla="*/ 204 h 406"/>
                <a:gd name="T38" fmla="*/ 63 w 371"/>
                <a:gd name="T39" fmla="*/ 284 h 406"/>
                <a:gd name="T40" fmla="*/ 146 w 371"/>
                <a:gd name="T41" fmla="*/ 347 h 406"/>
                <a:gd name="T42" fmla="*/ 269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0" y="145"/>
                    <a:pt x="249" y="145"/>
                  </a:cubicBezTo>
                  <a:lnTo>
                    <a:pt x="269" y="145"/>
                  </a:lnTo>
                  <a:cubicBezTo>
                    <a:pt x="268" y="89"/>
                    <a:pt x="255" y="64"/>
                    <a:pt x="175" y="64"/>
                  </a:cubicBezTo>
                  <a:cubicBezTo>
                    <a:pt x="127" y="64"/>
                    <a:pt x="87" y="82"/>
                    <a:pt x="64" y="97"/>
                  </a:cubicBezTo>
                  <a:lnTo>
                    <a:pt x="29" y="44"/>
                  </a:lnTo>
                  <a:cubicBezTo>
                    <a:pt x="54" y="26"/>
                    <a:pt x="114" y="0"/>
                    <a:pt x="181" y="0"/>
                  </a:cubicBezTo>
                  <a:cubicBezTo>
                    <a:pt x="310" y="0"/>
                    <a:pt x="333" y="46"/>
                    <a:pt x="333" y="157"/>
                  </a:cubicBezTo>
                  <a:lnTo>
                    <a:pt x="333" y="295"/>
                  </a:lnTo>
                  <a:cubicBezTo>
                    <a:pt x="333" y="333"/>
                    <a:pt x="336" y="339"/>
                    <a:pt x="371" y="339"/>
                  </a:cubicBezTo>
                  <a:lnTo>
                    <a:pt x="371" y="399"/>
                  </a:lnTo>
                  <a:cubicBezTo>
                    <a:pt x="366" y="400"/>
                    <a:pt x="357" y="400"/>
                    <a:pt x="344" y="400"/>
                  </a:cubicBezTo>
                  <a:cubicBezTo>
                    <a:pt x="302" y="400"/>
                    <a:pt x="288" y="388"/>
                    <a:pt x="279" y="356"/>
                  </a:cubicBezTo>
                  <a:cubicBezTo>
                    <a:pt x="257" y="389"/>
                    <a:pt x="216" y="406"/>
                    <a:pt x="135" y="406"/>
                  </a:cubicBezTo>
                  <a:cubicBezTo>
                    <a:pt x="26" y="406"/>
                    <a:pt x="0" y="354"/>
                    <a:pt x="0" y="288"/>
                  </a:cubicBezTo>
                  <a:close/>
                  <a:moveTo>
                    <a:pt x="269" y="227"/>
                  </a:moveTo>
                  <a:lnTo>
                    <a:pt x="269" y="227"/>
                  </a:lnTo>
                  <a:lnTo>
                    <a:pt x="269" y="204"/>
                  </a:lnTo>
                  <a:lnTo>
                    <a:pt x="252" y="204"/>
                  </a:lnTo>
                  <a:cubicBezTo>
                    <a:pt x="97" y="204"/>
                    <a:pt x="63" y="222"/>
                    <a:pt x="63" y="284"/>
                  </a:cubicBezTo>
                  <a:cubicBezTo>
                    <a:pt x="63" y="325"/>
                    <a:pt x="81" y="347"/>
                    <a:pt x="146" y="347"/>
                  </a:cubicBezTo>
                  <a:cubicBezTo>
                    <a:pt x="233" y="347"/>
                    <a:pt x="269" y="311"/>
                    <a:pt x="269"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8" name="Freeform 20">
              <a:extLst>
                <a:ext uri="{FF2B5EF4-FFF2-40B4-BE49-F238E27FC236}">
                  <a16:creationId xmlns:a16="http://schemas.microsoft.com/office/drawing/2014/main" xmlns="" id="{0A31AF90-C8EE-4CE6-8342-044126612567}"/>
                </a:ext>
              </a:extLst>
            </p:cNvPr>
            <p:cNvSpPr>
              <a:spLocks/>
            </p:cNvSpPr>
            <p:nvPr/>
          </p:nvSpPr>
          <p:spPr bwMode="auto">
            <a:xfrm>
              <a:off x="3793" y="1412"/>
              <a:ext cx="71" cy="90"/>
            </a:xfrm>
            <a:custGeom>
              <a:avLst/>
              <a:gdLst>
                <a:gd name="T0" fmla="*/ 0 w 309"/>
                <a:gd name="T1" fmla="*/ 340 h 390"/>
                <a:gd name="T2" fmla="*/ 215 w 309"/>
                <a:gd name="T3" fmla="*/ 62 h 390"/>
                <a:gd name="T4" fmla="*/ 11 w 309"/>
                <a:gd name="T5" fmla="*/ 62 h 390"/>
                <a:gd name="T6" fmla="*/ 11 w 309"/>
                <a:gd name="T7" fmla="*/ 0 h 390"/>
                <a:gd name="T8" fmla="*/ 302 w 309"/>
                <a:gd name="T9" fmla="*/ 0 h 390"/>
                <a:gd name="T10" fmla="*/ 302 w 309"/>
                <a:gd name="T11" fmla="*/ 52 h 390"/>
                <a:gd name="T12" fmla="*/ 86 w 309"/>
                <a:gd name="T13" fmla="*/ 332 h 390"/>
                <a:gd name="T14" fmla="*/ 309 w 309"/>
                <a:gd name="T15" fmla="*/ 332 h 390"/>
                <a:gd name="T16" fmla="*/ 309 w 309"/>
                <a:gd name="T17" fmla="*/ 390 h 390"/>
                <a:gd name="T18" fmla="*/ 0 w 309"/>
                <a:gd name="T19" fmla="*/ 390 h 390"/>
                <a:gd name="T20" fmla="*/ 0 w 309"/>
                <a:gd name="T21" fmla="*/ 34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390">
                  <a:moveTo>
                    <a:pt x="0" y="340"/>
                  </a:moveTo>
                  <a:lnTo>
                    <a:pt x="215" y="62"/>
                  </a:lnTo>
                  <a:lnTo>
                    <a:pt x="11" y="62"/>
                  </a:lnTo>
                  <a:lnTo>
                    <a:pt x="11" y="0"/>
                  </a:lnTo>
                  <a:lnTo>
                    <a:pt x="302" y="0"/>
                  </a:lnTo>
                  <a:lnTo>
                    <a:pt x="302" y="52"/>
                  </a:lnTo>
                  <a:lnTo>
                    <a:pt x="86" y="332"/>
                  </a:lnTo>
                  <a:lnTo>
                    <a:pt x="309" y="332"/>
                  </a:lnTo>
                  <a:lnTo>
                    <a:pt x="309" y="390"/>
                  </a:lnTo>
                  <a:lnTo>
                    <a:pt x="0" y="390"/>
                  </a:lnTo>
                  <a:lnTo>
                    <a:pt x="0" y="34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79" name="Freeform 21">
              <a:extLst>
                <a:ext uri="{FF2B5EF4-FFF2-40B4-BE49-F238E27FC236}">
                  <a16:creationId xmlns:a16="http://schemas.microsoft.com/office/drawing/2014/main" xmlns="" id="{0AB33912-F134-4391-9F11-56590E69AB75}"/>
                </a:ext>
              </a:extLst>
            </p:cNvPr>
            <p:cNvSpPr>
              <a:spLocks noEditPoints="1"/>
            </p:cNvSpPr>
            <p:nvPr/>
          </p:nvSpPr>
          <p:spPr bwMode="auto">
            <a:xfrm>
              <a:off x="3873" y="1410"/>
              <a:ext cx="79" cy="94"/>
            </a:xfrm>
            <a:custGeom>
              <a:avLst/>
              <a:gdLst>
                <a:gd name="T0" fmla="*/ 0 w 346"/>
                <a:gd name="T1" fmla="*/ 204 h 407"/>
                <a:gd name="T2" fmla="*/ 185 w 346"/>
                <a:gd name="T3" fmla="*/ 0 h 407"/>
                <a:gd name="T4" fmla="*/ 344 w 346"/>
                <a:gd name="T5" fmla="*/ 230 h 407"/>
                <a:gd name="T6" fmla="*/ 64 w 346"/>
                <a:gd name="T7" fmla="*/ 230 h 407"/>
                <a:gd name="T8" fmla="*/ 186 w 346"/>
                <a:gd name="T9" fmla="*/ 348 h 407"/>
                <a:gd name="T10" fmla="*/ 306 w 346"/>
                <a:gd name="T11" fmla="*/ 309 h 407"/>
                <a:gd name="T12" fmla="*/ 342 w 346"/>
                <a:gd name="T13" fmla="*/ 357 h 407"/>
                <a:gd name="T14" fmla="*/ 186 w 346"/>
                <a:gd name="T15" fmla="*/ 407 h 407"/>
                <a:gd name="T16" fmla="*/ 0 w 346"/>
                <a:gd name="T17" fmla="*/ 204 h 407"/>
                <a:gd name="T18" fmla="*/ 65 w 346"/>
                <a:gd name="T19" fmla="*/ 170 h 407"/>
                <a:gd name="T20" fmla="*/ 65 w 346"/>
                <a:gd name="T21" fmla="*/ 170 h 407"/>
                <a:gd name="T22" fmla="*/ 281 w 346"/>
                <a:gd name="T23" fmla="*/ 170 h 407"/>
                <a:gd name="T24" fmla="*/ 183 w 346"/>
                <a:gd name="T25" fmla="*/ 61 h 407"/>
                <a:gd name="T26" fmla="*/ 65 w 346"/>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407">
                  <a:moveTo>
                    <a:pt x="0" y="204"/>
                  </a:moveTo>
                  <a:cubicBezTo>
                    <a:pt x="0" y="91"/>
                    <a:pt x="34" y="0"/>
                    <a:pt x="185" y="0"/>
                  </a:cubicBezTo>
                  <a:cubicBezTo>
                    <a:pt x="340" y="0"/>
                    <a:pt x="346" y="112"/>
                    <a:pt x="344" y="230"/>
                  </a:cubicBezTo>
                  <a:lnTo>
                    <a:pt x="64" y="230"/>
                  </a:lnTo>
                  <a:cubicBezTo>
                    <a:pt x="68" y="301"/>
                    <a:pt x="92" y="348"/>
                    <a:pt x="186" y="348"/>
                  </a:cubicBezTo>
                  <a:cubicBezTo>
                    <a:pt x="247" y="348"/>
                    <a:pt x="277" y="332"/>
                    <a:pt x="306" y="309"/>
                  </a:cubicBezTo>
                  <a:lnTo>
                    <a:pt x="342" y="357"/>
                  </a:lnTo>
                  <a:cubicBezTo>
                    <a:pt x="301" y="389"/>
                    <a:pt x="257" y="407"/>
                    <a:pt x="186" y="407"/>
                  </a:cubicBezTo>
                  <a:cubicBezTo>
                    <a:pt x="31" y="407"/>
                    <a:pt x="0" y="317"/>
                    <a:pt x="0" y="204"/>
                  </a:cubicBezTo>
                  <a:close/>
                  <a:moveTo>
                    <a:pt x="65" y="170"/>
                  </a:moveTo>
                  <a:lnTo>
                    <a:pt x="65" y="170"/>
                  </a:lnTo>
                  <a:lnTo>
                    <a:pt x="281" y="170"/>
                  </a:lnTo>
                  <a:cubicBezTo>
                    <a:pt x="278" y="108"/>
                    <a:pt x="272" y="61"/>
                    <a:pt x="183" y="61"/>
                  </a:cubicBezTo>
                  <a:cubicBezTo>
                    <a:pt x="96" y="61"/>
                    <a:pt x="70" y="104"/>
                    <a:pt x="65"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0" name="Freeform 22">
              <a:extLst>
                <a:ext uri="{FF2B5EF4-FFF2-40B4-BE49-F238E27FC236}">
                  <a16:creationId xmlns:a16="http://schemas.microsoft.com/office/drawing/2014/main" xmlns="" id="{0F6B3E05-DEAB-401B-B43D-176E74CE5A76}"/>
                </a:ext>
              </a:extLst>
            </p:cNvPr>
            <p:cNvSpPr>
              <a:spLocks/>
            </p:cNvSpPr>
            <p:nvPr/>
          </p:nvSpPr>
          <p:spPr bwMode="auto">
            <a:xfrm>
              <a:off x="3970" y="1410"/>
              <a:ext cx="76" cy="92"/>
            </a:xfrm>
            <a:custGeom>
              <a:avLst/>
              <a:gdLst>
                <a:gd name="T0" fmla="*/ 0 w 333"/>
                <a:gd name="T1" fmla="*/ 13 h 399"/>
                <a:gd name="T2" fmla="*/ 53 w 333"/>
                <a:gd name="T3" fmla="*/ 9 h 399"/>
                <a:gd name="T4" fmla="*/ 58 w 333"/>
                <a:gd name="T5" fmla="*/ 47 h 399"/>
                <a:gd name="T6" fmla="*/ 197 w 333"/>
                <a:gd name="T7" fmla="*/ 0 h 399"/>
                <a:gd name="T8" fmla="*/ 333 w 333"/>
                <a:gd name="T9" fmla="*/ 162 h 399"/>
                <a:gd name="T10" fmla="*/ 333 w 333"/>
                <a:gd name="T11" fmla="*/ 399 h 399"/>
                <a:gd name="T12" fmla="*/ 267 w 333"/>
                <a:gd name="T13" fmla="*/ 399 h 399"/>
                <a:gd name="T14" fmla="*/ 267 w 333"/>
                <a:gd name="T15" fmla="*/ 175 h 399"/>
                <a:gd name="T16" fmla="*/ 176 w 333"/>
                <a:gd name="T17" fmla="*/ 68 h 399"/>
                <a:gd name="T18" fmla="*/ 67 w 333"/>
                <a:gd name="T19" fmla="*/ 183 h 399"/>
                <a:gd name="T20" fmla="*/ 67 w 333"/>
                <a:gd name="T21" fmla="*/ 399 h 399"/>
                <a:gd name="T22" fmla="*/ 0 w 333"/>
                <a:gd name="T23" fmla="*/ 399 h 399"/>
                <a:gd name="T24" fmla="*/ 0 w 333"/>
                <a:gd name="T25" fmla="*/ 1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399">
                  <a:moveTo>
                    <a:pt x="0" y="13"/>
                  </a:moveTo>
                  <a:lnTo>
                    <a:pt x="53" y="9"/>
                  </a:lnTo>
                  <a:lnTo>
                    <a:pt x="58" y="47"/>
                  </a:lnTo>
                  <a:cubicBezTo>
                    <a:pt x="76" y="22"/>
                    <a:pt x="112" y="0"/>
                    <a:pt x="197" y="0"/>
                  </a:cubicBezTo>
                  <a:cubicBezTo>
                    <a:pt x="317" y="0"/>
                    <a:pt x="333" y="65"/>
                    <a:pt x="333" y="162"/>
                  </a:cubicBezTo>
                  <a:lnTo>
                    <a:pt x="333" y="399"/>
                  </a:lnTo>
                  <a:lnTo>
                    <a:pt x="267" y="399"/>
                  </a:lnTo>
                  <a:lnTo>
                    <a:pt x="267" y="175"/>
                  </a:lnTo>
                  <a:cubicBezTo>
                    <a:pt x="267" y="112"/>
                    <a:pt x="262" y="68"/>
                    <a:pt x="176" y="68"/>
                  </a:cubicBezTo>
                  <a:cubicBezTo>
                    <a:pt x="83" y="68"/>
                    <a:pt x="67" y="116"/>
                    <a:pt x="67" y="183"/>
                  </a:cubicBezTo>
                  <a:lnTo>
                    <a:pt x="67" y="399"/>
                  </a:lnTo>
                  <a:lnTo>
                    <a:pt x="0" y="399"/>
                  </a:lnTo>
                  <a:lnTo>
                    <a:pt x="0" y="13"/>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1" name="Freeform 23">
              <a:extLst>
                <a:ext uri="{FF2B5EF4-FFF2-40B4-BE49-F238E27FC236}">
                  <a16:creationId xmlns:a16="http://schemas.microsoft.com/office/drawing/2014/main" xmlns="" id="{C4B23FA0-0827-4E30-850C-4A82950C1C93}"/>
                </a:ext>
              </a:extLst>
            </p:cNvPr>
            <p:cNvSpPr>
              <a:spLocks noEditPoints="1"/>
            </p:cNvSpPr>
            <p:nvPr/>
          </p:nvSpPr>
          <p:spPr bwMode="auto">
            <a:xfrm>
              <a:off x="4064" y="1377"/>
              <a:ext cx="83" cy="127"/>
            </a:xfrm>
            <a:custGeom>
              <a:avLst/>
              <a:gdLst>
                <a:gd name="T0" fmla="*/ 0 w 366"/>
                <a:gd name="T1" fmla="*/ 347 h 551"/>
                <a:gd name="T2" fmla="*/ 165 w 366"/>
                <a:gd name="T3" fmla="*/ 146 h 551"/>
                <a:gd name="T4" fmla="*/ 300 w 366"/>
                <a:gd name="T5" fmla="*/ 193 h 551"/>
                <a:gd name="T6" fmla="*/ 300 w 366"/>
                <a:gd name="T7" fmla="*/ 0 h 551"/>
                <a:gd name="T8" fmla="*/ 366 w 366"/>
                <a:gd name="T9" fmla="*/ 0 h 551"/>
                <a:gd name="T10" fmla="*/ 366 w 366"/>
                <a:gd name="T11" fmla="*/ 541 h 551"/>
                <a:gd name="T12" fmla="*/ 315 w 366"/>
                <a:gd name="T13" fmla="*/ 546 h 551"/>
                <a:gd name="T14" fmla="*/ 308 w 366"/>
                <a:gd name="T15" fmla="*/ 501 h 551"/>
                <a:gd name="T16" fmla="*/ 163 w 366"/>
                <a:gd name="T17" fmla="*/ 551 h 551"/>
                <a:gd name="T18" fmla="*/ 0 w 366"/>
                <a:gd name="T19" fmla="*/ 347 h 551"/>
                <a:gd name="T20" fmla="*/ 300 w 366"/>
                <a:gd name="T21" fmla="*/ 347 h 551"/>
                <a:gd name="T22" fmla="*/ 300 w 366"/>
                <a:gd name="T23" fmla="*/ 347 h 551"/>
                <a:gd name="T24" fmla="*/ 177 w 366"/>
                <a:gd name="T25" fmla="*/ 210 h 551"/>
                <a:gd name="T26" fmla="*/ 67 w 366"/>
                <a:gd name="T27" fmla="*/ 347 h 551"/>
                <a:gd name="T28" fmla="*/ 177 w 366"/>
                <a:gd name="T29" fmla="*/ 489 h 551"/>
                <a:gd name="T30" fmla="*/ 300 w 366"/>
                <a:gd name="T31" fmla="*/ 3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551">
                  <a:moveTo>
                    <a:pt x="0" y="347"/>
                  </a:moveTo>
                  <a:cubicBezTo>
                    <a:pt x="0" y="229"/>
                    <a:pt x="37" y="146"/>
                    <a:pt x="165" y="146"/>
                  </a:cubicBezTo>
                  <a:cubicBezTo>
                    <a:pt x="243" y="146"/>
                    <a:pt x="281" y="161"/>
                    <a:pt x="300" y="193"/>
                  </a:cubicBezTo>
                  <a:lnTo>
                    <a:pt x="300" y="0"/>
                  </a:lnTo>
                  <a:lnTo>
                    <a:pt x="366" y="0"/>
                  </a:lnTo>
                  <a:lnTo>
                    <a:pt x="366" y="541"/>
                  </a:lnTo>
                  <a:lnTo>
                    <a:pt x="315" y="546"/>
                  </a:lnTo>
                  <a:lnTo>
                    <a:pt x="308" y="501"/>
                  </a:lnTo>
                  <a:cubicBezTo>
                    <a:pt x="284" y="535"/>
                    <a:pt x="243" y="551"/>
                    <a:pt x="163" y="551"/>
                  </a:cubicBezTo>
                  <a:cubicBezTo>
                    <a:pt x="36" y="551"/>
                    <a:pt x="0" y="467"/>
                    <a:pt x="0" y="347"/>
                  </a:cubicBezTo>
                  <a:close/>
                  <a:moveTo>
                    <a:pt x="300" y="347"/>
                  </a:moveTo>
                  <a:lnTo>
                    <a:pt x="300" y="347"/>
                  </a:lnTo>
                  <a:cubicBezTo>
                    <a:pt x="300" y="245"/>
                    <a:pt x="268" y="210"/>
                    <a:pt x="177" y="210"/>
                  </a:cubicBezTo>
                  <a:cubicBezTo>
                    <a:pt x="90" y="210"/>
                    <a:pt x="67" y="262"/>
                    <a:pt x="67" y="347"/>
                  </a:cubicBezTo>
                  <a:cubicBezTo>
                    <a:pt x="67" y="433"/>
                    <a:pt x="90" y="489"/>
                    <a:pt x="177" y="489"/>
                  </a:cubicBezTo>
                  <a:cubicBezTo>
                    <a:pt x="266" y="489"/>
                    <a:pt x="300" y="450"/>
                    <a:pt x="300" y="3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2" name="Freeform 24">
              <a:extLst>
                <a:ext uri="{FF2B5EF4-FFF2-40B4-BE49-F238E27FC236}">
                  <a16:creationId xmlns:a16="http://schemas.microsoft.com/office/drawing/2014/main" xmlns="" id="{08051759-4484-4182-9E68-0AB038BE8687}"/>
                </a:ext>
              </a:extLst>
            </p:cNvPr>
            <p:cNvSpPr>
              <a:spLocks noEditPoints="1"/>
            </p:cNvSpPr>
            <p:nvPr/>
          </p:nvSpPr>
          <p:spPr bwMode="auto">
            <a:xfrm>
              <a:off x="4165" y="1410"/>
              <a:ext cx="84" cy="94"/>
            </a:xfrm>
            <a:custGeom>
              <a:avLst/>
              <a:gdLst>
                <a:gd name="T0" fmla="*/ 0 w 371"/>
                <a:gd name="T1" fmla="*/ 288 h 406"/>
                <a:gd name="T2" fmla="*/ 249 w 371"/>
                <a:gd name="T3" fmla="*/ 145 h 406"/>
                <a:gd name="T4" fmla="*/ 269 w 371"/>
                <a:gd name="T5" fmla="*/ 145 h 406"/>
                <a:gd name="T6" fmla="*/ 175 w 371"/>
                <a:gd name="T7" fmla="*/ 64 h 406"/>
                <a:gd name="T8" fmla="*/ 64 w 371"/>
                <a:gd name="T9" fmla="*/ 97 h 406"/>
                <a:gd name="T10" fmla="*/ 29 w 371"/>
                <a:gd name="T11" fmla="*/ 44 h 406"/>
                <a:gd name="T12" fmla="*/ 181 w 371"/>
                <a:gd name="T13" fmla="*/ 0 h 406"/>
                <a:gd name="T14" fmla="*/ 333 w 371"/>
                <a:gd name="T15" fmla="*/ 157 h 406"/>
                <a:gd name="T16" fmla="*/ 333 w 371"/>
                <a:gd name="T17" fmla="*/ 295 h 406"/>
                <a:gd name="T18" fmla="*/ 371 w 371"/>
                <a:gd name="T19" fmla="*/ 339 h 406"/>
                <a:gd name="T20" fmla="*/ 371 w 371"/>
                <a:gd name="T21" fmla="*/ 399 h 406"/>
                <a:gd name="T22" fmla="*/ 343 w 371"/>
                <a:gd name="T23" fmla="*/ 400 h 406"/>
                <a:gd name="T24" fmla="*/ 279 w 371"/>
                <a:gd name="T25" fmla="*/ 356 h 406"/>
                <a:gd name="T26" fmla="*/ 135 w 371"/>
                <a:gd name="T27" fmla="*/ 406 h 406"/>
                <a:gd name="T28" fmla="*/ 0 w 371"/>
                <a:gd name="T29" fmla="*/ 288 h 406"/>
                <a:gd name="T30" fmla="*/ 269 w 371"/>
                <a:gd name="T31" fmla="*/ 227 h 406"/>
                <a:gd name="T32" fmla="*/ 269 w 371"/>
                <a:gd name="T33" fmla="*/ 227 h 406"/>
                <a:gd name="T34" fmla="*/ 269 w 371"/>
                <a:gd name="T35" fmla="*/ 204 h 406"/>
                <a:gd name="T36" fmla="*/ 252 w 371"/>
                <a:gd name="T37" fmla="*/ 204 h 406"/>
                <a:gd name="T38" fmla="*/ 63 w 371"/>
                <a:gd name="T39" fmla="*/ 284 h 406"/>
                <a:gd name="T40" fmla="*/ 146 w 371"/>
                <a:gd name="T41" fmla="*/ 347 h 406"/>
                <a:gd name="T42" fmla="*/ 269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0" y="145"/>
                    <a:pt x="249" y="145"/>
                  </a:cubicBezTo>
                  <a:lnTo>
                    <a:pt x="269" y="145"/>
                  </a:lnTo>
                  <a:cubicBezTo>
                    <a:pt x="268" y="89"/>
                    <a:pt x="255" y="64"/>
                    <a:pt x="175" y="64"/>
                  </a:cubicBezTo>
                  <a:cubicBezTo>
                    <a:pt x="127" y="64"/>
                    <a:pt x="87" y="82"/>
                    <a:pt x="64" y="97"/>
                  </a:cubicBezTo>
                  <a:lnTo>
                    <a:pt x="29" y="44"/>
                  </a:lnTo>
                  <a:cubicBezTo>
                    <a:pt x="54" y="26"/>
                    <a:pt x="114" y="0"/>
                    <a:pt x="181" y="0"/>
                  </a:cubicBezTo>
                  <a:cubicBezTo>
                    <a:pt x="310" y="0"/>
                    <a:pt x="333" y="46"/>
                    <a:pt x="333" y="157"/>
                  </a:cubicBezTo>
                  <a:lnTo>
                    <a:pt x="333" y="295"/>
                  </a:lnTo>
                  <a:cubicBezTo>
                    <a:pt x="333" y="333"/>
                    <a:pt x="336" y="339"/>
                    <a:pt x="371" y="339"/>
                  </a:cubicBezTo>
                  <a:lnTo>
                    <a:pt x="371" y="399"/>
                  </a:lnTo>
                  <a:cubicBezTo>
                    <a:pt x="366" y="400"/>
                    <a:pt x="357" y="400"/>
                    <a:pt x="343" y="400"/>
                  </a:cubicBezTo>
                  <a:cubicBezTo>
                    <a:pt x="302" y="400"/>
                    <a:pt x="288" y="388"/>
                    <a:pt x="279" y="356"/>
                  </a:cubicBezTo>
                  <a:cubicBezTo>
                    <a:pt x="256" y="389"/>
                    <a:pt x="216" y="406"/>
                    <a:pt x="135" y="406"/>
                  </a:cubicBezTo>
                  <a:cubicBezTo>
                    <a:pt x="26" y="406"/>
                    <a:pt x="0" y="354"/>
                    <a:pt x="0" y="288"/>
                  </a:cubicBezTo>
                  <a:close/>
                  <a:moveTo>
                    <a:pt x="269" y="227"/>
                  </a:moveTo>
                  <a:lnTo>
                    <a:pt x="269" y="227"/>
                  </a:lnTo>
                  <a:lnTo>
                    <a:pt x="269" y="204"/>
                  </a:lnTo>
                  <a:lnTo>
                    <a:pt x="252" y="204"/>
                  </a:lnTo>
                  <a:cubicBezTo>
                    <a:pt x="97" y="204"/>
                    <a:pt x="63" y="222"/>
                    <a:pt x="63" y="284"/>
                  </a:cubicBezTo>
                  <a:cubicBezTo>
                    <a:pt x="63" y="325"/>
                    <a:pt x="81" y="347"/>
                    <a:pt x="146" y="347"/>
                  </a:cubicBezTo>
                  <a:cubicBezTo>
                    <a:pt x="233" y="347"/>
                    <a:pt x="269" y="311"/>
                    <a:pt x="269"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3" name="Freeform 25">
              <a:extLst>
                <a:ext uri="{FF2B5EF4-FFF2-40B4-BE49-F238E27FC236}">
                  <a16:creationId xmlns:a16="http://schemas.microsoft.com/office/drawing/2014/main" xmlns="" id="{1975BCDA-914E-4C8E-BE77-3F7D4FD73AFF}"/>
                </a:ext>
              </a:extLst>
            </p:cNvPr>
            <p:cNvSpPr>
              <a:spLocks noEditPoints="1"/>
            </p:cNvSpPr>
            <p:nvPr/>
          </p:nvSpPr>
          <p:spPr bwMode="auto">
            <a:xfrm>
              <a:off x="1752" y="953"/>
              <a:ext cx="309" cy="272"/>
            </a:xfrm>
            <a:custGeom>
              <a:avLst/>
              <a:gdLst>
                <a:gd name="T0" fmla="*/ 425 w 1353"/>
                <a:gd name="T1" fmla="*/ 761 h 1177"/>
                <a:gd name="T2" fmla="*/ 425 w 1353"/>
                <a:gd name="T3" fmla="*/ 1132 h 1177"/>
                <a:gd name="T4" fmla="*/ 412 w 1353"/>
                <a:gd name="T5" fmla="*/ 1163 h 1177"/>
                <a:gd name="T6" fmla="*/ 379 w 1353"/>
                <a:gd name="T7" fmla="*/ 1177 h 1177"/>
                <a:gd name="T8" fmla="*/ 45 w 1353"/>
                <a:gd name="T9" fmla="*/ 1177 h 1177"/>
                <a:gd name="T10" fmla="*/ 14 w 1353"/>
                <a:gd name="T11" fmla="*/ 1163 h 1177"/>
                <a:gd name="T12" fmla="*/ 0 w 1353"/>
                <a:gd name="T13" fmla="*/ 1132 h 1177"/>
                <a:gd name="T14" fmla="*/ 0 w 1353"/>
                <a:gd name="T15" fmla="*/ 45 h 1177"/>
                <a:gd name="T16" fmla="*/ 14 w 1353"/>
                <a:gd name="T17" fmla="*/ 13 h 1177"/>
                <a:gd name="T18" fmla="*/ 45 w 1353"/>
                <a:gd name="T19" fmla="*/ 0 h 1177"/>
                <a:gd name="T20" fmla="*/ 799 w 1353"/>
                <a:gd name="T21" fmla="*/ 0 h 1177"/>
                <a:gd name="T22" fmla="*/ 1110 w 1353"/>
                <a:gd name="T23" fmla="*/ 85 h 1177"/>
                <a:gd name="T24" fmla="*/ 1236 w 1353"/>
                <a:gd name="T25" fmla="*/ 330 h 1177"/>
                <a:gd name="T26" fmla="*/ 1132 w 1353"/>
                <a:gd name="T27" fmla="*/ 578 h 1177"/>
                <a:gd name="T28" fmla="*/ 1073 w 1353"/>
                <a:gd name="T29" fmla="*/ 615 h 1177"/>
                <a:gd name="T30" fmla="*/ 999 w 1353"/>
                <a:gd name="T31" fmla="*/ 645 h 1177"/>
                <a:gd name="T32" fmla="*/ 1080 w 1353"/>
                <a:gd name="T33" fmla="*/ 701 h 1177"/>
                <a:gd name="T34" fmla="*/ 1137 w 1353"/>
                <a:gd name="T35" fmla="*/ 761 h 1177"/>
                <a:gd name="T36" fmla="*/ 1342 w 1353"/>
                <a:gd name="T37" fmla="*/ 1108 h 1177"/>
                <a:gd name="T38" fmla="*/ 1345 w 1353"/>
                <a:gd name="T39" fmla="*/ 1155 h 1177"/>
                <a:gd name="T40" fmla="*/ 1303 w 1353"/>
                <a:gd name="T41" fmla="*/ 1177 h 1177"/>
                <a:gd name="T42" fmla="*/ 922 w 1353"/>
                <a:gd name="T43" fmla="*/ 1177 h 1177"/>
                <a:gd name="T44" fmla="*/ 899 w 1353"/>
                <a:gd name="T45" fmla="*/ 1169 h 1177"/>
                <a:gd name="T46" fmla="*/ 882 w 1353"/>
                <a:gd name="T47" fmla="*/ 1151 h 1177"/>
                <a:gd name="T48" fmla="*/ 689 w 1353"/>
                <a:gd name="T49" fmla="*/ 794 h 1177"/>
                <a:gd name="T50" fmla="*/ 691 w 1353"/>
                <a:gd name="T51" fmla="*/ 797 h 1177"/>
                <a:gd name="T52" fmla="*/ 678 w 1353"/>
                <a:gd name="T53" fmla="*/ 782 h 1177"/>
                <a:gd name="T54" fmla="*/ 664 w 1353"/>
                <a:gd name="T55" fmla="*/ 770 h 1177"/>
                <a:gd name="T56" fmla="*/ 571 w 1353"/>
                <a:gd name="T57" fmla="*/ 761 h 1177"/>
                <a:gd name="T58" fmla="*/ 425 w 1353"/>
                <a:gd name="T59" fmla="*/ 761 h 1177"/>
                <a:gd name="T60" fmla="*/ 416 w 1353"/>
                <a:gd name="T61" fmla="*/ 269 h 1177"/>
                <a:gd name="T62" fmla="*/ 416 w 1353"/>
                <a:gd name="T63" fmla="*/ 269 h 1177"/>
                <a:gd name="T64" fmla="*/ 416 w 1353"/>
                <a:gd name="T65" fmla="*/ 492 h 1177"/>
                <a:gd name="T66" fmla="*/ 596 w 1353"/>
                <a:gd name="T67" fmla="*/ 492 h 1177"/>
                <a:gd name="T68" fmla="*/ 763 w 1353"/>
                <a:gd name="T69" fmla="*/ 467 h 1177"/>
                <a:gd name="T70" fmla="*/ 820 w 1353"/>
                <a:gd name="T71" fmla="*/ 375 h 1177"/>
                <a:gd name="T72" fmla="*/ 776 w 1353"/>
                <a:gd name="T73" fmla="*/ 294 h 1177"/>
                <a:gd name="T74" fmla="*/ 650 w 1353"/>
                <a:gd name="T75" fmla="*/ 269 h 1177"/>
                <a:gd name="T76" fmla="*/ 416 w 1353"/>
                <a:gd name="T77" fmla="*/ 26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177">
                  <a:moveTo>
                    <a:pt x="425" y="761"/>
                  </a:moveTo>
                  <a:lnTo>
                    <a:pt x="425" y="1132"/>
                  </a:lnTo>
                  <a:cubicBezTo>
                    <a:pt x="425" y="1144"/>
                    <a:pt x="421" y="1154"/>
                    <a:pt x="412" y="1163"/>
                  </a:cubicBezTo>
                  <a:cubicBezTo>
                    <a:pt x="403" y="1172"/>
                    <a:pt x="392" y="1177"/>
                    <a:pt x="379" y="1177"/>
                  </a:cubicBezTo>
                  <a:lnTo>
                    <a:pt x="45" y="1177"/>
                  </a:lnTo>
                  <a:cubicBezTo>
                    <a:pt x="33" y="1177"/>
                    <a:pt x="23" y="1172"/>
                    <a:pt x="14" y="1163"/>
                  </a:cubicBezTo>
                  <a:cubicBezTo>
                    <a:pt x="5" y="1154"/>
                    <a:pt x="0" y="1144"/>
                    <a:pt x="0" y="1132"/>
                  </a:cubicBezTo>
                  <a:lnTo>
                    <a:pt x="0" y="45"/>
                  </a:lnTo>
                  <a:cubicBezTo>
                    <a:pt x="0" y="33"/>
                    <a:pt x="5" y="22"/>
                    <a:pt x="14" y="13"/>
                  </a:cubicBezTo>
                  <a:cubicBezTo>
                    <a:pt x="23" y="4"/>
                    <a:pt x="33" y="0"/>
                    <a:pt x="45" y="0"/>
                  </a:cubicBezTo>
                  <a:lnTo>
                    <a:pt x="799" y="0"/>
                  </a:lnTo>
                  <a:cubicBezTo>
                    <a:pt x="928" y="0"/>
                    <a:pt x="1032" y="28"/>
                    <a:pt x="1110" y="85"/>
                  </a:cubicBezTo>
                  <a:cubicBezTo>
                    <a:pt x="1194" y="148"/>
                    <a:pt x="1236" y="229"/>
                    <a:pt x="1236" y="330"/>
                  </a:cubicBezTo>
                  <a:cubicBezTo>
                    <a:pt x="1236" y="444"/>
                    <a:pt x="1201" y="527"/>
                    <a:pt x="1132" y="578"/>
                  </a:cubicBezTo>
                  <a:cubicBezTo>
                    <a:pt x="1115" y="591"/>
                    <a:pt x="1095" y="603"/>
                    <a:pt x="1073" y="615"/>
                  </a:cubicBezTo>
                  <a:cubicBezTo>
                    <a:pt x="1050" y="626"/>
                    <a:pt x="1026" y="636"/>
                    <a:pt x="999" y="645"/>
                  </a:cubicBezTo>
                  <a:cubicBezTo>
                    <a:pt x="1031" y="662"/>
                    <a:pt x="1058" y="681"/>
                    <a:pt x="1080" y="701"/>
                  </a:cubicBezTo>
                  <a:cubicBezTo>
                    <a:pt x="1103" y="721"/>
                    <a:pt x="1122" y="741"/>
                    <a:pt x="1137" y="761"/>
                  </a:cubicBezTo>
                  <a:lnTo>
                    <a:pt x="1342" y="1108"/>
                  </a:lnTo>
                  <a:cubicBezTo>
                    <a:pt x="1352" y="1125"/>
                    <a:pt x="1353" y="1141"/>
                    <a:pt x="1345" y="1155"/>
                  </a:cubicBezTo>
                  <a:cubicBezTo>
                    <a:pt x="1336" y="1170"/>
                    <a:pt x="1322" y="1177"/>
                    <a:pt x="1303" y="1177"/>
                  </a:cubicBezTo>
                  <a:lnTo>
                    <a:pt x="922" y="1177"/>
                  </a:lnTo>
                  <a:cubicBezTo>
                    <a:pt x="914" y="1177"/>
                    <a:pt x="906" y="1174"/>
                    <a:pt x="899" y="1169"/>
                  </a:cubicBezTo>
                  <a:cubicBezTo>
                    <a:pt x="891" y="1164"/>
                    <a:pt x="886" y="1158"/>
                    <a:pt x="882" y="1151"/>
                  </a:cubicBezTo>
                  <a:lnTo>
                    <a:pt x="689" y="794"/>
                  </a:lnTo>
                  <a:lnTo>
                    <a:pt x="691" y="797"/>
                  </a:lnTo>
                  <a:cubicBezTo>
                    <a:pt x="687" y="792"/>
                    <a:pt x="683" y="787"/>
                    <a:pt x="678" y="782"/>
                  </a:cubicBezTo>
                  <a:cubicBezTo>
                    <a:pt x="674" y="777"/>
                    <a:pt x="669" y="773"/>
                    <a:pt x="664" y="770"/>
                  </a:cubicBezTo>
                  <a:cubicBezTo>
                    <a:pt x="656" y="764"/>
                    <a:pt x="625" y="761"/>
                    <a:pt x="571" y="761"/>
                  </a:cubicBezTo>
                  <a:lnTo>
                    <a:pt x="425" y="761"/>
                  </a:lnTo>
                  <a:close/>
                  <a:moveTo>
                    <a:pt x="416" y="269"/>
                  </a:moveTo>
                  <a:lnTo>
                    <a:pt x="416" y="269"/>
                  </a:lnTo>
                  <a:lnTo>
                    <a:pt x="416" y="492"/>
                  </a:lnTo>
                  <a:lnTo>
                    <a:pt x="596" y="492"/>
                  </a:lnTo>
                  <a:cubicBezTo>
                    <a:pt x="669" y="492"/>
                    <a:pt x="725" y="484"/>
                    <a:pt x="763" y="467"/>
                  </a:cubicBezTo>
                  <a:cubicBezTo>
                    <a:pt x="801" y="450"/>
                    <a:pt x="820" y="419"/>
                    <a:pt x="820" y="375"/>
                  </a:cubicBezTo>
                  <a:cubicBezTo>
                    <a:pt x="820" y="338"/>
                    <a:pt x="805" y="311"/>
                    <a:pt x="776" y="294"/>
                  </a:cubicBezTo>
                  <a:cubicBezTo>
                    <a:pt x="747" y="277"/>
                    <a:pt x="705" y="269"/>
                    <a:pt x="650" y="269"/>
                  </a:cubicBezTo>
                  <a:lnTo>
                    <a:pt x="416" y="269"/>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4" name="Freeform 26">
              <a:extLst>
                <a:ext uri="{FF2B5EF4-FFF2-40B4-BE49-F238E27FC236}">
                  <a16:creationId xmlns:a16="http://schemas.microsoft.com/office/drawing/2014/main" xmlns="" id="{AC7E1DC2-B3D4-4635-9343-1695794F183D}"/>
                </a:ext>
              </a:extLst>
            </p:cNvPr>
            <p:cNvSpPr>
              <a:spLocks/>
            </p:cNvSpPr>
            <p:nvPr/>
          </p:nvSpPr>
          <p:spPr bwMode="auto">
            <a:xfrm>
              <a:off x="2075" y="953"/>
              <a:ext cx="82" cy="272"/>
            </a:xfrm>
            <a:custGeom>
              <a:avLst/>
              <a:gdLst>
                <a:gd name="T0" fmla="*/ 39 w 357"/>
                <a:gd name="T1" fmla="*/ 1177 h 1177"/>
                <a:gd name="T2" fmla="*/ 11 w 357"/>
                <a:gd name="T3" fmla="*/ 1163 h 1177"/>
                <a:gd name="T4" fmla="*/ 0 w 357"/>
                <a:gd name="T5" fmla="*/ 1132 h 1177"/>
                <a:gd name="T6" fmla="*/ 0 w 357"/>
                <a:gd name="T7" fmla="*/ 45 h 1177"/>
                <a:gd name="T8" fmla="*/ 11 w 357"/>
                <a:gd name="T9" fmla="*/ 13 h 1177"/>
                <a:gd name="T10" fmla="*/ 39 w 357"/>
                <a:gd name="T11" fmla="*/ 0 h 1177"/>
                <a:gd name="T12" fmla="*/ 318 w 357"/>
                <a:gd name="T13" fmla="*/ 0 h 1177"/>
                <a:gd name="T14" fmla="*/ 346 w 357"/>
                <a:gd name="T15" fmla="*/ 13 h 1177"/>
                <a:gd name="T16" fmla="*/ 357 w 357"/>
                <a:gd name="T17" fmla="*/ 45 h 1177"/>
                <a:gd name="T18" fmla="*/ 357 w 357"/>
                <a:gd name="T19" fmla="*/ 1132 h 1177"/>
                <a:gd name="T20" fmla="*/ 346 w 357"/>
                <a:gd name="T21" fmla="*/ 1163 h 1177"/>
                <a:gd name="T22" fmla="*/ 318 w 357"/>
                <a:gd name="T23" fmla="*/ 1177 h 1177"/>
                <a:gd name="T24" fmla="*/ 39 w 357"/>
                <a:gd name="T25"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177">
                  <a:moveTo>
                    <a:pt x="39" y="1177"/>
                  </a:moveTo>
                  <a:cubicBezTo>
                    <a:pt x="28" y="1177"/>
                    <a:pt x="19" y="1172"/>
                    <a:pt x="11" y="1163"/>
                  </a:cubicBezTo>
                  <a:cubicBezTo>
                    <a:pt x="4" y="1154"/>
                    <a:pt x="0" y="1144"/>
                    <a:pt x="0" y="1132"/>
                  </a:cubicBezTo>
                  <a:lnTo>
                    <a:pt x="0" y="45"/>
                  </a:lnTo>
                  <a:cubicBezTo>
                    <a:pt x="0" y="33"/>
                    <a:pt x="4" y="22"/>
                    <a:pt x="11" y="13"/>
                  </a:cubicBezTo>
                  <a:cubicBezTo>
                    <a:pt x="19" y="4"/>
                    <a:pt x="28" y="0"/>
                    <a:pt x="39" y="0"/>
                  </a:cubicBezTo>
                  <a:lnTo>
                    <a:pt x="318" y="0"/>
                  </a:lnTo>
                  <a:cubicBezTo>
                    <a:pt x="329" y="0"/>
                    <a:pt x="338" y="4"/>
                    <a:pt x="346" y="13"/>
                  </a:cubicBezTo>
                  <a:cubicBezTo>
                    <a:pt x="353" y="22"/>
                    <a:pt x="357" y="33"/>
                    <a:pt x="357" y="45"/>
                  </a:cubicBezTo>
                  <a:lnTo>
                    <a:pt x="357" y="1132"/>
                  </a:lnTo>
                  <a:cubicBezTo>
                    <a:pt x="357" y="1144"/>
                    <a:pt x="353" y="1154"/>
                    <a:pt x="346" y="1163"/>
                  </a:cubicBezTo>
                  <a:cubicBezTo>
                    <a:pt x="338" y="1172"/>
                    <a:pt x="329" y="1177"/>
                    <a:pt x="318" y="1177"/>
                  </a:cubicBezTo>
                  <a:lnTo>
                    <a:pt x="39"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5" name="Freeform 27">
              <a:extLst>
                <a:ext uri="{FF2B5EF4-FFF2-40B4-BE49-F238E27FC236}">
                  <a16:creationId xmlns:a16="http://schemas.microsoft.com/office/drawing/2014/main" xmlns="" id="{D820FBED-33B6-4BAD-927B-BCD1017B451E}"/>
                </a:ext>
              </a:extLst>
            </p:cNvPr>
            <p:cNvSpPr>
              <a:spLocks noEditPoints="1"/>
            </p:cNvSpPr>
            <p:nvPr/>
          </p:nvSpPr>
          <p:spPr bwMode="auto">
            <a:xfrm>
              <a:off x="2172" y="948"/>
              <a:ext cx="322" cy="281"/>
            </a:xfrm>
            <a:custGeom>
              <a:avLst/>
              <a:gdLst>
                <a:gd name="T0" fmla="*/ 1233 w 1411"/>
                <a:gd name="T1" fmla="*/ 1068 h 1218"/>
                <a:gd name="T2" fmla="*/ 706 w 1411"/>
                <a:gd name="T3" fmla="*/ 1218 h 1218"/>
                <a:gd name="T4" fmla="*/ 179 w 1411"/>
                <a:gd name="T5" fmla="*/ 1068 h 1218"/>
                <a:gd name="T6" fmla="*/ 0 w 1411"/>
                <a:gd name="T7" fmla="*/ 610 h 1218"/>
                <a:gd name="T8" fmla="*/ 179 w 1411"/>
                <a:gd name="T9" fmla="*/ 151 h 1218"/>
                <a:gd name="T10" fmla="*/ 706 w 1411"/>
                <a:gd name="T11" fmla="*/ 0 h 1218"/>
                <a:gd name="T12" fmla="*/ 1233 w 1411"/>
                <a:gd name="T13" fmla="*/ 151 h 1218"/>
                <a:gd name="T14" fmla="*/ 1411 w 1411"/>
                <a:gd name="T15" fmla="*/ 610 h 1218"/>
                <a:gd name="T16" fmla="*/ 1233 w 1411"/>
                <a:gd name="T17" fmla="*/ 1068 h 1218"/>
                <a:gd name="T18" fmla="*/ 921 w 1411"/>
                <a:gd name="T19" fmla="*/ 415 h 1218"/>
                <a:gd name="T20" fmla="*/ 921 w 1411"/>
                <a:gd name="T21" fmla="*/ 415 h 1218"/>
                <a:gd name="T22" fmla="*/ 706 w 1411"/>
                <a:gd name="T23" fmla="*/ 350 h 1218"/>
                <a:gd name="T24" fmla="*/ 491 w 1411"/>
                <a:gd name="T25" fmla="*/ 415 h 1218"/>
                <a:gd name="T26" fmla="*/ 418 w 1411"/>
                <a:gd name="T27" fmla="*/ 610 h 1218"/>
                <a:gd name="T28" fmla="*/ 491 w 1411"/>
                <a:gd name="T29" fmla="*/ 804 h 1218"/>
                <a:gd name="T30" fmla="*/ 706 w 1411"/>
                <a:gd name="T31" fmla="*/ 870 h 1218"/>
                <a:gd name="T32" fmla="*/ 921 w 1411"/>
                <a:gd name="T33" fmla="*/ 804 h 1218"/>
                <a:gd name="T34" fmla="*/ 996 w 1411"/>
                <a:gd name="T35" fmla="*/ 610 h 1218"/>
                <a:gd name="T36" fmla="*/ 921 w 1411"/>
                <a:gd name="T37" fmla="*/ 41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1" h="1218">
                  <a:moveTo>
                    <a:pt x="1233" y="1068"/>
                  </a:moveTo>
                  <a:cubicBezTo>
                    <a:pt x="1114" y="1168"/>
                    <a:pt x="938" y="1218"/>
                    <a:pt x="706" y="1218"/>
                  </a:cubicBezTo>
                  <a:cubicBezTo>
                    <a:pt x="474" y="1218"/>
                    <a:pt x="298" y="1168"/>
                    <a:pt x="179" y="1068"/>
                  </a:cubicBezTo>
                  <a:cubicBezTo>
                    <a:pt x="60" y="968"/>
                    <a:pt x="0" y="815"/>
                    <a:pt x="0" y="610"/>
                  </a:cubicBezTo>
                  <a:cubicBezTo>
                    <a:pt x="0" y="405"/>
                    <a:pt x="60" y="252"/>
                    <a:pt x="179" y="151"/>
                  </a:cubicBezTo>
                  <a:cubicBezTo>
                    <a:pt x="298" y="51"/>
                    <a:pt x="474" y="0"/>
                    <a:pt x="706" y="0"/>
                  </a:cubicBezTo>
                  <a:cubicBezTo>
                    <a:pt x="938" y="0"/>
                    <a:pt x="1114" y="51"/>
                    <a:pt x="1233" y="151"/>
                  </a:cubicBezTo>
                  <a:cubicBezTo>
                    <a:pt x="1352" y="252"/>
                    <a:pt x="1411" y="405"/>
                    <a:pt x="1411" y="610"/>
                  </a:cubicBezTo>
                  <a:cubicBezTo>
                    <a:pt x="1411" y="815"/>
                    <a:pt x="1352" y="968"/>
                    <a:pt x="1233" y="1068"/>
                  </a:cubicBezTo>
                  <a:close/>
                  <a:moveTo>
                    <a:pt x="921" y="415"/>
                  </a:moveTo>
                  <a:lnTo>
                    <a:pt x="921" y="415"/>
                  </a:lnTo>
                  <a:cubicBezTo>
                    <a:pt x="872" y="372"/>
                    <a:pt x="800" y="350"/>
                    <a:pt x="706" y="350"/>
                  </a:cubicBezTo>
                  <a:cubicBezTo>
                    <a:pt x="612" y="350"/>
                    <a:pt x="540" y="372"/>
                    <a:pt x="491" y="415"/>
                  </a:cubicBezTo>
                  <a:cubicBezTo>
                    <a:pt x="442" y="459"/>
                    <a:pt x="418" y="524"/>
                    <a:pt x="418" y="610"/>
                  </a:cubicBezTo>
                  <a:cubicBezTo>
                    <a:pt x="418" y="696"/>
                    <a:pt x="442" y="761"/>
                    <a:pt x="491" y="804"/>
                  </a:cubicBezTo>
                  <a:cubicBezTo>
                    <a:pt x="540" y="848"/>
                    <a:pt x="612" y="870"/>
                    <a:pt x="706" y="870"/>
                  </a:cubicBezTo>
                  <a:cubicBezTo>
                    <a:pt x="800" y="870"/>
                    <a:pt x="872" y="848"/>
                    <a:pt x="921" y="804"/>
                  </a:cubicBezTo>
                  <a:cubicBezTo>
                    <a:pt x="971" y="761"/>
                    <a:pt x="996" y="696"/>
                    <a:pt x="996" y="610"/>
                  </a:cubicBezTo>
                  <a:cubicBezTo>
                    <a:pt x="996" y="524"/>
                    <a:pt x="971" y="459"/>
                    <a:pt x="921" y="415"/>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6" name="Freeform 28">
              <a:extLst>
                <a:ext uri="{FF2B5EF4-FFF2-40B4-BE49-F238E27FC236}">
                  <a16:creationId xmlns:a16="http://schemas.microsoft.com/office/drawing/2014/main" xmlns="" id="{B0E627EA-03B1-4B01-8A54-7327A1B0A1B3}"/>
                </a:ext>
              </a:extLst>
            </p:cNvPr>
            <p:cNvSpPr>
              <a:spLocks noEditPoints="1"/>
            </p:cNvSpPr>
            <p:nvPr/>
          </p:nvSpPr>
          <p:spPr bwMode="auto">
            <a:xfrm>
              <a:off x="2600" y="953"/>
              <a:ext cx="298" cy="272"/>
            </a:xfrm>
            <a:custGeom>
              <a:avLst/>
              <a:gdLst>
                <a:gd name="T0" fmla="*/ 701 w 1304"/>
                <a:gd name="T1" fmla="*/ 0 h 1177"/>
                <a:gd name="T2" fmla="*/ 1138 w 1304"/>
                <a:gd name="T3" fmla="*/ 163 h 1177"/>
                <a:gd name="T4" fmla="*/ 1304 w 1304"/>
                <a:gd name="T5" fmla="*/ 588 h 1177"/>
                <a:gd name="T6" fmla="*/ 1136 w 1304"/>
                <a:gd name="T7" fmla="*/ 1012 h 1177"/>
                <a:gd name="T8" fmla="*/ 707 w 1304"/>
                <a:gd name="T9" fmla="*/ 1177 h 1177"/>
                <a:gd name="T10" fmla="*/ 46 w 1304"/>
                <a:gd name="T11" fmla="*/ 1177 h 1177"/>
                <a:gd name="T12" fmla="*/ 13 w 1304"/>
                <a:gd name="T13" fmla="*/ 1163 h 1177"/>
                <a:gd name="T14" fmla="*/ 0 w 1304"/>
                <a:gd name="T15" fmla="*/ 1132 h 1177"/>
                <a:gd name="T16" fmla="*/ 0 w 1304"/>
                <a:gd name="T17" fmla="*/ 45 h 1177"/>
                <a:gd name="T18" fmla="*/ 13 w 1304"/>
                <a:gd name="T19" fmla="*/ 13 h 1177"/>
                <a:gd name="T20" fmla="*/ 46 w 1304"/>
                <a:gd name="T21" fmla="*/ 0 h 1177"/>
                <a:gd name="T22" fmla="*/ 701 w 1304"/>
                <a:gd name="T23" fmla="*/ 0 h 1177"/>
                <a:gd name="T24" fmla="*/ 844 w 1304"/>
                <a:gd name="T25" fmla="*/ 416 h 1177"/>
                <a:gd name="T26" fmla="*/ 844 w 1304"/>
                <a:gd name="T27" fmla="*/ 416 h 1177"/>
                <a:gd name="T28" fmla="*/ 689 w 1304"/>
                <a:gd name="T29" fmla="*/ 357 h 1177"/>
                <a:gd name="T30" fmla="*/ 425 w 1304"/>
                <a:gd name="T31" fmla="*/ 357 h 1177"/>
                <a:gd name="T32" fmla="*/ 425 w 1304"/>
                <a:gd name="T33" fmla="*/ 820 h 1177"/>
                <a:gd name="T34" fmla="*/ 677 w 1304"/>
                <a:gd name="T35" fmla="*/ 820 h 1177"/>
                <a:gd name="T36" fmla="*/ 841 w 1304"/>
                <a:gd name="T37" fmla="*/ 762 h 1177"/>
                <a:gd name="T38" fmla="*/ 896 w 1304"/>
                <a:gd name="T39" fmla="*/ 590 h 1177"/>
                <a:gd name="T40" fmla="*/ 844 w 1304"/>
                <a:gd name="T41" fmla="*/ 416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4" h="1177">
                  <a:moveTo>
                    <a:pt x="701" y="0"/>
                  </a:moveTo>
                  <a:cubicBezTo>
                    <a:pt x="880" y="0"/>
                    <a:pt x="1026" y="54"/>
                    <a:pt x="1138" y="163"/>
                  </a:cubicBezTo>
                  <a:cubicBezTo>
                    <a:pt x="1249" y="272"/>
                    <a:pt x="1304" y="413"/>
                    <a:pt x="1304" y="588"/>
                  </a:cubicBezTo>
                  <a:cubicBezTo>
                    <a:pt x="1304" y="760"/>
                    <a:pt x="1248" y="901"/>
                    <a:pt x="1136" y="1012"/>
                  </a:cubicBezTo>
                  <a:cubicBezTo>
                    <a:pt x="1025" y="1122"/>
                    <a:pt x="882" y="1177"/>
                    <a:pt x="707" y="1177"/>
                  </a:cubicBezTo>
                  <a:lnTo>
                    <a:pt x="46" y="1177"/>
                  </a:lnTo>
                  <a:cubicBezTo>
                    <a:pt x="33" y="1177"/>
                    <a:pt x="22" y="1172"/>
                    <a:pt x="13" y="1163"/>
                  </a:cubicBezTo>
                  <a:cubicBezTo>
                    <a:pt x="4" y="1154"/>
                    <a:pt x="0" y="1144"/>
                    <a:pt x="0" y="1132"/>
                  </a:cubicBezTo>
                  <a:lnTo>
                    <a:pt x="0" y="45"/>
                  </a:lnTo>
                  <a:cubicBezTo>
                    <a:pt x="0" y="33"/>
                    <a:pt x="4" y="22"/>
                    <a:pt x="13" y="13"/>
                  </a:cubicBezTo>
                  <a:cubicBezTo>
                    <a:pt x="22" y="4"/>
                    <a:pt x="33" y="0"/>
                    <a:pt x="46" y="0"/>
                  </a:cubicBezTo>
                  <a:lnTo>
                    <a:pt x="701" y="0"/>
                  </a:lnTo>
                  <a:close/>
                  <a:moveTo>
                    <a:pt x="844" y="416"/>
                  </a:moveTo>
                  <a:lnTo>
                    <a:pt x="844" y="416"/>
                  </a:lnTo>
                  <a:cubicBezTo>
                    <a:pt x="809" y="377"/>
                    <a:pt x="757" y="357"/>
                    <a:pt x="689" y="357"/>
                  </a:cubicBezTo>
                  <a:lnTo>
                    <a:pt x="425" y="357"/>
                  </a:lnTo>
                  <a:lnTo>
                    <a:pt x="425" y="820"/>
                  </a:lnTo>
                  <a:lnTo>
                    <a:pt x="677" y="820"/>
                  </a:lnTo>
                  <a:cubicBezTo>
                    <a:pt x="749" y="820"/>
                    <a:pt x="804" y="800"/>
                    <a:pt x="841" y="762"/>
                  </a:cubicBezTo>
                  <a:cubicBezTo>
                    <a:pt x="878" y="723"/>
                    <a:pt x="896" y="666"/>
                    <a:pt x="896" y="590"/>
                  </a:cubicBezTo>
                  <a:cubicBezTo>
                    <a:pt x="896" y="513"/>
                    <a:pt x="879" y="455"/>
                    <a:pt x="844" y="416"/>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7" name="Freeform 29">
              <a:extLst>
                <a:ext uri="{FF2B5EF4-FFF2-40B4-BE49-F238E27FC236}">
                  <a16:creationId xmlns:a16="http://schemas.microsoft.com/office/drawing/2014/main" xmlns="" id="{6F986C05-45E4-4828-AF1E-D534C0DFB80B}"/>
                </a:ext>
              </a:extLst>
            </p:cNvPr>
            <p:cNvSpPr>
              <a:spLocks/>
            </p:cNvSpPr>
            <p:nvPr/>
          </p:nvSpPr>
          <p:spPr bwMode="auto">
            <a:xfrm>
              <a:off x="2913" y="953"/>
              <a:ext cx="230" cy="272"/>
            </a:xfrm>
            <a:custGeom>
              <a:avLst/>
              <a:gdLst>
                <a:gd name="T0" fmla="*/ 45 w 1005"/>
                <a:gd name="T1" fmla="*/ 1177 h 1177"/>
                <a:gd name="T2" fmla="*/ 13 w 1005"/>
                <a:gd name="T3" fmla="*/ 1163 h 1177"/>
                <a:gd name="T4" fmla="*/ 0 w 1005"/>
                <a:gd name="T5" fmla="*/ 1132 h 1177"/>
                <a:gd name="T6" fmla="*/ 0 w 1005"/>
                <a:gd name="T7" fmla="*/ 45 h 1177"/>
                <a:gd name="T8" fmla="*/ 13 w 1005"/>
                <a:gd name="T9" fmla="*/ 13 h 1177"/>
                <a:gd name="T10" fmla="*/ 45 w 1005"/>
                <a:gd name="T11" fmla="*/ 0 h 1177"/>
                <a:gd name="T12" fmla="*/ 920 w 1005"/>
                <a:gd name="T13" fmla="*/ 0 h 1177"/>
                <a:gd name="T14" fmla="*/ 951 w 1005"/>
                <a:gd name="T15" fmla="*/ 13 h 1177"/>
                <a:gd name="T16" fmla="*/ 965 w 1005"/>
                <a:gd name="T17" fmla="*/ 45 h 1177"/>
                <a:gd name="T18" fmla="*/ 965 w 1005"/>
                <a:gd name="T19" fmla="*/ 264 h 1177"/>
                <a:gd name="T20" fmla="*/ 951 w 1005"/>
                <a:gd name="T21" fmla="*/ 297 h 1177"/>
                <a:gd name="T22" fmla="*/ 920 w 1005"/>
                <a:gd name="T23" fmla="*/ 311 h 1177"/>
                <a:gd name="T24" fmla="*/ 415 w 1005"/>
                <a:gd name="T25" fmla="*/ 311 h 1177"/>
                <a:gd name="T26" fmla="*/ 415 w 1005"/>
                <a:gd name="T27" fmla="*/ 431 h 1177"/>
                <a:gd name="T28" fmla="*/ 846 w 1005"/>
                <a:gd name="T29" fmla="*/ 431 h 1177"/>
                <a:gd name="T30" fmla="*/ 878 w 1005"/>
                <a:gd name="T31" fmla="*/ 444 h 1177"/>
                <a:gd name="T32" fmla="*/ 891 w 1005"/>
                <a:gd name="T33" fmla="*/ 476 h 1177"/>
                <a:gd name="T34" fmla="*/ 891 w 1005"/>
                <a:gd name="T35" fmla="*/ 692 h 1177"/>
                <a:gd name="T36" fmla="*/ 878 w 1005"/>
                <a:gd name="T37" fmla="*/ 725 h 1177"/>
                <a:gd name="T38" fmla="*/ 846 w 1005"/>
                <a:gd name="T39" fmla="*/ 738 h 1177"/>
                <a:gd name="T40" fmla="*/ 415 w 1005"/>
                <a:gd name="T41" fmla="*/ 740 h 1177"/>
                <a:gd name="T42" fmla="*/ 415 w 1005"/>
                <a:gd name="T43" fmla="*/ 866 h 1177"/>
                <a:gd name="T44" fmla="*/ 960 w 1005"/>
                <a:gd name="T45" fmla="*/ 866 h 1177"/>
                <a:gd name="T46" fmla="*/ 993 w 1005"/>
                <a:gd name="T47" fmla="*/ 880 h 1177"/>
                <a:gd name="T48" fmla="*/ 1005 w 1005"/>
                <a:gd name="T49" fmla="*/ 913 h 1177"/>
                <a:gd name="T50" fmla="*/ 1005 w 1005"/>
                <a:gd name="T51" fmla="*/ 1132 h 1177"/>
                <a:gd name="T52" fmla="*/ 993 w 1005"/>
                <a:gd name="T53" fmla="*/ 1163 h 1177"/>
                <a:gd name="T54" fmla="*/ 960 w 1005"/>
                <a:gd name="T55" fmla="*/ 1177 h 1177"/>
                <a:gd name="T56" fmla="*/ 45 w 1005"/>
                <a:gd name="T57"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5" h="1177">
                  <a:moveTo>
                    <a:pt x="45" y="1177"/>
                  </a:moveTo>
                  <a:cubicBezTo>
                    <a:pt x="33" y="1177"/>
                    <a:pt x="22" y="1172"/>
                    <a:pt x="13" y="1163"/>
                  </a:cubicBezTo>
                  <a:cubicBezTo>
                    <a:pt x="4" y="1154"/>
                    <a:pt x="0" y="1144"/>
                    <a:pt x="0" y="1132"/>
                  </a:cubicBezTo>
                  <a:lnTo>
                    <a:pt x="0" y="45"/>
                  </a:lnTo>
                  <a:cubicBezTo>
                    <a:pt x="0" y="33"/>
                    <a:pt x="4" y="22"/>
                    <a:pt x="13" y="13"/>
                  </a:cubicBezTo>
                  <a:cubicBezTo>
                    <a:pt x="22" y="4"/>
                    <a:pt x="33" y="0"/>
                    <a:pt x="45" y="0"/>
                  </a:cubicBezTo>
                  <a:lnTo>
                    <a:pt x="920" y="0"/>
                  </a:lnTo>
                  <a:cubicBezTo>
                    <a:pt x="932" y="0"/>
                    <a:pt x="942" y="4"/>
                    <a:pt x="951" y="13"/>
                  </a:cubicBezTo>
                  <a:cubicBezTo>
                    <a:pt x="960" y="22"/>
                    <a:pt x="965" y="33"/>
                    <a:pt x="965" y="45"/>
                  </a:cubicBezTo>
                  <a:lnTo>
                    <a:pt x="965" y="264"/>
                  </a:lnTo>
                  <a:cubicBezTo>
                    <a:pt x="965" y="277"/>
                    <a:pt x="960" y="288"/>
                    <a:pt x="951" y="297"/>
                  </a:cubicBezTo>
                  <a:cubicBezTo>
                    <a:pt x="942" y="306"/>
                    <a:pt x="932" y="311"/>
                    <a:pt x="920" y="311"/>
                  </a:cubicBezTo>
                  <a:lnTo>
                    <a:pt x="415" y="311"/>
                  </a:lnTo>
                  <a:lnTo>
                    <a:pt x="415" y="431"/>
                  </a:lnTo>
                  <a:lnTo>
                    <a:pt x="846" y="431"/>
                  </a:lnTo>
                  <a:cubicBezTo>
                    <a:pt x="858" y="431"/>
                    <a:pt x="869" y="435"/>
                    <a:pt x="878" y="444"/>
                  </a:cubicBezTo>
                  <a:cubicBezTo>
                    <a:pt x="887" y="453"/>
                    <a:pt x="891" y="464"/>
                    <a:pt x="891" y="476"/>
                  </a:cubicBezTo>
                  <a:lnTo>
                    <a:pt x="891" y="692"/>
                  </a:lnTo>
                  <a:cubicBezTo>
                    <a:pt x="891" y="705"/>
                    <a:pt x="887" y="716"/>
                    <a:pt x="878" y="725"/>
                  </a:cubicBezTo>
                  <a:cubicBezTo>
                    <a:pt x="869" y="734"/>
                    <a:pt x="858" y="738"/>
                    <a:pt x="846" y="738"/>
                  </a:cubicBezTo>
                  <a:lnTo>
                    <a:pt x="415" y="740"/>
                  </a:lnTo>
                  <a:lnTo>
                    <a:pt x="415" y="866"/>
                  </a:lnTo>
                  <a:lnTo>
                    <a:pt x="960" y="866"/>
                  </a:lnTo>
                  <a:cubicBezTo>
                    <a:pt x="973" y="866"/>
                    <a:pt x="984" y="871"/>
                    <a:pt x="993" y="880"/>
                  </a:cubicBezTo>
                  <a:cubicBezTo>
                    <a:pt x="1001" y="889"/>
                    <a:pt x="1005" y="900"/>
                    <a:pt x="1005" y="913"/>
                  </a:cubicBezTo>
                  <a:lnTo>
                    <a:pt x="1005" y="1132"/>
                  </a:lnTo>
                  <a:cubicBezTo>
                    <a:pt x="1005" y="1144"/>
                    <a:pt x="1001" y="1154"/>
                    <a:pt x="993" y="1163"/>
                  </a:cubicBezTo>
                  <a:cubicBezTo>
                    <a:pt x="984" y="1172"/>
                    <a:pt x="973" y="1177"/>
                    <a:pt x="960" y="1177"/>
                  </a:cubicBezTo>
                  <a:lnTo>
                    <a:pt x="45"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8" name="Freeform 30">
              <a:extLst>
                <a:ext uri="{FF2B5EF4-FFF2-40B4-BE49-F238E27FC236}">
                  <a16:creationId xmlns:a16="http://schemas.microsoft.com/office/drawing/2014/main" xmlns="" id="{38DA1495-5CF1-4495-939D-6713F38874AD}"/>
                </a:ext>
              </a:extLst>
            </p:cNvPr>
            <p:cNvSpPr>
              <a:spLocks/>
            </p:cNvSpPr>
            <p:nvPr/>
          </p:nvSpPr>
          <p:spPr bwMode="auto">
            <a:xfrm>
              <a:off x="3249" y="950"/>
              <a:ext cx="198" cy="285"/>
            </a:xfrm>
            <a:custGeom>
              <a:avLst/>
              <a:gdLst>
                <a:gd name="T0" fmla="*/ 826 w 870"/>
                <a:gd name="T1" fmla="*/ 0 h 1234"/>
                <a:gd name="T2" fmla="*/ 857 w 870"/>
                <a:gd name="T3" fmla="*/ 13 h 1234"/>
                <a:gd name="T4" fmla="*/ 870 w 870"/>
                <a:gd name="T5" fmla="*/ 46 h 1234"/>
                <a:gd name="T6" fmla="*/ 870 w 870"/>
                <a:gd name="T7" fmla="*/ 818 h 1234"/>
                <a:gd name="T8" fmla="*/ 744 w 870"/>
                <a:gd name="T9" fmla="*/ 1120 h 1234"/>
                <a:gd name="T10" fmla="*/ 424 w 870"/>
                <a:gd name="T11" fmla="*/ 1234 h 1234"/>
                <a:gd name="T12" fmla="*/ 206 w 870"/>
                <a:gd name="T13" fmla="*/ 1198 h 1234"/>
                <a:gd name="T14" fmla="*/ 117 w 870"/>
                <a:gd name="T15" fmla="*/ 1168 h 1234"/>
                <a:gd name="T16" fmla="*/ 68 w 870"/>
                <a:gd name="T17" fmla="*/ 1147 h 1234"/>
                <a:gd name="T18" fmla="*/ 54 w 870"/>
                <a:gd name="T19" fmla="*/ 1131 h 1234"/>
                <a:gd name="T20" fmla="*/ 46 w 870"/>
                <a:gd name="T21" fmla="*/ 1112 h 1234"/>
                <a:gd name="T22" fmla="*/ 2 w 870"/>
                <a:gd name="T23" fmla="*/ 770 h 1234"/>
                <a:gd name="T24" fmla="*/ 7 w 870"/>
                <a:gd name="T25" fmla="*/ 739 h 1234"/>
                <a:gd name="T26" fmla="*/ 27 w 870"/>
                <a:gd name="T27" fmla="*/ 720 h 1234"/>
                <a:gd name="T28" fmla="*/ 54 w 870"/>
                <a:gd name="T29" fmla="*/ 717 h 1234"/>
                <a:gd name="T30" fmla="*/ 80 w 870"/>
                <a:gd name="T31" fmla="*/ 732 h 1234"/>
                <a:gd name="T32" fmla="*/ 176 w 870"/>
                <a:gd name="T33" fmla="*/ 801 h 1234"/>
                <a:gd name="T34" fmla="*/ 319 w 870"/>
                <a:gd name="T35" fmla="*/ 839 h 1234"/>
                <a:gd name="T36" fmla="*/ 460 w 870"/>
                <a:gd name="T37" fmla="*/ 710 h 1234"/>
                <a:gd name="T38" fmla="*/ 460 w 870"/>
                <a:gd name="T39" fmla="*/ 46 h 1234"/>
                <a:gd name="T40" fmla="*/ 474 w 870"/>
                <a:gd name="T41" fmla="*/ 13 h 1234"/>
                <a:gd name="T42" fmla="*/ 505 w 870"/>
                <a:gd name="T43" fmla="*/ 0 h 1234"/>
                <a:gd name="T44" fmla="*/ 826 w 870"/>
                <a:gd name="T45"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0" h="1234">
                  <a:moveTo>
                    <a:pt x="826" y="0"/>
                  </a:moveTo>
                  <a:cubicBezTo>
                    <a:pt x="839" y="0"/>
                    <a:pt x="849" y="4"/>
                    <a:pt x="857" y="13"/>
                  </a:cubicBezTo>
                  <a:cubicBezTo>
                    <a:pt x="866" y="22"/>
                    <a:pt x="870" y="33"/>
                    <a:pt x="870" y="46"/>
                  </a:cubicBezTo>
                  <a:lnTo>
                    <a:pt x="870" y="818"/>
                  </a:lnTo>
                  <a:cubicBezTo>
                    <a:pt x="870" y="940"/>
                    <a:pt x="828" y="1041"/>
                    <a:pt x="744" y="1120"/>
                  </a:cubicBezTo>
                  <a:cubicBezTo>
                    <a:pt x="662" y="1196"/>
                    <a:pt x="555" y="1234"/>
                    <a:pt x="424" y="1234"/>
                  </a:cubicBezTo>
                  <a:cubicBezTo>
                    <a:pt x="354" y="1234"/>
                    <a:pt x="282" y="1222"/>
                    <a:pt x="206" y="1198"/>
                  </a:cubicBezTo>
                  <a:cubicBezTo>
                    <a:pt x="169" y="1186"/>
                    <a:pt x="140" y="1176"/>
                    <a:pt x="117" y="1168"/>
                  </a:cubicBezTo>
                  <a:cubicBezTo>
                    <a:pt x="95" y="1160"/>
                    <a:pt x="78" y="1153"/>
                    <a:pt x="68" y="1147"/>
                  </a:cubicBezTo>
                  <a:cubicBezTo>
                    <a:pt x="63" y="1144"/>
                    <a:pt x="59" y="1139"/>
                    <a:pt x="54" y="1131"/>
                  </a:cubicBezTo>
                  <a:cubicBezTo>
                    <a:pt x="50" y="1124"/>
                    <a:pt x="47" y="1117"/>
                    <a:pt x="46" y="1112"/>
                  </a:cubicBezTo>
                  <a:lnTo>
                    <a:pt x="2" y="770"/>
                  </a:lnTo>
                  <a:cubicBezTo>
                    <a:pt x="0" y="758"/>
                    <a:pt x="2" y="748"/>
                    <a:pt x="7" y="739"/>
                  </a:cubicBezTo>
                  <a:cubicBezTo>
                    <a:pt x="12" y="731"/>
                    <a:pt x="19" y="724"/>
                    <a:pt x="27" y="720"/>
                  </a:cubicBezTo>
                  <a:cubicBezTo>
                    <a:pt x="36" y="716"/>
                    <a:pt x="45" y="715"/>
                    <a:pt x="54" y="717"/>
                  </a:cubicBezTo>
                  <a:cubicBezTo>
                    <a:pt x="64" y="718"/>
                    <a:pt x="72" y="723"/>
                    <a:pt x="80" y="732"/>
                  </a:cubicBezTo>
                  <a:cubicBezTo>
                    <a:pt x="96" y="752"/>
                    <a:pt x="128" y="774"/>
                    <a:pt x="176" y="801"/>
                  </a:cubicBezTo>
                  <a:cubicBezTo>
                    <a:pt x="220" y="827"/>
                    <a:pt x="268" y="839"/>
                    <a:pt x="319" y="839"/>
                  </a:cubicBezTo>
                  <a:cubicBezTo>
                    <a:pt x="413" y="839"/>
                    <a:pt x="460" y="796"/>
                    <a:pt x="460" y="710"/>
                  </a:cubicBezTo>
                  <a:lnTo>
                    <a:pt x="460" y="46"/>
                  </a:lnTo>
                  <a:cubicBezTo>
                    <a:pt x="460" y="33"/>
                    <a:pt x="465" y="22"/>
                    <a:pt x="474" y="13"/>
                  </a:cubicBezTo>
                  <a:cubicBezTo>
                    <a:pt x="483" y="4"/>
                    <a:pt x="493" y="0"/>
                    <a:pt x="505" y="0"/>
                  </a:cubicBezTo>
                  <a:lnTo>
                    <a:pt x="826" y="0"/>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9" name="Freeform 31">
              <a:extLst>
                <a:ext uri="{FF2B5EF4-FFF2-40B4-BE49-F238E27FC236}">
                  <a16:creationId xmlns:a16="http://schemas.microsoft.com/office/drawing/2014/main" xmlns="" id="{AEE7283E-5E06-40F5-9495-FFDB0862D237}"/>
                </a:ext>
              </a:extLst>
            </p:cNvPr>
            <p:cNvSpPr>
              <a:spLocks noEditPoints="1"/>
            </p:cNvSpPr>
            <p:nvPr/>
          </p:nvSpPr>
          <p:spPr bwMode="auto">
            <a:xfrm>
              <a:off x="3434" y="953"/>
              <a:ext cx="357" cy="272"/>
            </a:xfrm>
            <a:custGeom>
              <a:avLst/>
              <a:gdLst>
                <a:gd name="T0" fmla="*/ 1162 w 1563"/>
                <a:gd name="T1" fmla="*/ 1177 h 1177"/>
                <a:gd name="T2" fmla="*/ 1139 w 1563"/>
                <a:gd name="T3" fmla="*/ 1169 h 1177"/>
                <a:gd name="T4" fmla="*/ 1121 w 1563"/>
                <a:gd name="T5" fmla="*/ 1151 h 1177"/>
                <a:gd name="T6" fmla="*/ 1045 w 1563"/>
                <a:gd name="T7" fmla="*/ 1004 h 1177"/>
                <a:gd name="T8" fmla="*/ 482 w 1563"/>
                <a:gd name="T9" fmla="*/ 1004 h 1177"/>
                <a:gd name="T10" fmla="*/ 405 w 1563"/>
                <a:gd name="T11" fmla="*/ 1151 h 1177"/>
                <a:gd name="T12" fmla="*/ 387 w 1563"/>
                <a:gd name="T13" fmla="*/ 1169 h 1177"/>
                <a:gd name="T14" fmla="*/ 363 w 1563"/>
                <a:gd name="T15" fmla="*/ 1177 h 1177"/>
                <a:gd name="T16" fmla="*/ 53 w 1563"/>
                <a:gd name="T17" fmla="*/ 1177 h 1177"/>
                <a:gd name="T18" fmla="*/ 9 w 1563"/>
                <a:gd name="T19" fmla="*/ 1156 h 1177"/>
                <a:gd name="T20" fmla="*/ 10 w 1563"/>
                <a:gd name="T21" fmla="*/ 1109 h 1177"/>
                <a:gd name="T22" fmla="*/ 627 w 1563"/>
                <a:gd name="T23" fmla="*/ 24 h 1177"/>
                <a:gd name="T24" fmla="*/ 645 w 1563"/>
                <a:gd name="T25" fmla="*/ 7 h 1177"/>
                <a:gd name="T26" fmla="*/ 668 w 1563"/>
                <a:gd name="T27" fmla="*/ 0 h 1177"/>
                <a:gd name="T28" fmla="*/ 934 w 1563"/>
                <a:gd name="T29" fmla="*/ 0 h 1177"/>
                <a:gd name="T30" fmla="*/ 956 w 1563"/>
                <a:gd name="T31" fmla="*/ 7 h 1177"/>
                <a:gd name="T32" fmla="*/ 974 w 1563"/>
                <a:gd name="T33" fmla="*/ 25 h 1177"/>
                <a:gd name="T34" fmla="*/ 1555 w 1563"/>
                <a:gd name="T35" fmla="*/ 1111 h 1177"/>
                <a:gd name="T36" fmla="*/ 1555 w 1563"/>
                <a:gd name="T37" fmla="*/ 1157 h 1177"/>
                <a:gd name="T38" fmla="*/ 1513 w 1563"/>
                <a:gd name="T39" fmla="*/ 1177 h 1177"/>
                <a:gd name="T40" fmla="*/ 1162 w 1563"/>
                <a:gd name="T41" fmla="*/ 1177 h 1177"/>
                <a:gd name="T42" fmla="*/ 629 w 1563"/>
                <a:gd name="T43" fmla="*/ 740 h 1177"/>
                <a:gd name="T44" fmla="*/ 629 w 1563"/>
                <a:gd name="T45" fmla="*/ 740 h 1177"/>
                <a:gd name="T46" fmla="*/ 908 w 1563"/>
                <a:gd name="T47" fmla="*/ 740 h 1177"/>
                <a:gd name="T48" fmla="*/ 773 w 1563"/>
                <a:gd name="T49" fmla="*/ 479 h 1177"/>
                <a:gd name="T50" fmla="*/ 629 w 1563"/>
                <a:gd name="T51" fmla="*/ 74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3" h="1177">
                  <a:moveTo>
                    <a:pt x="1162" y="1177"/>
                  </a:moveTo>
                  <a:cubicBezTo>
                    <a:pt x="1155" y="1177"/>
                    <a:pt x="1147" y="1174"/>
                    <a:pt x="1139" y="1169"/>
                  </a:cubicBezTo>
                  <a:cubicBezTo>
                    <a:pt x="1130" y="1164"/>
                    <a:pt x="1124" y="1158"/>
                    <a:pt x="1121" y="1151"/>
                  </a:cubicBezTo>
                  <a:lnTo>
                    <a:pt x="1045" y="1004"/>
                  </a:lnTo>
                  <a:lnTo>
                    <a:pt x="482" y="1004"/>
                  </a:lnTo>
                  <a:lnTo>
                    <a:pt x="405" y="1151"/>
                  </a:lnTo>
                  <a:cubicBezTo>
                    <a:pt x="401" y="1158"/>
                    <a:pt x="395" y="1164"/>
                    <a:pt x="387" y="1169"/>
                  </a:cubicBezTo>
                  <a:cubicBezTo>
                    <a:pt x="379" y="1174"/>
                    <a:pt x="371" y="1177"/>
                    <a:pt x="363" y="1177"/>
                  </a:cubicBezTo>
                  <a:lnTo>
                    <a:pt x="53" y="1177"/>
                  </a:lnTo>
                  <a:cubicBezTo>
                    <a:pt x="32" y="1177"/>
                    <a:pt x="18" y="1170"/>
                    <a:pt x="9" y="1156"/>
                  </a:cubicBezTo>
                  <a:cubicBezTo>
                    <a:pt x="0" y="1142"/>
                    <a:pt x="0" y="1126"/>
                    <a:pt x="10" y="1109"/>
                  </a:cubicBezTo>
                  <a:lnTo>
                    <a:pt x="627" y="24"/>
                  </a:lnTo>
                  <a:cubicBezTo>
                    <a:pt x="630" y="18"/>
                    <a:pt x="636" y="12"/>
                    <a:pt x="645" y="7"/>
                  </a:cubicBezTo>
                  <a:cubicBezTo>
                    <a:pt x="654" y="2"/>
                    <a:pt x="662" y="0"/>
                    <a:pt x="668" y="0"/>
                  </a:cubicBezTo>
                  <a:lnTo>
                    <a:pt x="934" y="0"/>
                  </a:lnTo>
                  <a:cubicBezTo>
                    <a:pt x="941" y="0"/>
                    <a:pt x="948" y="2"/>
                    <a:pt x="956" y="7"/>
                  </a:cubicBezTo>
                  <a:cubicBezTo>
                    <a:pt x="964" y="12"/>
                    <a:pt x="970" y="18"/>
                    <a:pt x="974" y="25"/>
                  </a:cubicBezTo>
                  <a:lnTo>
                    <a:pt x="1555" y="1111"/>
                  </a:lnTo>
                  <a:cubicBezTo>
                    <a:pt x="1563" y="1128"/>
                    <a:pt x="1563" y="1143"/>
                    <a:pt x="1555" y="1157"/>
                  </a:cubicBezTo>
                  <a:cubicBezTo>
                    <a:pt x="1547" y="1170"/>
                    <a:pt x="1533" y="1177"/>
                    <a:pt x="1513" y="1177"/>
                  </a:cubicBezTo>
                  <a:lnTo>
                    <a:pt x="1162" y="1177"/>
                  </a:lnTo>
                  <a:close/>
                  <a:moveTo>
                    <a:pt x="629" y="740"/>
                  </a:moveTo>
                  <a:lnTo>
                    <a:pt x="629" y="740"/>
                  </a:lnTo>
                  <a:lnTo>
                    <a:pt x="908" y="740"/>
                  </a:lnTo>
                  <a:lnTo>
                    <a:pt x="773" y="479"/>
                  </a:lnTo>
                  <a:lnTo>
                    <a:pt x="629" y="740"/>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0" name="Freeform 32">
              <a:extLst>
                <a:ext uri="{FF2B5EF4-FFF2-40B4-BE49-F238E27FC236}">
                  <a16:creationId xmlns:a16="http://schemas.microsoft.com/office/drawing/2014/main" xmlns="" id="{45E26555-BA56-4E72-822C-FEAA4E69B1F2}"/>
                </a:ext>
              </a:extLst>
            </p:cNvPr>
            <p:cNvSpPr>
              <a:spLocks/>
            </p:cNvSpPr>
            <p:nvPr/>
          </p:nvSpPr>
          <p:spPr bwMode="auto">
            <a:xfrm>
              <a:off x="3796" y="953"/>
              <a:ext cx="280" cy="272"/>
            </a:xfrm>
            <a:custGeom>
              <a:avLst/>
              <a:gdLst>
                <a:gd name="T0" fmla="*/ 757 w 1228"/>
                <a:gd name="T1" fmla="*/ 479 h 1177"/>
                <a:gd name="T2" fmla="*/ 843 w 1228"/>
                <a:gd name="T3" fmla="*/ 597 h 1177"/>
                <a:gd name="T4" fmla="*/ 843 w 1228"/>
                <a:gd name="T5" fmla="*/ 45 h 1177"/>
                <a:gd name="T6" fmla="*/ 856 w 1228"/>
                <a:gd name="T7" fmla="*/ 13 h 1177"/>
                <a:gd name="T8" fmla="*/ 889 w 1228"/>
                <a:gd name="T9" fmla="*/ 0 h 1177"/>
                <a:gd name="T10" fmla="*/ 1182 w 1228"/>
                <a:gd name="T11" fmla="*/ 0 h 1177"/>
                <a:gd name="T12" fmla="*/ 1215 w 1228"/>
                <a:gd name="T13" fmla="*/ 13 h 1177"/>
                <a:gd name="T14" fmla="*/ 1228 w 1228"/>
                <a:gd name="T15" fmla="*/ 45 h 1177"/>
                <a:gd name="T16" fmla="*/ 1228 w 1228"/>
                <a:gd name="T17" fmla="*/ 1132 h 1177"/>
                <a:gd name="T18" fmla="*/ 1215 w 1228"/>
                <a:gd name="T19" fmla="*/ 1163 h 1177"/>
                <a:gd name="T20" fmla="*/ 1182 w 1228"/>
                <a:gd name="T21" fmla="*/ 1177 h 1177"/>
                <a:gd name="T22" fmla="*/ 846 w 1228"/>
                <a:gd name="T23" fmla="*/ 1177 h 1177"/>
                <a:gd name="T24" fmla="*/ 826 w 1228"/>
                <a:gd name="T25" fmla="*/ 1172 h 1177"/>
                <a:gd name="T26" fmla="*/ 808 w 1228"/>
                <a:gd name="T27" fmla="*/ 1159 h 1177"/>
                <a:gd name="T28" fmla="*/ 385 w 1228"/>
                <a:gd name="T29" fmla="*/ 588 h 1177"/>
                <a:gd name="T30" fmla="*/ 385 w 1228"/>
                <a:gd name="T31" fmla="*/ 1132 h 1177"/>
                <a:gd name="T32" fmla="*/ 371 w 1228"/>
                <a:gd name="T33" fmla="*/ 1163 h 1177"/>
                <a:gd name="T34" fmla="*/ 338 w 1228"/>
                <a:gd name="T35" fmla="*/ 1177 h 1177"/>
                <a:gd name="T36" fmla="*/ 45 w 1228"/>
                <a:gd name="T37" fmla="*/ 1177 h 1177"/>
                <a:gd name="T38" fmla="*/ 14 w 1228"/>
                <a:gd name="T39" fmla="*/ 1163 h 1177"/>
                <a:gd name="T40" fmla="*/ 0 w 1228"/>
                <a:gd name="T41" fmla="*/ 1132 h 1177"/>
                <a:gd name="T42" fmla="*/ 0 w 1228"/>
                <a:gd name="T43" fmla="*/ 45 h 1177"/>
                <a:gd name="T44" fmla="*/ 14 w 1228"/>
                <a:gd name="T45" fmla="*/ 13 h 1177"/>
                <a:gd name="T46" fmla="*/ 45 w 1228"/>
                <a:gd name="T47" fmla="*/ 0 h 1177"/>
                <a:gd name="T48" fmla="*/ 379 w 1228"/>
                <a:gd name="T49" fmla="*/ 0 h 1177"/>
                <a:gd name="T50" fmla="*/ 400 w 1228"/>
                <a:gd name="T51" fmla="*/ 6 h 1177"/>
                <a:gd name="T52" fmla="*/ 416 w 1228"/>
                <a:gd name="T53" fmla="*/ 19 h 1177"/>
                <a:gd name="T54" fmla="*/ 544 w 1228"/>
                <a:gd name="T55" fmla="*/ 194 h 1177"/>
                <a:gd name="T56" fmla="*/ 671 w 1228"/>
                <a:gd name="T57" fmla="*/ 365 h 1177"/>
                <a:gd name="T58" fmla="*/ 757 w 1228"/>
                <a:gd name="T59" fmla="*/ 47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8" h="1177">
                  <a:moveTo>
                    <a:pt x="757" y="479"/>
                  </a:moveTo>
                  <a:cubicBezTo>
                    <a:pt x="785" y="518"/>
                    <a:pt x="813" y="557"/>
                    <a:pt x="843" y="597"/>
                  </a:cubicBezTo>
                  <a:lnTo>
                    <a:pt x="843" y="45"/>
                  </a:lnTo>
                  <a:cubicBezTo>
                    <a:pt x="843" y="33"/>
                    <a:pt x="847" y="22"/>
                    <a:pt x="856" y="13"/>
                  </a:cubicBezTo>
                  <a:cubicBezTo>
                    <a:pt x="865" y="4"/>
                    <a:pt x="876" y="0"/>
                    <a:pt x="889" y="0"/>
                  </a:cubicBezTo>
                  <a:lnTo>
                    <a:pt x="1182" y="0"/>
                  </a:lnTo>
                  <a:cubicBezTo>
                    <a:pt x="1195" y="0"/>
                    <a:pt x="1206" y="4"/>
                    <a:pt x="1215" y="13"/>
                  </a:cubicBezTo>
                  <a:cubicBezTo>
                    <a:pt x="1224" y="22"/>
                    <a:pt x="1228" y="33"/>
                    <a:pt x="1228" y="45"/>
                  </a:cubicBezTo>
                  <a:lnTo>
                    <a:pt x="1228" y="1132"/>
                  </a:lnTo>
                  <a:cubicBezTo>
                    <a:pt x="1228" y="1144"/>
                    <a:pt x="1224" y="1154"/>
                    <a:pt x="1215" y="1163"/>
                  </a:cubicBezTo>
                  <a:cubicBezTo>
                    <a:pt x="1206" y="1172"/>
                    <a:pt x="1195" y="1177"/>
                    <a:pt x="1182" y="1177"/>
                  </a:cubicBezTo>
                  <a:lnTo>
                    <a:pt x="846" y="1177"/>
                  </a:lnTo>
                  <a:cubicBezTo>
                    <a:pt x="841" y="1177"/>
                    <a:pt x="834" y="1175"/>
                    <a:pt x="826" y="1172"/>
                  </a:cubicBezTo>
                  <a:cubicBezTo>
                    <a:pt x="818" y="1168"/>
                    <a:pt x="812" y="1164"/>
                    <a:pt x="808" y="1159"/>
                  </a:cubicBezTo>
                  <a:lnTo>
                    <a:pt x="385" y="588"/>
                  </a:lnTo>
                  <a:lnTo>
                    <a:pt x="385" y="1132"/>
                  </a:lnTo>
                  <a:cubicBezTo>
                    <a:pt x="385" y="1144"/>
                    <a:pt x="380" y="1154"/>
                    <a:pt x="371" y="1163"/>
                  </a:cubicBezTo>
                  <a:cubicBezTo>
                    <a:pt x="362" y="1172"/>
                    <a:pt x="351" y="1177"/>
                    <a:pt x="338" y="1177"/>
                  </a:cubicBezTo>
                  <a:lnTo>
                    <a:pt x="45" y="1177"/>
                  </a:lnTo>
                  <a:cubicBezTo>
                    <a:pt x="33" y="1177"/>
                    <a:pt x="23" y="1172"/>
                    <a:pt x="14" y="1163"/>
                  </a:cubicBezTo>
                  <a:cubicBezTo>
                    <a:pt x="5" y="1154"/>
                    <a:pt x="0" y="1144"/>
                    <a:pt x="0" y="1132"/>
                  </a:cubicBezTo>
                  <a:lnTo>
                    <a:pt x="0" y="45"/>
                  </a:lnTo>
                  <a:cubicBezTo>
                    <a:pt x="0" y="33"/>
                    <a:pt x="5" y="22"/>
                    <a:pt x="14" y="13"/>
                  </a:cubicBezTo>
                  <a:cubicBezTo>
                    <a:pt x="23" y="4"/>
                    <a:pt x="33" y="0"/>
                    <a:pt x="45" y="0"/>
                  </a:cubicBezTo>
                  <a:lnTo>
                    <a:pt x="379" y="0"/>
                  </a:lnTo>
                  <a:cubicBezTo>
                    <a:pt x="385" y="0"/>
                    <a:pt x="392" y="2"/>
                    <a:pt x="400" y="6"/>
                  </a:cubicBezTo>
                  <a:cubicBezTo>
                    <a:pt x="409" y="10"/>
                    <a:pt x="414" y="14"/>
                    <a:pt x="416" y="19"/>
                  </a:cubicBezTo>
                  <a:cubicBezTo>
                    <a:pt x="460" y="79"/>
                    <a:pt x="503" y="138"/>
                    <a:pt x="544" y="194"/>
                  </a:cubicBezTo>
                  <a:cubicBezTo>
                    <a:pt x="586" y="251"/>
                    <a:pt x="628" y="308"/>
                    <a:pt x="671" y="365"/>
                  </a:cubicBezTo>
                  <a:cubicBezTo>
                    <a:pt x="700" y="403"/>
                    <a:pt x="729" y="441"/>
                    <a:pt x="757" y="479"/>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1" name="Freeform 33">
              <a:extLst>
                <a:ext uri="{FF2B5EF4-FFF2-40B4-BE49-F238E27FC236}">
                  <a16:creationId xmlns:a16="http://schemas.microsoft.com/office/drawing/2014/main" xmlns="" id="{2F14EB85-E706-4939-AB85-A4075868A403}"/>
                </a:ext>
              </a:extLst>
            </p:cNvPr>
            <p:cNvSpPr>
              <a:spLocks/>
            </p:cNvSpPr>
            <p:nvPr/>
          </p:nvSpPr>
          <p:spPr bwMode="auto">
            <a:xfrm>
              <a:off x="4098" y="953"/>
              <a:ext cx="229" cy="272"/>
            </a:xfrm>
            <a:custGeom>
              <a:avLst/>
              <a:gdLst>
                <a:gd name="T0" fmla="*/ 45 w 1006"/>
                <a:gd name="T1" fmla="*/ 1177 h 1177"/>
                <a:gd name="T2" fmla="*/ 14 w 1006"/>
                <a:gd name="T3" fmla="*/ 1163 h 1177"/>
                <a:gd name="T4" fmla="*/ 0 w 1006"/>
                <a:gd name="T5" fmla="*/ 1132 h 1177"/>
                <a:gd name="T6" fmla="*/ 0 w 1006"/>
                <a:gd name="T7" fmla="*/ 45 h 1177"/>
                <a:gd name="T8" fmla="*/ 14 w 1006"/>
                <a:gd name="T9" fmla="*/ 13 h 1177"/>
                <a:gd name="T10" fmla="*/ 45 w 1006"/>
                <a:gd name="T11" fmla="*/ 0 h 1177"/>
                <a:gd name="T12" fmla="*/ 921 w 1006"/>
                <a:gd name="T13" fmla="*/ 0 h 1177"/>
                <a:gd name="T14" fmla="*/ 952 w 1006"/>
                <a:gd name="T15" fmla="*/ 13 h 1177"/>
                <a:gd name="T16" fmla="*/ 966 w 1006"/>
                <a:gd name="T17" fmla="*/ 45 h 1177"/>
                <a:gd name="T18" fmla="*/ 966 w 1006"/>
                <a:gd name="T19" fmla="*/ 264 h 1177"/>
                <a:gd name="T20" fmla="*/ 952 w 1006"/>
                <a:gd name="T21" fmla="*/ 297 h 1177"/>
                <a:gd name="T22" fmla="*/ 921 w 1006"/>
                <a:gd name="T23" fmla="*/ 311 h 1177"/>
                <a:gd name="T24" fmla="*/ 416 w 1006"/>
                <a:gd name="T25" fmla="*/ 311 h 1177"/>
                <a:gd name="T26" fmla="*/ 416 w 1006"/>
                <a:gd name="T27" fmla="*/ 431 h 1177"/>
                <a:gd name="T28" fmla="*/ 847 w 1006"/>
                <a:gd name="T29" fmla="*/ 431 h 1177"/>
                <a:gd name="T30" fmla="*/ 879 w 1006"/>
                <a:gd name="T31" fmla="*/ 444 h 1177"/>
                <a:gd name="T32" fmla="*/ 892 w 1006"/>
                <a:gd name="T33" fmla="*/ 476 h 1177"/>
                <a:gd name="T34" fmla="*/ 892 w 1006"/>
                <a:gd name="T35" fmla="*/ 692 h 1177"/>
                <a:gd name="T36" fmla="*/ 879 w 1006"/>
                <a:gd name="T37" fmla="*/ 725 h 1177"/>
                <a:gd name="T38" fmla="*/ 847 w 1006"/>
                <a:gd name="T39" fmla="*/ 738 h 1177"/>
                <a:gd name="T40" fmla="*/ 416 w 1006"/>
                <a:gd name="T41" fmla="*/ 740 h 1177"/>
                <a:gd name="T42" fmla="*/ 416 w 1006"/>
                <a:gd name="T43" fmla="*/ 866 h 1177"/>
                <a:gd name="T44" fmla="*/ 961 w 1006"/>
                <a:gd name="T45" fmla="*/ 866 h 1177"/>
                <a:gd name="T46" fmla="*/ 993 w 1006"/>
                <a:gd name="T47" fmla="*/ 880 h 1177"/>
                <a:gd name="T48" fmla="*/ 1006 w 1006"/>
                <a:gd name="T49" fmla="*/ 913 h 1177"/>
                <a:gd name="T50" fmla="*/ 1006 w 1006"/>
                <a:gd name="T51" fmla="*/ 1132 h 1177"/>
                <a:gd name="T52" fmla="*/ 993 w 1006"/>
                <a:gd name="T53" fmla="*/ 1163 h 1177"/>
                <a:gd name="T54" fmla="*/ 961 w 1006"/>
                <a:gd name="T55" fmla="*/ 1177 h 1177"/>
                <a:gd name="T56" fmla="*/ 45 w 1006"/>
                <a:gd name="T57"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 h="1177">
                  <a:moveTo>
                    <a:pt x="45" y="1177"/>
                  </a:moveTo>
                  <a:cubicBezTo>
                    <a:pt x="33" y="1177"/>
                    <a:pt x="23" y="1172"/>
                    <a:pt x="14" y="1163"/>
                  </a:cubicBezTo>
                  <a:cubicBezTo>
                    <a:pt x="5" y="1154"/>
                    <a:pt x="0" y="1144"/>
                    <a:pt x="0" y="1132"/>
                  </a:cubicBezTo>
                  <a:lnTo>
                    <a:pt x="0" y="45"/>
                  </a:lnTo>
                  <a:cubicBezTo>
                    <a:pt x="0" y="33"/>
                    <a:pt x="5" y="22"/>
                    <a:pt x="14" y="13"/>
                  </a:cubicBezTo>
                  <a:cubicBezTo>
                    <a:pt x="23" y="4"/>
                    <a:pt x="33" y="0"/>
                    <a:pt x="45" y="0"/>
                  </a:cubicBezTo>
                  <a:lnTo>
                    <a:pt x="921" y="0"/>
                  </a:lnTo>
                  <a:cubicBezTo>
                    <a:pt x="933" y="0"/>
                    <a:pt x="943" y="4"/>
                    <a:pt x="952" y="13"/>
                  </a:cubicBezTo>
                  <a:cubicBezTo>
                    <a:pt x="961" y="22"/>
                    <a:pt x="966" y="33"/>
                    <a:pt x="966" y="45"/>
                  </a:cubicBezTo>
                  <a:lnTo>
                    <a:pt x="966" y="264"/>
                  </a:lnTo>
                  <a:cubicBezTo>
                    <a:pt x="966" y="277"/>
                    <a:pt x="961" y="288"/>
                    <a:pt x="952" y="297"/>
                  </a:cubicBezTo>
                  <a:cubicBezTo>
                    <a:pt x="943" y="306"/>
                    <a:pt x="933" y="311"/>
                    <a:pt x="921" y="311"/>
                  </a:cubicBezTo>
                  <a:lnTo>
                    <a:pt x="416" y="311"/>
                  </a:lnTo>
                  <a:lnTo>
                    <a:pt x="416" y="431"/>
                  </a:lnTo>
                  <a:lnTo>
                    <a:pt x="847" y="431"/>
                  </a:lnTo>
                  <a:cubicBezTo>
                    <a:pt x="859" y="431"/>
                    <a:pt x="870" y="435"/>
                    <a:pt x="879" y="444"/>
                  </a:cubicBezTo>
                  <a:cubicBezTo>
                    <a:pt x="888" y="453"/>
                    <a:pt x="892" y="464"/>
                    <a:pt x="892" y="476"/>
                  </a:cubicBezTo>
                  <a:lnTo>
                    <a:pt x="892" y="692"/>
                  </a:lnTo>
                  <a:cubicBezTo>
                    <a:pt x="892" y="705"/>
                    <a:pt x="888" y="716"/>
                    <a:pt x="879" y="725"/>
                  </a:cubicBezTo>
                  <a:cubicBezTo>
                    <a:pt x="870" y="734"/>
                    <a:pt x="859" y="738"/>
                    <a:pt x="847" y="738"/>
                  </a:cubicBezTo>
                  <a:lnTo>
                    <a:pt x="416" y="740"/>
                  </a:lnTo>
                  <a:lnTo>
                    <a:pt x="416" y="866"/>
                  </a:lnTo>
                  <a:lnTo>
                    <a:pt x="961" y="866"/>
                  </a:lnTo>
                  <a:cubicBezTo>
                    <a:pt x="974" y="866"/>
                    <a:pt x="985" y="871"/>
                    <a:pt x="993" y="880"/>
                  </a:cubicBezTo>
                  <a:cubicBezTo>
                    <a:pt x="1002" y="889"/>
                    <a:pt x="1006" y="900"/>
                    <a:pt x="1006" y="913"/>
                  </a:cubicBezTo>
                  <a:lnTo>
                    <a:pt x="1006" y="1132"/>
                  </a:lnTo>
                  <a:cubicBezTo>
                    <a:pt x="1006" y="1144"/>
                    <a:pt x="1002" y="1154"/>
                    <a:pt x="993" y="1163"/>
                  </a:cubicBezTo>
                  <a:cubicBezTo>
                    <a:pt x="985" y="1172"/>
                    <a:pt x="974" y="1177"/>
                    <a:pt x="961" y="1177"/>
                  </a:cubicBezTo>
                  <a:lnTo>
                    <a:pt x="45"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2" name="Freeform 34">
              <a:extLst>
                <a:ext uri="{FF2B5EF4-FFF2-40B4-BE49-F238E27FC236}">
                  <a16:creationId xmlns:a16="http://schemas.microsoft.com/office/drawing/2014/main" xmlns="" id="{75A810BF-0EBD-429F-A932-67622090D0D8}"/>
                </a:ext>
              </a:extLst>
            </p:cNvPr>
            <p:cNvSpPr>
              <a:spLocks/>
            </p:cNvSpPr>
            <p:nvPr/>
          </p:nvSpPr>
          <p:spPr bwMode="auto">
            <a:xfrm>
              <a:off x="4342" y="953"/>
              <a:ext cx="82" cy="272"/>
            </a:xfrm>
            <a:custGeom>
              <a:avLst/>
              <a:gdLst>
                <a:gd name="T0" fmla="*/ 39 w 358"/>
                <a:gd name="T1" fmla="*/ 1177 h 1177"/>
                <a:gd name="T2" fmla="*/ 12 w 358"/>
                <a:gd name="T3" fmla="*/ 1163 h 1177"/>
                <a:gd name="T4" fmla="*/ 0 w 358"/>
                <a:gd name="T5" fmla="*/ 1132 h 1177"/>
                <a:gd name="T6" fmla="*/ 0 w 358"/>
                <a:gd name="T7" fmla="*/ 45 h 1177"/>
                <a:gd name="T8" fmla="*/ 12 w 358"/>
                <a:gd name="T9" fmla="*/ 13 h 1177"/>
                <a:gd name="T10" fmla="*/ 39 w 358"/>
                <a:gd name="T11" fmla="*/ 0 h 1177"/>
                <a:gd name="T12" fmla="*/ 319 w 358"/>
                <a:gd name="T13" fmla="*/ 0 h 1177"/>
                <a:gd name="T14" fmla="*/ 346 w 358"/>
                <a:gd name="T15" fmla="*/ 13 h 1177"/>
                <a:gd name="T16" fmla="*/ 358 w 358"/>
                <a:gd name="T17" fmla="*/ 45 h 1177"/>
                <a:gd name="T18" fmla="*/ 358 w 358"/>
                <a:gd name="T19" fmla="*/ 1132 h 1177"/>
                <a:gd name="T20" fmla="*/ 346 w 358"/>
                <a:gd name="T21" fmla="*/ 1163 h 1177"/>
                <a:gd name="T22" fmla="*/ 319 w 358"/>
                <a:gd name="T23" fmla="*/ 1177 h 1177"/>
                <a:gd name="T24" fmla="*/ 39 w 358"/>
                <a:gd name="T25"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177">
                  <a:moveTo>
                    <a:pt x="39" y="1177"/>
                  </a:moveTo>
                  <a:cubicBezTo>
                    <a:pt x="28" y="1177"/>
                    <a:pt x="19" y="1172"/>
                    <a:pt x="12" y="1163"/>
                  </a:cubicBezTo>
                  <a:cubicBezTo>
                    <a:pt x="4" y="1154"/>
                    <a:pt x="0" y="1144"/>
                    <a:pt x="0" y="1132"/>
                  </a:cubicBezTo>
                  <a:lnTo>
                    <a:pt x="0" y="45"/>
                  </a:lnTo>
                  <a:cubicBezTo>
                    <a:pt x="0" y="33"/>
                    <a:pt x="4" y="22"/>
                    <a:pt x="12" y="13"/>
                  </a:cubicBezTo>
                  <a:cubicBezTo>
                    <a:pt x="19" y="4"/>
                    <a:pt x="28" y="0"/>
                    <a:pt x="39" y="0"/>
                  </a:cubicBezTo>
                  <a:lnTo>
                    <a:pt x="319" y="0"/>
                  </a:lnTo>
                  <a:cubicBezTo>
                    <a:pt x="330" y="0"/>
                    <a:pt x="339" y="4"/>
                    <a:pt x="346" y="13"/>
                  </a:cubicBezTo>
                  <a:cubicBezTo>
                    <a:pt x="354" y="22"/>
                    <a:pt x="358" y="33"/>
                    <a:pt x="358" y="45"/>
                  </a:cubicBezTo>
                  <a:lnTo>
                    <a:pt x="358" y="1132"/>
                  </a:lnTo>
                  <a:cubicBezTo>
                    <a:pt x="358" y="1144"/>
                    <a:pt x="354" y="1154"/>
                    <a:pt x="346" y="1163"/>
                  </a:cubicBezTo>
                  <a:cubicBezTo>
                    <a:pt x="339" y="1172"/>
                    <a:pt x="330" y="1177"/>
                    <a:pt x="319" y="1177"/>
                  </a:cubicBezTo>
                  <a:lnTo>
                    <a:pt x="39"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3" name="Freeform 35">
              <a:extLst>
                <a:ext uri="{FF2B5EF4-FFF2-40B4-BE49-F238E27FC236}">
                  <a16:creationId xmlns:a16="http://schemas.microsoft.com/office/drawing/2014/main" xmlns="" id="{4568212A-D804-4BAC-9FB3-E5A64EC91B05}"/>
                </a:ext>
              </a:extLst>
            </p:cNvPr>
            <p:cNvSpPr>
              <a:spLocks noEditPoints="1"/>
            </p:cNvSpPr>
            <p:nvPr/>
          </p:nvSpPr>
          <p:spPr bwMode="auto">
            <a:xfrm>
              <a:off x="4439" y="953"/>
              <a:ext cx="309" cy="272"/>
            </a:xfrm>
            <a:custGeom>
              <a:avLst/>
              <a:gdLst>
                <a:gd name="T0" fmla="*/ 425 w 1353"/>
                <a:gd name="T1" fmla="*/ 761 h 1177"/>
                <a:gd name="T2" fmla="*/ 425 w 1353"/>
                <a:gd name="T3" fmla="*/ 1132 h 1177"/>
                <a:gd name="T4" fmla="*/ 411 w 1353"/>
                <a:gd name="T5" fmla="*/ 1163 h 1177"/>
                <a:gd name="T6" fmla="*/ 378 w 1353"/>
                <a:gd name="T7" fmla="*/ 1177 h 1177"/>
                <a:gd name="T8" fmla="*/ 45 w 1353"/>
                <a:gd name="T9" fmla="*/ 1177 h 1177"/>
                <a:gd name="T10" fmla="*/ 13 w 1353"/>
                <a:gd name="T11" fmla="*/ 1163 h 1177"/>
                <a:gd name="T12" fmla="*/ 0 w 1353"/>
                <a:gd name="T13" fmla="*/ 1132 h 1177"/>
                <a:gd name="T14" fmla="*/ 0 w 1353"/>
                <a:gd name="T15" fmla="*/ 45 h 1177"/>
                <a:gd name="T16" fmla="*/ 13 w 1353"/>
                <a:gd name="T17" fmla="*/ 13 h 1177"/>
                <a:gd name="T18" fmla="*/ 45 w 1353"/>
                <a:gd name="T19" fmla="*/ 0 h 1177"/>
                <a:gd name="T20" fmla="*/ 798 w 1353"/>
                <a:gd name="T21" fmla="*/ 0 h 1177"/>
                <a:gd name="T22" fmla="*/ 1109 w 1353"/>
                <a:gd name="T23" fmla="*/ 85 h 1177"/>
                <a:gd name="T24" fmla="*/ 1235 w 1353"/>
                <a:gd name="T25" fmla="*/ 330 h 1177"/>
                <a:gd name="T26" fmla="*/ 1132 w 1353"/>
                <a:gd name="T27" fmla="*/ 578 h 1177"/>
                <a:gd name="T28" fmla="*/ 1072 w 1353"/>
                <a:gd name="T29" fmla="*/ 615 h 1177"/>
                <a:gd name="T30" fmla="*/ 998 w 1353"/>
                <a:gd name="T31" fmla="*/ 645 h 1177"/>
                <a:gd name="T32" fmla="*/ 1080 w 1353"/>
                <a:gd name="T33" fmla="*/ 701 h 1177"/>
                <a:gd name="T34" fmla="*/ 1136 w 1353"/>
                <a:gd name="T35" fmla="*/ 761 h 1177"/>
                <a:gd name="T36" fmla="*/ 1342 w 1353"/>
                <a:gd name="T37" fmla="*/ 1108 h 1177"/>
                <a:gd name="T38" fmla="*/ 1344 w 1353"/>
                <a:gd name="T39" fmla="*/ 1155 h 1177"/>
                <a:gd name="T40" fmla="*/ 1303 w 1353"/>
                <a:gd name="T41" fmla="*/ 1177 h 1177"/>
                <a:gd name="T42" fmla="*/ 921 w 1353"/>
                <a:gd name="T43" fmla="*/ 1177 h 1177"/>
                <a:gd name="T44" fmla="*/ 898 w 1353"/>
                <a:gd name="T45" fmla="*/ 1169 h 1177"/>
                <a:gd name="T46" fmla="*/ 881 w 1353"/>
                <a:gd name="T47" fmla="*/ 1151 h 1177"/>
                <a:gd name="T48" fmla="*/ 689 w 1353"/>
                <a:gd name="T49" fmla="*/ 794 h 1177"/>
                <a:gd name="T50" fmla="*/ 690 w 1353"/>
                <a:gd name="T51" fmla="*/ 797 h 1177"/>
                <a:gd name="T52" fmla="*/ 678 w 1353"/>
                <a:gd name="T53" fmla="*/ 782 h 1177"/>
                <a:gd name="T54" fmla="*/ 663 w 1353"/>
                <a:gd name="T55" fmla="*/ 770 h 1177"/>
                <a:gd name="T56" fmla="*/ 570 w 1353"/>
                <a:gd name="T57" fmla="*/ 761 h 1177"/>
                <a:gd name="T58" fmla="*/ 425 w 1353"/>
                <a:gd name="T59" fmla="*/ 761 h 1177"/>
                <a:gd name="T60" fmla="*/ 416 w 1353"/>
                <a:gd name="T61" fmla="*/ 269 h 1177"/>
                <a:gd name="T62" fmla="*/ 416 w 1353"/>
                <a:gd name="T63" fmla="*/ 269 h 1177"/>
                <a:gd name="T64" fmla="*/ 416 w 1353"/>
                <a:gd name="T65" fmla="*/ 492 h 1177"/>
                <a:gd name="T66" fmla="*/ 596 w 1353"/>
                <a:gd name="T67" fmla="*/ 492 h 1177"/>
                <a:gd name="T68" fmla="*/ 762 w 1353"/>
                <a:gd name="T69" fmla="*/ 467 h 1177"/>
                <a:gd name="T70" fmla="*/ 819 w 1353"/>
                <a:gd name="T71" fmla="*/ 375 h 1177"/>
                <a:gd name="T72" fmla="*/ 776 w 1353"/>
                <a:gd name="T73" fmla="*/ 294 h 1177"/>
                <a:gd name="T74" fmla="*/ 650 w 1353"/>
                <a:gd name="T75" fmla="*/ 269 h 1177"/>
                <a:gd name="T76" fmla="*/ 416 w 1353"/>
                <a:gd name="T77" fmla="*/ 26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177">
                  <a:moveTo>
                    <a:pt x="425" y="761"/>
                  </a:moveTo>
                  <a:lnTo>
                    <a:pt x="425" y="1132"/>
                  </a:lnTo>
                  <a:cubicBezTo>
                    <a:pt x="425" y="1144"/>
                    <a:pt x="420" y="1154"/>
                    <a:pt x="411" y="1163"/>
                  </a:cubicBezTo>
                  <a:cubicBezTo>
                    <a:pt x="402" y="1172"/>
                    <a:pt x="391" y="1177"/>
                    <a:pt x="378" y="1177"/>
                  </a:cubicBezTo>
                  <a:lnTo>
                    <a:pt x="45" y="1177"/>
                  </a:lnTo>
                  <a:cubicBezTo>
                    <a:pt x="33" y="1177"/>
                    <a:pt x="22" y="1172"/>
                    <a:pt x="13" y="1163"/>
                  </a:cubicBezTo>
                  <a:cubicBezTo>
                    <a:pt x="4" y="1154"/>
                    <a:pt x="0" y="1144"/>
                    <a:pt x="0" y="1132"/>
                  </a:cubicBezTo>
                  <a:lnTo>
                    <a:pt x="0" y="45"/>
                  </a:lnTo>
                  <a:cubicBezTo>
                    <a:pt x="0" y="33"/>
                    <a:pt x="4" y="22"/>
                    <a:pt x="13" y="13"/>
                  </a:cubicBezTo>
                  <a:cubicBezTo>
                    <a:pt x="22" y="4"/>
                    <a:pt x="33" y="0"/>
                    <a:pt x="45" y="0"/>
                  </a:cubicBezTo>
                  <a:lnTo>
                    <a:pt x="798" y="0"/>
                  </a:lnTo>
                  <a:cubicBezTo>
                    <a:pt x="928" y="0"/>
                    <a:pt x="1031" y="28"/>
                    <a:pt x="1109" y="85"/>
                  </a:cubicBezTo>
                  <a:cubicBezTo>
                    <a:pt x="1193" y="148"/>
                    <a:pt x="1235" y="229"/>
                    <a:pt x="1235" y="330"/>
                  </a:cubicBezTo>
                  <a:cubicBezTo>
                    <a:pt x="1235" y="444"/>
                    <a:pt x="1201" y="527"/>
                    <a:pt x="1132" y="578"/>
                  </a:cubicBezTo>
                  <a:cubicBezTo>
                    <a:pt x="1115" y="591"/>
                    <a:pt x="1095" y="603"/>
                    <a:pt x="1072" y="615"/>
                  </a:cubicBezTo>
                  <a:cubicBezTo>
                    <a:pt x="1050" y="626"/>
                    <a:pt x="1025" y="636"/>
                    <a:pt x="998" y="645"/>
                  </a:cubicBezTo>
                  <a:cubicBezTo>
                    <a:pt x="1030" y="662"/>
                    <a:pt x="1057" y="681"/>
                    <a:pt x="1080" y="701"/>
                  </a:cubicBezTo>
                  <a:cubicBezTo>
                    <a:pt x="1102" y="721"/>
                    <a:pt x="1121" y="741"/>
                    <a:pt x="1136" y="761"/>
                  </a:cubicBezTo>
                  <a:lnTo>
                    <a:pt x="1342" y="1108"/>
                  </a:lnTo>
                  <a:cubicBezTo>
                    <a:pt x="1352" y="1125"/>
                    <a:pt x="1353" y="1141"/>
                    <a:pt x="1344" y="1155"/>
                  </a:cubicBezTo>
                  <a:cubicBezTo>
                    <a:pt x="1336" y="1170"/>
                    <a:pt x="1322" y="1177"/>
                    <a:pt x="1303" y="1177"/>
                  </a:cubicBezTo>
                  <a:lnTo>
                    <a:pt x="921" y="1177"/>
                  </a:lnTo>
                  <a:cubicBezTo>
                    <a:pt x="913" y="1177"/>
                    <a:pt x="906" y="1174"/>
                    <a:pt x="898" y="1169"/>
                  </a:cubicBezTo>
                  <a:cubicBezTo>
                    <a:pt x="891" y="1164"/>
                    <a:pt x="885" y="1158"/>
                    <a:pt x="881" y="1151"/>
                  </a:cubicBezTo>
                  <a:lnTo>
                    <a:pt x="689" y="794"/>
                  </a:lnTo>
                  <a:lnTo>
                    <a:pt x="690" y="797"/>
                  </a:lnTo>
                  <a:cubicBezTo>
                    <a:pt x="686" y="792"/>
                    <a:pt x="682" y="787"/>
                    <a:pt x="678" y="782"/>
                  </a:cubicBezTo>
                  <a:cubicBezTo>
                    <a:pt x="673" y="777"/>
                    <a:pt x="668" y="773"/>
                    <a:pt x="663" y="770"/>
                  </a:cubicBezTo>
                  <a:cubicBezTo>
                    <a:pt x="655" y="764"/>
                    <a:pt x="624" y="761"/>
                    <a:pt x="570" y="761"/>
                  </a:cubicBezTo>
                  <a:lnTo>
                    <a:pt x="425" y="761"/>
                  </a:lnTo>
                  <a:close/>
                  <a:moveTo>
                    <a:pt x="416" y="269"/>
                  </a:moveTo>
                  <a:lnTo>
                    <a:pt x="416" y="269"/>
                  </a:lnTo>
                  <a:lnTo>
                    <a:pt x="416" y="492"/>
                  </a:lnTo>
                  <a:lnTo>
                    <a:pt x="596" y="492"/>
                  </a:lnTo>
                  <a:cubicBezTo>
                    <a:pt x="669" y="492"/>
                    <a:pt x="724" y="484"/>
                    <a:pt x="762" y="467"/>
                  </a:cubicBezTo>
                  <a:cubicBezTo>
                    <a:pt x="800" y="450"/>
                    <a:pt x="819" y="419"/>
                    <a:pt x="819" y="375"/>
                  </a:cubicBezTo>
                  <a:cubicBezTo>
                    <a:pt x="819" y="338"/>
                    <a:pt x="805" y="311"/>
                    <a:pt x="776" y="294"/>
                  </a:cubicBezTo>
                  <a:cubicBezTo>
                    <a:pt x="747" y="277"/>
                    <a:pt x="705" y="269"/>
                    <a:pt x="650" y="269"/>
                  </a:cubicBezTo>
                  <a:lnTo>
                    <a:pt x="416" y="269"/>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4" name="Freeform 36">
              <a:extLst>
                <a:ext uri="{FF2B5EF4-FFF2-40B4-BE49-F238E27FC236}">
                  <a16:creationId xmlns:a16="http://schemas.microsoft.com/office/drawing/2014/main" xmlns="" id="{C294ECA2-C718-4034-B660-9DE358CC166E}"/>
                </a:ext>
              </a:extLst>
            </p:cNvPr>
            <p:cNvSpPr>
              <a:spLocks noEditPoints="1"/>
            </p:cNvSpPr>
            <p:nvPr/>
          </p:nvSpPr>
          <p:spPr bwMode="auto">
            <a:xfrm>
              <a:off x="4726" y="948"/>
              <a:ext cx="322" cy="281"/>
            </a:xfrm>
            <a:custGeom>
              <a:avLst/>
              <a:gdLst>
                <a:gd name="T0" fmla="*/ 1232 w 1411"/>
                <a:gd name="T1" fmla="*/ 1068 h 1218"/>
                <a:gd name="T2" fmla="*/ 705 w 1411"/>
                <a:gd name="T3" fmla="*/ 1218 h 1218"/>
                <a:gd name="T4" fmla="*/ 178 w 1411"/>
                <a:gd name="T5" fmla="*/ 1068 h 1218"/>
                <a:gd name="T6" fmla="*/ 0 w 1411"/>
                <a:gd name="T7" fmla="*/ 610 h 1218"/>
                <a:gd name="T8" fmla="*/ 178 w 1411"/>
                <a:gd name="T9" fmla="*/ 151 h 1218"/>
                <a:gd name="T10" fmla="*/ 705 w 1411"/>
                <a:gd name="T11" fmla="*/ 0 h 1218"/>
                <a:gd name="T12" fmla="*/ 1232 w 1411"/>
                <a:gd name="T13" fmla="*/ 151 h 1218"/>
                <a:gd name="T14" fmla="*/ 1411 w 1411"/>
                <a:gd name="T15" fmla="*/ 610 h 1218"/>
                <a:gd name="T16" fmla="*/ 1232 w 1411"/>
                <a:gd name="T17" fmla="*/ 1068 h 1218"/>
                <a:gd name="T18" fmla="*/ 921 w 1411"/>
                <a:gd name="T19" fmla="*/ 415 h 1218"/>
                <a:gd name="T20" fmla="*/ 921 w 1411"/>
                <a:gd name="T21" fmla="*/ 415 h 1218"/>
                <a:gd name="T22" fmla="*/ 705 w 1411"/>
                <a:gd name="T23" fmla="*/ 350 h 1218"/>
                <a:gd name="T24" fmla="*/ 491 w 1411"/>
                <a:gd name="T25" fmla="*/ 415 h 1218"/>
                <a:gd name="T26" fmla="*/ 417 w 1411"/>
                <a:gd name="T27" fmla="*/ 610 h 1218"/>
                <a:gd name="T28" fmla="*/ 491 w 1411"/>
                <a:gd name="T29" fmla="*/ 804 h 1218"/>
                <a:gd name="T30" fmla="*/ 705 w 1411"/>
                <a:gd name="T31" fmla="*/ 870 h 1218"/>
                <a:gd name="T32" fmla="*/ 921 w 1411"/>
                <a:gd name="T33" fmla="*/ 804 h 1218"/>
                <a:gd name="T34" fmla="*/ 995 w 1411"/>
                <a:gd name="T35" fmla="*/ 610 h 1218"/>
                <a:gd name="T36" fmla="*/ 921 w 1411"/>
                <a:gd name="T37" fmla="*/ 41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1" h="1218">
                  <a:moveTo>
                    <a:pt x="1232" y="1068"/>
                  </a:moveTo>
                  <a:cubicBezTo>
                    <a:pt x="1113" y="1168"/>
                    <a:pt x="938" y="1218"/>
                    <a:pt x="705" y="1218"/>
                  </a:cubicBezTo>
                  <a:cubicBezTo>
                    <a:pt x="473" y="1218"/>
                    <a:pt x="297" y="1168"/>
                    <a:pt x="178" y="1068"/>
                  </a:cubicBezTo>
                  <a:cubicBezTo>
                    <a:pt x="59" y="968"/>
                    <a:pt x="0" y="815"/>
                    <a:pt x="0" y="610"/>
                  </a:cubicBezTo>
                  <a:cubicBezTo>
                    <a:pt x="0" y="405"/>
                    <a:pt x="59" y="252"/>
                    <a:pt x="178" y="151"/>
                  </a:cubicBezTo>
                  <a:cubicBezTo>
                    <a:pt x="297" y="51"/>
                    <a:pt x="473" y="0"/>
                    <a:pt x="705" y="0"/>
                  </a:cubicBezTo>
                  <a:cubicBezTo>
                    <a:pt x="938" y="0"/>
                    <a:pt x="1113" y="51"/>
                    <a:pt x="1232" y="151"/>
                  </a:cubicBezTo>
                  <a:cubicBezTo>
                    <a:pt x="1351" y="252"/>
                    <a:pt x="1411" y="405"/>
                    <a:pt x="1411" y="610"/>
                  </a:cubicBezTo>
                  <a:cubicBezTo>
                    <a:pt x="1411" y="815"/>
                    <a:pt x="1351" y="968"/>
                    <a:pt x="1232" y="1068"/>
                  </a:cubicBezTo>
                  <a:close/>
                  <a:moveTo>
                    <a:pt x="921" y="415"/>
                  </a:moveTo>
                  <a:lnTo>
                    <a:pt x="921" y="415"/>
                  </a:lnTo>
                  <a:cubicBezTo>
                    <a:pt x="871" y="372"/>
                    <a:pt x="799" y="350"/>
                    <a:pt x="705" y="350"/>
                  </a:cubicBezTo>
                  <a:cubicBezTo>
                    <a:pt x="611" y="350"/>
                    <a:pt x="540" y="372"/>
                    <a:pt x="491" y="415"/>
                  </a:cubicBezTo>
                  <a:cubicBezTo>
                    <a:pt x="442" y="459"/>
                    <a:pt x="417" y="524"/>
                    <a:pt x="417" y="610"/>
                  </a:cubicBezTo>
                  <a:cubicBezTo>
                    <a:pt x="417" y="696"/>
                    <a:pt x="442" y="761"/>
                    <a:pt x="491" y="804"/>
                  </a:cubicBezTo>
                  <a:cubicBezTo>
                    <a:pt x="540" y="848"/>
                    <a:pt x="611" y="870"/>
                    <a:pt x="705" y="870"/>
                  </a:cubicBezTo>
                  <a:cubicBezTo>
                    <a:pt x="799" y="870"/>
                    <a:pt x="871" y="848"/>
                    <a:pt x="921" y="804"/>
                  </a:cubicBezTo>
                  <a:cubicBezTo>
                    <a:pt x="970" y="761"/>
                    <a:pt x="995" y="696"/>
                    <a:pt x="995" y="610"/>
                  </a:cubicBezTo>
                  <a:cubicBezTo>
                    <a:pt x="995" y="524"/>
                    <a:pt x="970" y="459"/>
                    <a:pt x="921" y="415"/>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5" name="Freeform 37">
              <a:extLst>
                <a:ext uri="{FF2B5EF4-FFF2-40B4-BE49-F238E27FC236}">
                  <a16:creationId xmlns:a16="http://schemas.microsoft.com/office/drawing/2014/main" xmlns="" id="{0911D898-3CEE-4DCC-ABC5-F632562A0B28}"/>
                </a:ext>
              </a:extLst>
            </p:cNvPr>
            <p:cNvSpPr>
              <a:spLocks/>
            </p:cNvSpPr>
            <p:nvPr/>
          </p:nvSpPr>
          <p:spPr bwMode="auto">
            <a:xfrm>
              <a:off x="2068" y="770"/>
              <a:ext cx="108" cy="113"/>
            </a:xfrm>
            <a:custGeom>
              <a:avLst/>
              <a:gdLst>
                <a:gd name="T0" fmla="*/ 0 w 471"/>
                <a:gd name="T1" fmla="*/ 245 h 489"/>
                <a:gd name="T2" fmla="*/ 250 w 471"/>
                <a:gd name="T3" fmla="*/ 0 h 489"/>
                <a:gd name="T4" fmla="*/ 442 w 471"/>
                <a:gd name="T5" fmla="*/ 67 h 489"/>
                <a:gd name="T6" fmla="*/ 370 w 471"/>
                <a:gd name="T7" fmla="*/ 140 h 489"/>
                <a:gd name="T8" fmla="*/ 249 w 471"/>
                <a:gd name="T9" fmla="*/ 96 h 489"/>
                <a:gd name="T10" fmla="*/ 105 w 471"/>
                <a:gd name="T11" fmla="*/ 246 h 489"/>
                <a:gd name="T12" fmla="*/ 248 w 471"/>
                <a:gd name="T13" fmla="*/ 401 h 489"/>
                <a:gd name="T14" fmla="*/ 367 w 471"/>
                <a:gd name="T15" fmla="*/ 304 h 489"/>
                <a:gd name="T16" fmla="*/ 367 w 471"/>
                <a:gd name="T17" fmla="*/ 293 h 489"/>
                <a:gd name="T18" fmla="*/ 234 w 471"/>
                <a:gd name="T19" fmla="*/ 293 h 489"/>
                <a:gd name="T20" fmla="*/ 234 w 471"/>
                <a:gd name="T21" fmla="*/ 206 h 489"/>
                <a:gd name="T22" fmla="*/ 471 w 471"/>
                <a:gd name="T23" fmla="*/ 206 h 489"/>
                <a:gd name="T24" fmla="*/ 471 w 471"/>
                <a:gd name="T25" fmla="*/ 284 h 489"/>
                <a:gd name="T26" fmla="*/ 243 w 471"/>
                <a:gd name="T27" fmla="*/ 489 h 489"/>
                <a:gd name="T28" fmla="*/ 0 w 471"/>
                <a:gd name="T29" fmla="*/ 2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489">
                  <a:moveTo>
                    <a:pt x="0" y="245"/>
                  </a:moveTo>
                  <a:cubicBezTo>
                    <a:pt x="0" y="73"/>
                    <a:pt x="90" y="0"/>
                    <a:pt x="250" y="0"/>
                  </a:cubicBezTo>
                  <a:cubicBezTo>
                    <a:pt x="346" y="0"/>
                    <a:pt x="404" y="28"/>
                    <a:pt x="442" y="67"/>
                  </a:cubicBezTo>
                  <a:lnTo>
                    <a:pt x="370" y="140"/>
                  </a:lnTo>
                  <a:cubicBezTo>
                    <a:pt x="346" y="117"/>
                    <a:pt x="314" y="96"/>
                    <a:pt x="249" y="96"/>
                  </a:cubicBezTo>
                  <a:cubicBezTo>
                    <a:pt x="145" y="96"/>
                    <a:pt x="105" y="147"/>
                    <a:pt x="105" y="246"/>
                  </a:cubicBezTo>
                  <a:cubicBezTo>
                    <a:pt x="105" y="350"/>
                    <a:pt x="133" y="401"/>
                    <a:pt x="248" y="401"/>
                  </a:cubicBezTo>
                  <a:cubicBezTo>
                    <a:pt x="340" y="401"/>
                    <a:pt x="367" y="370"/>
                    <a:pt x="367" y="304"/>
                  </a:cubicBezTo>
                  <a:lnTo>
                    <a:pt x="367" y="293"/>
                  </a:lnTo>
                  <a:lnTo>
                    <a:pt x="234" y="293"/>
                  </a:lnTo>
                  <a:lnTo>
                    <a:pt x="234" y="206"/>
                  </a:lnTo>
                  <a:lnTo>
                    <a:pt x="471" y="206"/>
                  </a:lnTo>
                  <a:lnTo>
                    <a:pt x="471" y="284"/>
                  </a:lnTo>
                  <a:cubicBezTo>
                    <a:pt x="471" y="419"/>
                    <a:pt x="417" y="489"/>
                    <a:pt x="243" y="489"/>
                  </a:cubicBezTo>
                  <a:cubicBezTo>
                    <a:pt x="53" y="489"/>
                    <a:pt x="0" y="402"/>
                    <a:pt x="0" y="245"/>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6" name="Freeform 38">
              <a:extLst>
                <a:ext uri="{FF2B5EF4-FFF2-40B4-BE49-F238E27FC236}">
                  <a16:creationId xmlns:a16="http://schemas.microsoft.com/office/drawing/2014/main" xmlns="" id="{F684495E-0491-4B47-BEFB-165EEFEBBDE5}"/>
                </a:ext>
              </a:extLst>
            </p:cNvPr>
            <p:cNvSpPr>
              <a:spLocks noEditPoints="1"/>
            </p:cNvSpPr>
            <p:nvPr/>
          </p:nvSpPr>
          <p:spPr bwMode="auto">
            <a:xfrm>
              <a:off x="2241" y="770"/>
              <a:ext cx="115" cy="113"/>
            </a:xfrm>
            <a:custGeom>
              <a:avLst/>
              <a:gdLst>
                <a:gd name="T0" fmla="*/ 0 w 503"/>
                <a:gd name="T1" fmla="*/ 245 h 490"/>
                <a:gd name="T2" fmla="*/ 252 w 503"/>
                <a:gd name="T3" fmla="*/ 0 h 490"/>
                <a:gd name="T4" fmla="*/ 503 w 503"/>
                <a:gd name="T5" fmla="*/ 245 h 490"/>
                <a:gd name="T6" fmla="*/ 252 w 503"/>
                <a:gd name="T7" fmla="*/ 490 h 490"/>
                <a:gd name="T8" fmla="*/ 0 w 503"/>
                <a:gd name="T9" fmla="*/ 245 h 490"/>
                <a:gd name="T10" fmla="*/ 397 w 503"/>
                <a:gd name="T11" fmla="*/ 247 h 490"/>
                <a:gd name="T12" fmla="*/ 397 w 503"/>
                <a:gd name="T13" fmla="*/ 247 h 490"/>
                <a:gd name="T14" fmla="*/ 252 w 503"/>
                <a:gd name="T15" fmla="*/ 96 h 490"/>
                <a:gd name="T16" fmla="*/ 106 w 503"/>
                <a:gd name="T17" fmla="*/ 247 h 490"/>
                <a:gd name="T18" fmla="*/ 252 w 503"/>
                <a:gd name="T19" fmla="*/ 398 h 490"/>
                <a:gd name="T20" fmla="*/ 397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2" y="0"/>
                  </a:cubicBezTo>
                  <a:cubicBezTo>
                    <a:pt x="403" y="0"/>
                    <a:pt x="503" y="67"/>
                    <a:pt x="503" y="245"/>
                  </a:cubicBezTo>
                  <a:cubicBezTo>
                    <a:pt x="503" y="423"/>
                    <a:pt x="403" y="490"/>
                    <a:pt x="252" y="490"/>
                  </a:cubicBezTo>
                  <a:cubicBezTo>
                    <a:pt x="100" y="490"/>
                    <a:pt x="0" y="423"/>
                    <a:pt x="0" y="245"/>
                  </a:cubicBezTo>
                  <a:close/>
                  <a:moveTo>
                    <a:pt x="397" y="247"/>
                  </a:moveTo>
                  <a:lnTo>
                    <a:pt x="397" y="247"/>
                  </a:lnTo>
                  <a:cubicBezTo>
                    <a:pt x="397" y="154"/>
                    <a:pt x="360" y="96"/>
                    <a:pt x="252" y="96"/>
                  </a:cubicBezTo>
                  <a:cubicBezTo>
                    <a:pt x="143" y="96"/>
                    <a:pt x="106" y="154"/>
                    <a:pt x="106" y="247"/>
                  </a:cubicBezTo>
                  <a:cubicBezTo>
                    <a:pt x="106" y="340"/>
                    <a:pt x="143" y="398"/>
                    <a:pt x="252" y="398"/>
                  </a:cubicBezTo>
                  <a:cubicBezTo>
                    <a:pt x="360" y="398"/>
                    <a:pt x="397" y="340"/>
                    <a:pt x="397"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7" name="Freeform 39">
              <a:extLst>
                <a:ext uri="{FF2B5EF4-FFF2-40B4-BE49-F238E27FC236}">
                  <a16:creationId xmlns:a16="http://schemas.microsoft.com/office/drawing/2014/main" xmlns="" id="{555A3A83-7DA6-442D-B7D7-D40870C27780}"/>
                </a:ext>
              </a:extLst>
            </p:cNvPr>
            <p:cNvSpPr>
              <a:spLocks/>
            </p:cNvSpPr>
            <p:nvPr/>
          </p:nvSpPr>
          <p:spPr bwMode="auto">
            <a:xfrm>
              <a:off x="2416" y="772"/>
              <a:ext cx="110" cy="110"/>
            </a:xfrm>
            <a:custGeom>
              <a:avLst/>
              <a:gdLst>
                <a:gd name="T0" fmla="*/ 0 w 483"/>
                <a:gd name="T1" fmla="*/ 0 h 478"/>
                <a:gd name="T2" fmla="*/ 110 w 483"/>
                <a:gd name="T3" fmla="*/ 0 h 478"/>
                <a:gd name="T4" fmla="*/ 243 w 483"/>
                <a:gd name="T5" fmla="*/ 347 h 478"/>
                <a:gd name="T6" fmla="*/ 375 w 483"/>
                <a:gd name="T7" fmla="*/ 0 h 478"/>
                <a:gd name="T8" fmla="*/ 483 w 483"/>
                <a:gd name="T9" fmla="*/ 0 h 478"/>
                <a:gd name="T10" fmla="*/ 294 w 483"/>
                <a:gd name="T11" fmla="*/ 478 h 478"/>
                <a:gd name="T12" fmla="*/ 188 w 483"/>
                <a:gd name="T13" fmla="*/ 478 h 478"/>
                <a:gd name="T14" fmla="*/ 0 w 483"/>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3" h="478">
                  <a:moveTo>
                    <a:pt x="0" y="0"/>
                  </a:moveTo>
                  <a:lnTo>
                    <a:pt x="110" y="0"/>
                  </a:lnTo>
                  <a:lnTo>
                    <a:pt x="243" y="347"/>
                  </a:lnTo>
                  <a:lnTo>
                    <a:pt x="375" y="0"/>
                  </a:lnTo>
                  <a:lnTo>
                    <a:pt x="483" y="0"/>
                  </a:lnTo>
                  <a:lnTo>
                    <a:pt x="294" y="478"/>
                  </a:lnTo>
                  <a:lnTo>
                    <a:pt x="188" y="478"/>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8" name="Freeform 40">
              <a:extLst>
                <a:ext uri="{FF2B5EF4-FFF2-40B4-BE49-F238E27FC236}">
                  <a16:creationId xmlns:a16="http://schemas.microsoft.com/office/drawing/2014/main" xmlns="" id="{CD722213-02EE-4CBA-B9FF-3CD542F08E7C}"/>
                </a:ext>
              </a:extLst>
            </p:cNvPr>
            <p:cNvSpPr>
              <a:spLocks/>
            </p:cNvSpPr>
            <p:nvPr/>
          </p:nvSpPr>
          <p:spPr bwMode="auto">
            <a:xfrm>
              <a:off x="2597" y="772"/>
              <a:ext cx="82" cy="109"/>
            </a:xfrm>
            <a:custGeom>
              <a:avLst/>
              <a:gdLst>
                <a:gd name="T0" fmla="*/ 0 w 360"/>
                <a:gd name="T1" fmla="*/ 0 h 474"/>
                <a:gd name="T2" fmla="*/ 357 w 360"/>
                <a:gd name="T3" fmla="*/ 0 h 474"/>
                <a:gd name="T4" fmla="*/ 357 w 360"/>
                <a:gd name="T5" fmla="*/ 94 h 474"/>
                <a:gd name="T6" fmla="*/ 105 w 360"/>
                <a:gd name="T7" fmla="*/ 94 h 474"/>
                <a:gd name="T8" fmla="*/ 105 w 360"/>
                <a:gd name="T9" fmla="*/ 187 h 474"/>
                <a:gd name="T10" fmla="*/ 351 w 360"/>
                <a:gd name="T11" fmla="*/ 187 h 474"/>
                <a:gd name="T12" fmla="*/ 351 w 360"/>
                <a:gd name="T13" fmla="*/ 278 h 474"/>
                <a:gd name="T14" fmla="*/ 105 w 360"/>
                <a:gd name="T15" fmla="*/ 278 h 474"/>
                <a:gd name="T16" fmla="*/ 105 w 360"/>
                <a:gd name="T17" fmla="*/ 383 h 474"/>
                <a:gd name="T18" fmla="*/ 360 w 360"/>
                <a:gd name="T19" fmla="*/ 383 h 474"/>
                <a:gd name="T20" fmla="*/ 360 w 360"/>
                <a:gd name="T21" fmla="*/ 474 h 474"/>
                <a:gd name="T22" fmla="*/ 0 w 360"/>
                <a:gd name="T23" fmla="*/ 474 h 474"/>
                <a:gd name="T24" fmla="*/ 0 w 360"/>
                <a:gd name="T25"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474">
                  <a:moveTo>
                    <a:pt x="0" y="0"/>
                  </a:moveTo>
                  <a:lnTo>
                    <a:pt x="357" y="0"/>
                  </a:lnTo>
                  <a:lnTo>
                    <a:pt x="357" y="94"/>
                  </a:lnTo>
                  <a:lnTo>
                    <a:pt x="105" y="94"/>
                  </a:lnTo>
                  <a:lnTo>
                    <a:pt x="105" y="187"/>
                  </a:lnTo>
                  <a:lnTo>
                    <a:pt x="351" y="187"/>
                  </a:lnTo>
                  <a:lnTo>
                    <a:pt x="351" y="278"/>
                  </a:lnTo>
                  <a:lnTo>
                    <a:pt x="105" y="278"/>
                  </a:lnTo>
                  <a:lnTo>
                    <a:pt x="105" y="383"/>
                  </a:lnTo>
                  <a:lnTo>
                    <a:pt x="360" y="383"/>
                  </a:lnTo>
                  <a:lnTo>
                    <a:pt x="360" y="474"/>
                  </a:lnTo>
                  <a:lnTo>
                    <a:pt x="0" y="474"/>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9" name="Freeform 41">
              <a:extLst>
                <a:ext uri="{FF2B5EF4-FFF2-40B4-BE49-F238E27FC236}">
                  <a16:creationId xmlns:a16="http://schemas.microsoft.com/office/drawing/2014/main" xmlns="" id="{9BB3E34D-8F4E-4273-998D-E91E52639AA2}"/>
                </a:ext>
              </a:extLst>
            </p:cNvPr>
            <p:cNvSpPr>
              <a:spLocks noEditPoints="1"/>
            </p:cNvSpPr>
            <p:nvPr/>
          </p:nvSpPr>
          <p:spPr bwMode="auto">
            <a:xfrm>
              <a:off x="2754" y="772"/>
              <a:ext cx="95" cy="109"/>
            </a:xfrm>
            <a:custGeom>
              <a:avLst/>
              <a:gdLst>
                <a:gd name="T0" fmla="*/ 209 w 415"/>
                <a:gd name="T1" fmla="*/ 317 h 474"/>
                <a:gd name="T2" fmla="*/ 103 w 415"/>
                <a:gd name="T3" fmla="*/ 317 h 474"/>
                <a:gd name="T4" fmla="*/ 103 w 415"/>
                <a:gd name="T5" fmla="*/ 474 h 474"/>
                <a:gd name="T6" fmla="*/ 0 w 415"/>
                <a:gd name="T7" fmla="*/ 474 h 474"/>
                <a:gd name="T8" fmla="*/ 0 w 415"/>
                <a:gd name="T9" fmla="*/ 0 h 474"/>
                <a:gd name="T10" fmla="*/ 230 w 415"/>
                <a:gd name="T11" fmla="*/ 0 h 474"/>
                <a:gd name="T12" fmla="*/ 415 w 415"/>
                <a:gd name="T13" fmla="*/ 155 h 474"/>
                <a:gd name="T14" fmla="*/ 315 w 415"/>
                <a:gd name="T15" fmla="*/ 305 h 474"/>
                <a:gd name="T16" fmla="*/ 409 w 415"/>
                <a:gd name="T17" fmla="*/ 474 h 474"/>
                <a:gd name="T18" fmla="*/ 297 w 415"/>
                <a:gd name="T19" fmla="*/ 474 h 474"/>
                <a:gd name="T20" fmla="*/ 209 w 415"/>
                <a:gd name="T21" fmla="*/ 317 h 474"/>
                <a:gd name="T22" fmla="*/ 226 w 415"/>
                <a:gd name="T23" fmla="*/ 226 h 474"/>
                <a:gd name="T24" fmla="*/ 226 w 415"/>
                <a:gd name="T25" fmla="*/ 226 h 474"/>
                <a:gd name="T26" fmla="*/ 309 w 415"/>
                <a:gd name="T27" fmla="*/ 159 h 474"/>
                <a:gd name="T28" fmla="*/ 225 w 415"/>
                <a:gd name="T29" fmla="*/ 89 h 474"/>
                <a:gd name="T30" fmla="*/ 103 w 415"/>
                <a:gd name="T31" fmla="*/ 89 h 474"/>
                <a:gd name="T32" fmla="*/ 103 w 415"/>
                <a:gd name="T33" fmla="*/ 226 h 474"/>
                <a:gd name="T34" fmla="*/ 226 w 415"/>
                <a:gd name="T35" fmla="*/ 22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5" h="474">
                  <a:moveTo>
                    <a:pt x="209" y="317"/>
                  </a:moveTo>
                  <a:lnTo>
                    <a:pt x="103" y="317"/>
                  </a:lnTo>
                  <a:lnTo>
                    <a:pt x="103" y="474"/>
                  </a:lnTo>
                  <a:lnTo>
                    <a:pt x="0" y="474"/>
                  </a:lnTo>
                  <a:lnTo>
                    <a:pt x="0" y="0"/>
                  </a:lnTo>
                  <a:lnTo>
                    <a:pt x="230" y="0"/>
                  </a:lnTo>
                  <a:cubicBezTo>
                    <a:pt x="379" y="0"/>
                    <a:pt x="415" y="64"/>
                    <a:pt x="415" y="155"/>
                  </a:cubicBezTo>
                  <a:cubicBezTo>
                    <a:pt x="415" y="220"/>
                    <a:pt x="394" y="280"/>
                    <a:pt x="315" y="305"/>
                  </a:cubicBezTo>
                  <a:lnTo>
                    <a:pt x="409" y="474"/>
                  </a:lnTo>
                  <a:lnTo>
                    <a:pt x="297" y="474"/>
                  </a:lnTo>
                  <a:lnTo>
                    <a:pt x="209" y="317"/>
                  </a:lnTo>
                  <a:close/>
                  <a:moveTo>
                    <a:pt x="226" y="226"/>
                  </a:moveTo>
                  <a:lnTo>
                    <a:pt x="226" y="226"/>
                  </a:lnTo>
                  <a:cubicBezTo>
                    <a:pt x="283" y="226"/>
                    <a:pt x="309" y="212"/>
                    <a:pt x="309" y="159"/>
                  </a:cubicBezTo>
                  <a:cubicBezTo>
                    <a:pt x="309" y="103"/>
                    <a:pt x="285" y="89"/>
                    <a:pt x="225" y="89"/>
                  </a:cubicBezTo>
                  <a:lnTo>
                    <a:pt x="103" y="89"/>
                  </a:lnTo>
                  <a:lnTo>
                    <a:pt x="103" y="226"/>
                  </a:lnTo>
                  <a:lnTo>
                    <a:pt x="226" y="226"/>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0" name="Freeform 42">
              <a:extLst>
                <a:ext uri="{FF2B5EF4-FFF2-40B4-BE49-F238E27FC236}">
                  <a16:creationId xmlns:a16="http://schemas.microsoft.com/office/drawing/2014/main" xmlns="" id="{A06C2726-6E83-4D2C-8389-ABA59C8496F7}"/>
                </a:ext>
              </a:extLst>
            </p:cNvPr>
            <p:cNvSpPr>
              <a:spLocks/>
            </p:cNvSpPr>
            <p:nvPr/>
          </p:nvSpPr>
          <p:spPr bwMode="auto">
            <a:xfrm>
              <a:off x="2925" y="772"/>
              <a:ext cx="98" cy="109"/>
            </a:xfrm>
            <a:custGeom>
              <a:avLst/>
              <a:gdLst>
                <a:gd name="T0" fmla="*/ 0 w 431"/>
                <a:gd name="T1" fmla="*/ 0 h 474"/>
                <a:gd name="T2" fmla="*/ 113 w 431"/>
                <a:gd name="T3" fmla="*/ 0 h 474"/>
                <a:gd name="T4" fmla="*/ 331 w 431"/>
                <a:gd name="T5" fmla="*/ 299 h 474"/>
                <a:gd name="T6" fmla="*/ 331 w 431"/>
                <a:gd name="T7" fmla="*/ 0 h 474"/>
                <a:gd name="T8" fmla="*/ 431 w 431"/>
                <a:gd name="T9" fmla="*/ 0 h 474"/>
                <a:gd name="T10" fmla="*/ 431 w 431"/>
                <a:gd name="T11" fmla="*/ 474 h 474"/>
                <a:gd name="T12" fmla="*/ 335 w 431"/>
                <a:gd name="T13" fmla="*/ 474 h 474"/>
                <a:gd name="T14" fmla="*/ 100 w 431"/>
                <a:gd name="T15" fmla="*/ 154 h 474"/>
                <a:gd name="T16" fmla="*/ 100 w 431"/>
                <a:gd name="T17" fmla="*/ 474 h 474"/>
                <a:gd name="T18" fmla="*/ 0 w 431"/>
                <a:gd name="T19" fmla="*/ 474 h 474"/>
                <a:gd name="T20" fmla="*/ 0 w 431"/>
                <a:gd name="T2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474">
                  <a:moveTo>
                    <a:pt x="0" y="0"/>
                  </a:moveTo>
                  <a:lnTo>
                    <a:pt x="113" y="0"/>
                  </a:lnTo>
                  <a:lnTo>
                    <a:pt x="331" y="299"/>
                  </a:lnTo>
                  <a:lnTo>
                    <a:pt x="331" y="0"/>
                  </a:lnTo>
                  <a:lnTo>
                    <a:pt x="431" y="0"/>
                  </a:lnTo>
                  <a:lnTo>
                    <a:pt x="431" y="474"/>
                  </a:lnTo>
                  <a:lnTo>
                    <a:pt x="335" y="474"/>
                  </a:lnTo>
                  <a:lnTo>
                    <a:pt x="100" y="154"/>
                  </a:lnTo>
                  <a:lnTo>
                    <a:pt x="100" y="474"/>
                  </a:lnTo>
                  <a:lnTo>
                    <a:pt x="0" y="474"/>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1" name="Freeform 43">
              <a:extLst>
                <a:ext uri="{FF2B5EF4-FFF2-40B4-BE49-F238E27FC236}">
                  <a16:creationId xmlns:a16="http://schemas.microsoft.com/office/drawing/2014/main" xmlns="" id="{79568A83-0326-46C7-A82F-3AF5E2DFC75A}"/>
                </a:ext>
              </a:extLst>
            </p:cNvPr>
            <p:cNvSpPr>
              <a:spLocks noEditPoints="1"/>
            </p:cNvSpPr>
            <p:nvPr/>
          </p:nvSpPr>
          <p:spPr bwMode="auto">
            <a:xfrm>
              <a:off x="3096" y="770"/>
              <a:ext cx="115" cy="113"/>
            </a:xfrm>
            <a:custGeom>
              <a:avLst/>
              <a:gdLst>
                <a:gd name="T0" fmla="*/ 0 w 503"/>
                <a:gd name="T1" fmla="*/ 245 h 490"/>
                <a:gd name="T2" fmla="*/ 251 w 503"/>
                <a:gd name="T3" fmla="*/ 0 h 490"/>
                <a:gd name="T4" fmla="*/ 503 w 503"/>
                <a:gd name="T5" fmla="*/ 245 h 490"/>
                <a:gd name="T6" fmla="*/ 251 w 503"/>
                <a:gd name="T7" fmla="*/ 490 h 490"/>
                <a:gd name="T8" fmla="*/ 0 w 503"/>
                <a:gd name="T9" fmla="*/ 245 h 490"/>
                <a:gd name="T10" fmla="*/ 396 w 503"/>
                <a:gd name="T11" fmla="*/ 247 h 490"/>
                <a:gd name="T12" fmla="*/ 396 w 503"/>
                <a:gd name="T13" fmla="*/ 247 h 490"/>
                <a:gd name="T14" fmla="*/ 251 w 503"/>
                <a:gd name="T15" fmla="*/ 96 h 490"/>
                <a:gd name="T16" fmla="*/ 106 w 503"/>
                <a:gd name="T17" fmla="*/ 247 h 490"/>
                <a:gd name="T18" fmla="*/ 251 w 503"/>
                <a:gd name="T19" fmla="*/ 398 h 490"/>
                <a:gd name="T20" fmla="*/ 396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1" y="0"/>
                  </a:cubicBezTo>
                  <a:cubicBezTo>
                    <a:pt x="402" y="0"/>
                    <a:pt x="503" y="67"/>
                    <a:pt x="503" y="245"/>
                  </a:cubicBezTo>
                  <a:cubicBezTo>
                    <a:pt x="503" y="423"/>
                    <a:pt x="402" y="490"/>
                    <a:pt x="251" y="490"/>
                  </a:cubicBezTo>
                  <a:cubicBezTo>
                    <a:pt x="100" y="490"/>
                    <a:pt x="0" y="423"/>
                    <a:pt x="0" y="245"/>
                  </a:cubicBezTo>
                  <a:close/>
                  <a:moveTo>
                    <a:pt x="396" y="247"/>
                  </a:moveTo>
                  <a:lnTo>
                    <a:pt x="396" y="247"/>
                  </a:lnTo>
                  <a:cubicBezTo>
                    <a:pt x="396" y="154"/>
                    <a:pt x="360" y="96"/>
                    <a:pt x="251" y="96"/>
                  </a:cubicBezTo>
                  <a:cubicBezTo>
                    <a:pt x="142" y="96"/>
                    <a:pt x="106" y="154"/>
                    <a:pt x="106" y="247"/>
                  </a:cubicBezTo>
                  <a:cubicBezTo>
                    <a:pt x="106" y="340"/>
                    <a:pt x="142" y="398"/>
                    <a:pt x="251" y="398"/>
                  </a:cubicBezTo>
                  <a:cubicBezTo>
                    <a:pt x="360" y="398"/>
                    <a:pt x="396" y="340"/>
                    <a:pt x="396"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2" name="Freeform 44">
              <a:extLst>
                <a:ext uri="{FF2B5EF4-FFF2-40B4-BE49-F238E27FC236}">
                  <a16:creationId xmlns:a16="http://schemas.microsoft.com/office/drawing/2014/main" xmlns="" id="{0A91547E-20B8-43D9-94D4-770846B943C9}"/>
                </a:ext>
              </a:extLst>
            </p:cNvPr>
            <p:cNvSpPr>
              <a:spLocks noEditPoints="1"/>
            </p:cNvSpPr>
            <p:nvPr/>
          </p:nvSpPr>
          <p:spPr bwMode="auto">
            <a:xfrm>
              <a:off x="3373" y="772"/>
              <a:ext cx="99" cy="109"/>
            </a:xfrm>
            <a:custGeom>
              <a:avLst/>
              <a:gdLst>
                <a:gd name="T0" fmla="*/ 0 w 434"/>
                <a:gd name="T1" fmla="*/ 0 h 474"/>
                <a:gd name="T2" fmla="*/ 170 w 434"/>
                <a:gd name="T3" fmla="*/ 0 h 474"/>
                <a:gd name="T4" fmla="*/ 434 w 434"/>
                <a:gd name="T5" fmla="*/ 237 h 474"/>
                <a:gd name="T6" fmla="*/ 167 w 434"/>
                <a:gd name="T7" fmla="*/ 474 h 474"/>
                <a:gd name="T8" fmla="*/ 0 w 434"/>
                <a:gd name="T9" fmla="*/ 474 h 474"/>
                <a:gd name="T10" fmla="*/ 0 w 434"/>
                <a:gd name="T11" fmla="*/ 0 h 474"/>
                <a:gd name="T12" fmla="*/ 173 w 434"/>
                <a:gd name="T13" fmla="*/ 383 h 474"/>
                <a:gd name="T14" fmla="*/ 173 w 434"/>
                <a:gd name="T15" fmla="*/ 383 h 474"/>
                <a:gd name="T16" fmla="*/ 329 w 434"/>
                <a:gd name="T17" fmla="*/ 237 h 474"/>
                <a:gd name="T18" fmla="*/ 171 w 434"/>
                <a:gd name="T19" fmla="*/ 94 h 474"/>
                <a:gd name="T20" fmla="*/ 105 w 434"/>
                <a:gd name="T21" fmla="*/ 94 h 474"/>
                <a:gd name="T22" fmla="*/ 105 w 434"/>
                <a:gd name="T23" fmla="*/ 383 h 474"/>
                <a:gd name="T24" fmla="*/ 173 w 434"/>
                <a:gd name="T25" fmla="*/ 38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474">
                  <a:moveTo>
                    <a:pt x="0" y="0"/>
                  </a:moveTo>
                  <a:lnTo>
                    <a:pt x="170" y="0"/>
                  </a:lnTo>
                  <a:cubicBezTo>
                    <a:pt x="357" y="0"/>
                    <a:pt x="434" y="48"/>
                    <a:pt x="434" y="237"/>
                  </a:cubicBezTo>
                  <a:cubicBezTo>
                    <a:pt x="434" y="422"/>
                    <a:pt x="354" y="474"/>
                    <a:pt x="167" y="474"/>
                  </a:cubicBezTo>
                  <a:lnTo>
                    <a:pt x="0" y="474"/>
                  </a:lnTo>
                  <a:lnTo>
                    <a:pt x="0" y="0"/>
                  </a:lnTo>
                  <a:close/>
                  <a:moveTo>
                    <a:pt x="173" y="383"/>
                  </a:moveTo>
                  <a:lnTo>
                    <a:pt x="173" y="383"/>
                  </a:lnTo>
                  <a:cubicBezTo>
                    <a:pt x="303" y="383"/>
                    <a:pt x="329" y="344"/>
                    <a:pt x="329" y="237"/>
                  </a:cubicBezTo>
                  <a:cubicBezTo>
                    <a:pt x="329" y="130"/>
                    <a:pt x="307" y="94"/>
                    <a:pt x="171" y="94"/>
                  </a:cubicBezTo>
                  <a:lnTo>
                    <a:pt x="105" y="94"/>
                  </a:lnTo>
                  <a:lnTo>
                    <a:pt x="105" y="383"/>
                  </a:lnTo>
                  <a:lnTo>
                    <a:pt x="173" y="383"/>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3" name="Freeform 45">
              <a:extLst>
                <a:ext uri="{FF2B5EF4-FFF2-40B4-BE49-F238E27FC236}">
                  <a16:creationId xmlns:a16="http://schemas.microsoft.com/office/drawing/2014/main" xmlns="" id="{01870223-E6E0-40B2-A22C-427EB1D66BC9}"/>
                </a:ext>
              </a:extLst>
            </p:cNvPr>
            <p:cNvSpPr>
              <a:spLocks noEditPoints="1"/>
            </p:cNvSpPr>
            <p:nvPr/>
          </p:nvSpPr>
          <p:spPr bwMode="auto">
            <a:xfrm>
              <a:off x="3539" y="770"/>
              <a:ext cx="115" cy="113"/>
            </a:xfrm>
            <a:custGeom>
              <a:avLst/>
              <a:gdLst>
                <a:gd name="T0" fmla="*/ 0 w 503"/>
                <a:gd name="T1" fmla="*/ 245 h 490"/>
                <a:gd name="T2" fmla="*/ 251 w 503"/>
                <a:gd name="T3" fmla="*/ 0 h 490"/>
                <a:gd name="T4" fmla="*/ 503 w 503"/>
                <a:gd name="T5" fmla="*/ 245 h 490"/>
                <a:gd name="T6" fmla="*/ 251 w 503"/>
                <a:gd name="T7" fmla="*/ 490 h 490"/>
                <a:gd name="T8" fmla="*/ 0 w 503"/>
                <a:gd name="T9" fmla="*/ 245 h 490"/>
                <a:gd name="T10" fmla="*/ 397 w 503"/>
                <a:gd name="T11" fmla="*/ 247 h 490"/>
                <a:gd name="T12" fmla="*/ 397 w 503"/>
                <a:gd name="T13" fmla="*/ 247 h 490"/>
                <a:gd name="T14" fmla="*/ 251 w 503"/>
                <a:gd name="T15" fmla="*/ 96 h 490"/>
                <a:gd name="T16" fmla="*/ 106 w 503"/>
                <a:gd name="T17" fmla="*/ 247 h 490"/>
                <a:gd name="T18" fmla="*/ 251 w 503"/>
                <a:gd name="T19" fmla="*/ 398 h 490"/>
                <a:gd name="T20" fmla="*/ 397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1" y="0"/>
                  </a:cubicBezTo>
                  <a:cubicBezTo>
                    <a:pt x="403" y="0"/>
                    <a:pt x="503" y="67"/>
                    <a:pt x="503" y="245"/>
                  </a:cubicBezTo>
                  <a:cubicBezTo>
                    <a:pt x="503" y="423"/>
                    <a:pt x="403" y="490"/>
                    <a:pt x="251" y="490"/>
                  </a:cubicBezTo>
                  <a:cubicBezTo>
                    <a:pt x="100" y="490"/>
                    <a:pt x="0" y="423"/>
                    <a:pt x="0" y="245"/>
                  </a:cubicBezTo>
                  <a:close/>
                  <a:moveTo>
                    <a:pt x="397" y="247"/>
                  </a:moveTo>
                  <a:lnTo>
                    <a:pt x="397" y="247"/>
                  </a:lnTo>
                  <a:cubicBezTo>
                    <a:pt x="397" y="154"/>
                    <a:pt x="360" y="96"/>
                    <a:pt x="251" y="96"/>
                  </a:cubicBezTo>
                  <a:cubicBezTo>
                    <a:pt x="142" y="96"/>
                    <a:pt x="106" y="154"/>
                    <a:pt x="106" y="247"/>
                  </a:cubicBezTo>
                  <a:cubicBezTo>
                    <a:pt x="106" y="340"/>
                    <a:pt x="142" y="398"/>
                    <a:pt x="251" y="398"/>
                  </a:cubicBezTo>
                  <a:cubicBezTo>
                    <a:pt x="360" y="398"/>
                    <a:pt x="397" y="340"/>
                    <a:pt x="397"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4" name="Freeform 46">
              <a:extLst>
                <a:ext uri="{FF2B5EF4-FFF2-40B4-BE49-F238E27FC236}">
                  <a16:creationId xmlns:a16="http://schemas.microsoft.com/office/drawing/2014/main" xmlns="" id="{3EFDD68F-A08C-4D68-8E88-172B47647AB5}"/>
                </a:ext>
              </a:extLst>
            </p:cNvPr>
            <p:cNvSpPr>
              <a:spLocks/>
            </p:cNvSpPr>
            <p:nvPr/>
          </p:nvSpPr>
          <p:spPr bwMode="auto">
            <a:xfrm>
              <a:off x="3816" y="772"/>
              <a:ext cx="82" cy="109"/>
            </a:xfrm>
            <a:custGeom>
              <a:avLst/>
              <a:gdLst>
                <a:gd name="T0" fmla="*/ 0 w 359"/>
                <a:gd name="T1" fmla="*/ 0 h 474"/>
                <a:gd name="T2" fmla="*/ 357 w 359"/>
                <a:gd name="T3" fmla="*/ 0 h 474"/>
                <a:gd name="T4" fmla="*/ 357 w 359"/>
                <a:gd name="T5" fmla="*/ 94 h 474"/>
                <a:gd name="T6" fmla="*/ 105 w 359"/>
                <a:gd name="T7" fmla="*/ 94 h 474"/>
                <a:gd name="T8" fmla="*/ 105 w 359"/>
                <a:gd name="T9" fmla="*/ 187 h 474"/>
                <a:gd name="T10" fmla="*/ 350 w 359"/>
                <a:gd name="T11" fmla="*/ 187 h 474"/>
                <a:gd name="T12" fmla="*/ 350 w 359"/>
                <a:gd name="T13" fmla="*/ 278 h 474"/>
                <a:gd name="T14" fmla="*/ 105 w 359"/>
                <a:gd name="T15" fmla="*/ 278 h 474"/>
                <a:gd name="T16" fmla="*/ 105 w 359"/>
                <a:gd name="T17" fmla="*/ 383 h 474"/>
                <a:gd name="T18" fmla="*/ 359 w 359"/>
                <a:gd name="T19" fmla="*/ 383 h 474"/>
                <a:gd name="T20" fmla="*/ 359 w 359"/>
                <a:gd name="T21" fmla="*/ 474 h 474"/>
                <a:gd name="T22" fmla="*/ 0 w 359"/>
                <a:gd name="T23" fmla="*/ 474 h 474"/>
                <a:gd name="T24" fmla="*/ 0 w 359"/>
                <a:gd name="T25"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474">
                  <a:moveTo>
                    <a:pt x="0" y="0"/>
                  </a:moveTo>
                  <a:lnTo>
                    <a:pt x="357" y="0"/>
                  </a:lnTo>
                  <a:lnTo>
                    <a:pt x="357" y="94"/>
                  </a:lnTo>
                  <a:lnTo>
                    <a:pt x="105" y="94"/>
                  </a:lnTo>
                  <a:lnTo>
                    <a:pt x="105" y="187"/>
                  </a:lnTo>
                  <a:lnTo>
                    <a:pt x="350" y="187"/>
                  </a:lnTo>
                  <a:lnTo>
                    <a:pt x="350" y="278"/>
                  </a:lnTo>
                  <a:lnTo>
                    <a:pt x="105" y="278"/>
                  </a:lnTo>
                  <a:lnTo>
                    <a:pt x="105" y="383"/>
                  </a:lnTo>
                  <a:lnTo>
                    <a:pt x="359" y="383"/>
                  </a:lnTo>
                  <a:lnTo>
                    <a:pt x="359" y="474"/>
                  </a:lnTo>
                  <a:lnTo>
                    <a:pt x="0" y="474"/>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5" name="Freeform 47">
              <a:extLst>
                <a:ext uri="{FF2B5EF4-FFF2-40B4-BE49-F238E27FC236}">
                  <a16:creationId xmlns:a16="http://schemas.microsoft.com/office/drawing/2014/main" xmlns="" id="{B9BFA49B-F430-4DEC-A8E8-F2BE7077F551}"/>
                </a:ext>
              </a:extLst>
            </p:cNvPr>
            <p:cNvSpPr>
              <a:spLocks/>
            </p:cNvSpPr>
            <p:nvPr/>
          </p:nvSpPr>
          <p:spPr bwMode="auto">
            <a:xfrm>
              <a:off x="3964" y="770"/>
              <a:ext cx="99" cy="113"/>
            </a:xfrm>
            <a:custGeom>
              <a:avLst/>
              <a:gdLst>
                <a:gd name="T0" fmla="*/ 0 w 436"/>
                <a:gd name="T1" fmla="*/ 427 h 489"/>
                <a:gd name="T2" fmla="*/ 52 w 436"/>
                <a:gd name="T3" fmla="*/ 352 h 489"/>
                <a:gd name="T4" fmla="*/ 223 w 436"/>
                <a:gd name="T5" fmla="*/ 402 h 489"/>
                <a:gd name="T6" fmla="*/ 333 w 436"/>
                <a:gd name="T7" fmla="*/ 345 h 489"/>
                <a:gd name="T8" fmla="*/ 220 w 436"/>
                <a:gd name="T9" fmla="*/ 288 h 489"/>
                <a:gd name="T10" fmla="*/ 27 w 436"/>
                <a:gd name="T11" fmla="*/ 143 h 489"/>
                <a:gd name="T12" fmla="*/ 225 w 436"/>
                <a:gd name="T13" fmla="*/ 0 h 489"/>
                <a:gd name="T14" fmla="*/ 417 w 436"/>
                <a:gd name="T15" fmla="*/ 47 h 489"/>
                <a:gd name="T16" fmla="*/ 361 w 436"/>
                <a:gd name="T17" fmla="*/ 128 h 489"/>
                <a:gd name="T18" fmla="*/ 224 w 436"/>
                <a:gd name="T19" fmla="*/ 92 h 489"/>
                <a:gd name="T20" fmla="*/ 132 w 436"/>
                <a:gd name="T21" fmla="*/ 141 h 489"/>
                <a:gd name="T22" fmla="*/ 246 w 436"/>
                <a:gd name="T23" fmla="*/ 197 h 489"/>
                <a:gd name="T24" fmla="*/ 436 w 436"/>
                <a:gd name="T25" fmla="*/ 340 h 489"/>
                <a:gd name="T26" fmla="*/ 226 w 436"/>
                <a:gd name="T27" fmla="*/ 489 h 489"/>
                <a:gd name="T28" fmla="*/ 0 w 436"/>
                <a:gd name="T29" fmla="*/ 4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489">
                  <a:moveTo>
                    <a:pt x="0" y="427"/>
                  </a:moveTo>
                  <a:lnTo>
                    <a:pt x="52" y="352"/>
                  </a:lnTo>
                  <a:cubicBezTo>
                    <a:pt x="103" y="386"/>
                    <a:pt x="162" y="402"/>
                    <a:pt x="223" y="402"/>
                  </a:cubicBezTo>
                  <a:cubicBezTo>
                    <a:pt x="315" y="402"/>
                    <a:pt x="333" y="384"/>
                    <a:pt x="333" y="345"/>
                  </a:cubicBezTo>
                  <a:cubicBezTo>
                    <a:pt x="333" y="306"/>
                    <a:pt x="293" y="298"/>
                    <a:pt x="220" y="288"/>
                  </a:cubicBezTo>
                  <a:cubicBezTo>
                    <a:pt x="93" y="270"/>
                    <a:pt x="27" y="247"/>
                    <a:pt x="27" y="143"/>
                  </a:cubicBezTo>
                  <a:cubicBezTo>
                    <a:pt x="27" y="38"/>
                    <a:pt x="91" y="0"/>
                    <a:pt x="225" y="0"/>
                  </a:cubicBezTo>
                  <a:cubicBezTo>
                    <a:pt x="322" y="0"/>
                    <a:pt x="381" y="22"/>
                    <a:pt x="417" y="47"/>
                  </a:cubicBezTo>
                  <a:lnTo>
                    <a:pt x="361" y="128"/>
                  </a:lnTo>
                  <a:cubicBezTo>
                    <a:pt x="331" y="108"/>
                    <a:pt x="275" y="92"/>
                    <a:pt x="224" y="92"/>
                  </a:cubicBezTo>
                  <a:cubicBezTo>
                    <a:pt x="150" y="92"/>
                    <a:pt x="132" y="106"/>
                    <a:pt x="132" y="141"/>
                  </a:cubicBezTo>
                  <a:cubicBezTo>
                    <a:pt x="132" y="179"/>
                    <a:pt x="171" y="186"/>
                    <a:pt x="246" y="197"/>
                  </a:cubicBezTo>
                  <a:cubicBezTo>
                    <a:pt x="360" y="214"/>
                    <a:pt x="436" y="233"/>
                    <a:pt x="436" y="340"/>
                  </a:cubicBezTo>
                  <a:cubicBezTo>
                    <a:pt x="436" y="436"/>
                    <a:pt x="384" y="489"/>
                    <a:pt x="226" y="489"/>
                  </a:cubicBezTo>
                  <a:cubicBezTo>
                    <a:pt x="132" y="489"/>
                    <a:pt x="53" y="467"/>
                    <a:pt x="0" y="4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6" name="Freeform 48">
              <a:extLst>
                <a:ext uri="{FF2B5EF4-FFF2-40B4-BE49-F238E27FC236}">
                  <a16:creationId xmlns:a16="http://schemas.microsoft.com/office/drawing/2014/main" xmlns="" id="{23E1296E-CF60-42F1-AFA3-B9FCE64A55BA}"/>
                </a:ext>
              </a:extLst>
            </p:cNvPr>
            <p:cNvSpPr>
              <a:spLocks/>
            </p:cNvSpPr>
            <p:nvPr/>
          </p:nvSpPr>
          <p:spPr bwMode="auto">
            <a:xfrm>
              <a:off x="4124" y="772"/>
              <a:ext cx="99" cy="109"/>
            </a:xfrm>
            <a:custGeom>
              <a:avLst/>
              <a:gdLst>
                <a:gd name="T0" fmla="*/ 164 w 434"/>
                <a:gd name="T1" fmla="*/ 94 h 474"/>
                <a:gd name="T2" fmla="*/ 0 w 434"/>
                <a:gd name="T3" fmla="*/ 94 h 474"/>
                <a:gd name="T4" fmla="*/ 0 w 434"/>
                <a:gd name="T5" fmla="*/ 0 h 474"/>
                <a:gd name="T6" fmla="*/ 434 w 434"/>
                <a:gd name="T7" fmla="*/ 0 h 474"/>
                <a:gd name="T8" fmla="*/ 434 w 434"/>
                <a:gd name="T9" fmla="*/ 94 h 474"/>
                <a:gd name="T10" fmla="*/ 270 w 434"/>
                <a:gd name="T11" fmla="*/ 94 h 474"/>
                <a:gd name="T12" fmla="*/ 270 w 434"/>
                <a:gd name="T13" fmla="*/ 474 h 474"/>
                <a:gd name="T14" fmla="*/ 164 w 434"/>
                <a:gd name="T15" fmla="*/ 474 h 474"/>
                <a:gd name="T16" fmla="*/ 164 w 434"/>
                <a:gd name="T17" fmla="*/ 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474">
                  <a:moveTo>
                    <a:pt x="164" y="94"/>
                  </a:moveTo>
                  <a:lnTo>
                    <a:pt x="0" y="94"/>
                  </a:lnTo>
                  <a:lnTo>
                    <a:pt x="0" y="0"/>
                  </a:lnTo>
                  <a:lnTo>
                    <a:pt x="434" y="0"/>
                  </a:lnTo>
                  <a:lnTo>
                    <a:pt x="434" y="94"/>
                  </a:lnTo>
                  <a:lnTo>
                    <a:pt x="270" y="94"/>
                  </a:lnTo>
                  <a:lnTo>
                    <a:pt x="270" y="474"/>
                  </a:lnTo>
                  <a:lnTo>
                    <a:pt x="164" y="474"/>
                  </a:lnTo>
                  <a:lnTo>
                    <a:pt x="164" y="94"/>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7" name="Freeform 49">
              <a:extLst>
                <a:ext uri="{FF2B5EF4-FFF2-40B4-BE49-F238E27FC236}">
                  <a16:creationId xmlns:a16="http://schemas.microsoft.com/office/drawing/2014/main" xmlns="" id="{C3B31B4E-2528-441A-8385-CF3C14815FAD}"/>
                </a:ext>
              </a:extLst>
            </p:cNvPr>
            <p:cNvSpPr>
              <a:spLocks noEditPoints="1"/>
            </p:cNvSpPr>
            <p:nvPr/>
          </p:nvSpPr>
          <p:spPr bwMode="auto">
            <a:xfrm>
              <a:off x="4269" y="771"/>
              <a:ext cx="111" cy="110"/>
            </a:xfrm>
            <a:custGeom>
              <a:avLst/>
              <a:gdLst>
                <a:gd name="T0" fmla="*/ 191 w 488"/>
                <a:gd name="T1" fmla="*/ 0 h 478"/>
                <a:gd name="T2" fmla="*/ 297 w 488"/>
                <a:gd name="T3" fmla="*/ 0 h 478"/>
                <a:gd name="T4" fmla="*/ 488 w 488"/>
                <a:gd name="T5" fmla="*/ 478 h 478"/>
                <a:gd name="T6" fmla="*/ 379 w 488"/>
                <a:gd name="T7" fmla="*/ 478 h 478"/>
                <a:gd name="T8" fmla="*/ 349 w 488"/>
                <a:gd name="T9" fmla="*/ 400 h 478"/>
                <a:gd name="T10" fmla="*/ 134 w 488"/>
                <a:gd name="T11" fmla="*/ 400 h 478"/>
                <a:gd name="T12" fmla="*/ 103 w 488"/>
                <a:gd name="T13" fmla="*/ 478 h 478"/>
                <a:gd name="T14" fmla="*/ 0 w 488"/>
                <a:gd name="T15" fmla="*/ 478 h 478"/>
                <a:gd name="T16" fmla="*/ 191 w 488"/>
                <a:gd name="T17" fmla="*/ 0 h 478"/>
                <a:gd name="T18" fmla="*/ 315 w 488"/>
                <a:gd name="T19" fmla="*/ 314 h 478"/>
                <a:gd name="T20" fmla="*/ 315 w 488"/>
                <a:gd name="T21" fmla="*/ 314 h 478"/>
                <a:gd name="T22" fmla="*/ 241 w 488"/>
                <a:gd name="T23" fmla="*/ 125 h 478"/>
                <a:gd name="T24" fmla="*/ 167 w 488"/>
                <a:gd name="T25" fmla="*/ 314 h 478"/>
                <a:gd name="T26" fmla="*/ 315 w 488"/>
                <a:gd name="T27" fmla="*/ 31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478">
                  <a:moveTo>
                    <a:pt x="191" y="0"/>
                  </a:moveTo>
                  <a:lnTo>
                    <a:pt x="297" y="0"/>
                  </a:lnTo>
                  <a:lnTo>
                    <a:pt x="488" y="478"/>
                  </a:lnTo>
                  <a:lnTo>
                    <a:pt x="379" y="478"/>
                  </a:lnTo>
                  <a:lnTo>
                    <a:pt x="349" y="400"/>
                  </a:lnTo>
                  <a:lnTo>
                    <a:pt x="134" y="400"/>
                  </a:lnTo>
                  <a:lnTo>
                    <a:pt x="103" y="478"/>
                  </a:lnTo>
                  <a:lnTo>
                    <a:pt x="0" y="478"/>
                  </a:lnTo>
                  <a:lnTo>
                    <a:pt x="191" y="0"/>
                  </a:lnTo>
                  <a:close/>
                  <a:moveTo>
                    <a:pt x="315" y="314"/>
                  </a:moveTo>
                  <a:lnTo>
                    <a:pt x="315" y="314"/>
                  </a:lnTo>
                  <a:lnTo>
                    <a:pt x="241" y="125"/>
                  </a:lnTo>
                  <a:lnTo>
                    <a:pt x="167" y="314"/>
                  </a:lnTo>
                  <a:lnTo>
                    <a:pt x="315" y="314"/>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8" name="Freeform 50">
              <a:extLst>
                <a:ext uri="{FF2B5EF4-FFF2-40B4-BE49-F238E27FC236}">
                  <a16:creationId xmlns:a16="http://schemas.microsoft.com/office/drawing/2014/main" xmlns="" id="{149570E5-4ADB-4CFD-B505-EF08644715AB}"/>
                </a:ext>
              </a:extLst>
            </p:cNvPr>
            <p:cNvSpPr>
              <a:spLocks noEditPoints="1"/>
            </p:cNvSpPr>
            <p:nvPr/>
          </p:nvSpPr>
          <p:spPr bwMode="auto">
            <a:xfrm>
              <a:off x="4451" y="772"/>
              <a:ext cx="99" cy="109"/>
            </a:xfrm>
            <a:custGeom>
              <a:avLst/>
              <a:gdLst>
                <a:gd name="T0" fmla="*/ 0 w 435"/>
                <a:gd name="T1" fmla="*/ 0 h 474"/>
                <a:gd name="T2" fmla="*/ 170 w 435"/>
                <a:gd name="T3" fmla="*/ 0 h 474"/>
                <a:gd name="T4" fmla="*/ 435 w 435"/>
                <a:gd name="T5" fmla="*/ 237 h 474"/>
                <a:gd name="T6" fmla="*/ 167 w 435"/>
                <a:gd name="T7" fmla="*/ 474 h 474"/>
                <a:gd name="T8" fmla="*/ 0 w 435"/>
                <a:gd name="T9" fmla="*/ 474 h 474"/>
                <a:gd name="T10" fmla="*/ 0 w 435"/>
                <a:gd name="T11" fmla="*/ 0 h 474"/>
                <a:gd name="T12" fmla="*/ 173 w 435"/>
                <a:gd name="T13" fmla="*/ 383 h 474"/>
                <a:gd name="T14" fmla="*/ 173 w 435"/>
                <a:gd name="T15" fmla="*/ 383 h 474"/>
                <a:gd name="T16" fmla="*/ 329 w 435"/>
                <a:gd name="T17" fmla="*/ 237 h 474"/>
                <a:gd name="T18" fmla="*/ 171 w 435"/>
                <a:gd name="T19" fmla="*/ 94 h 474"/>
                <a:gd name="T20" fmla="*/ 105 w 435"/>
                <a:gd name="T21" fmla="*/ 94 h 474"/>
                <a:gd name="T22" fmla="*/ 105 w 435"/>
                <a:gd name="T23" fmla="*/ 383 h 474"/>
                <a:gd name="T24" fmla="*/ 173 w 435"/>
                <a:gd name="T25" fmla="*/ 38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474">
                  <a:moveTo>
                    <a:pt x="0" y="0"/>
                  </a:moveTo>
                  <a:lnTo>
                    <a:pt x="170" y="0"/>
                  </a:lnTo>
                  <a:cubicBezTo>
                    <a:pt x="357" y="0"/>
                    <a:pt x="435" y="48"/>
                    <a:pt x="435" y="237"/>
                  </a:cubicBezTo>
                  <a:cubicBezTo>
                    <a:pt x="435" y="422"/>
                    <a:pt x="355" y="474"/>
                    <a:pt x="167" y="474"/>
                  </a:cubicBezTo>
                  <a:lnTo>
                    <a:pt x="0" y="474"/>
                  </a:lnTo>
                  <a:lnTo>
                    <a:pt x="0" y="0"/>
                  </a:lnTo>
                  <a:close/>
                  <a:moveTo>
                    <a:pt x="173" y="383"/>
                  </a:moveTo>
                  <a:lnTo>
                    <a:pt x="173" y="383"/>
                  </a:lnTo>
                  <a:cubicBezTo>
                    <a:pt x="303" y="383"/>
                    <a:pt x="329" y="344"/>
                    <a:pt x="329" y="237"/>
                  </a:cubicBezTo>
                  <a:cubicBezTo>
                    <a:pt x="329" y="130"/>
                    <a:pt x="307" y="94"/>
                    <a:pt x="171" y="94"/>
                  </a:cubicBezTo>
                  <a:lnTo>
                    <a:pt x="105" y="94"/>
                  </a:lnTo>
                  <a:lnTo>
                    <a:pt x="105" y="383"/>
                  </a:lnTo>
                  <a:lnTo>
                    <a:pt x="173" y="383"/>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9" name="Freeform 51">
              <a:extLst>
                <a:ext uri="{FF2B5EF4-FFF2-40B4-BE49-F238E27FC236}">
                  <a16:creationId xmlns:a16="http://schemas.microsoft.com/office/drawing/2014/main" xmlns="" id="{22614667-E1FB-4C94-93DC-550FE5B519E9}"/>
                </a:ext>
              </a:extLst>
            </p:cNvPr>
            <p:cNvSpPr>
              <a:spLocks noEditPoints="1"/>
            </p:cNvSpPr>
            <p:nvPr/>
          </p:nvSpPr>
          <p:spPr bwMode="auto">
            <a:xfrm>
              <a:off x="4617" y="770"/>
              <a:ext cx="115" cy="113"/>
            </a:xfrm>
            <a:custGeom>
              <a:avLst/>
              <a:gdLst>
                <a:gd name="T0" fmla="*/ 0 w 503"/>
                <a:gd name="T1" fmla="*/ 245 h 490"/>
                <a:gd name="T2" fmla="*/ 251 w 503"/>
                <a:gd name="T3" fmla="*/ 0 h 490"/>
                <a:gd name="T4" fmla="*/ 503 w 503"/>
                <a:gd name="T5" fmla="*/ 245 h 490"/>
                <a:gd name="T6" fmla="*/ 251 w 503"/>
                <a:gd name="T7" fmla="*/ 490 h 490"/>
                <a:gd name="T8" fmla="*/ 0 w 503"/>
                <a:gd name="T9" fmla="*/ 245 h 490"/>
                <a:gd name="T10" fmla="*/ 397 w 503"/>
                <a:gd name="T11" fmla="*/ 247 h 490"/>
                <a:gd name="T12" fmla="*/ 397 w 503"/>
                <a:gd name="T13" fmla="*/ 247 h 490"/>
                <a:gd name="T14" fmla="*/ 251 w 503"/>
                <a:gd name="T15" fmla="*/ 96 h 490"/>
                <a:gd name="T16" fmla="*/ 106 w 503"/>
                <a:gd name="T17" fmla="*/ 247 h 490"/>
                <a:gd name="T18" fmla="*/ 251 w 503"/>
                <a:gd name="T19" fmla="*/ 398 h 490"/>
                <a:gd name="T20" fmla="*/ 397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1" y="0"/>
                  </a:cubicBezTo>
                  <a:cubicBezTo>
                    <a:pt x="403" y="0"/>
                    <a:pt x="503" y="67"/>
                    <a:pt x="503" y="245"/>
                  </a:cubicBezTo>
                  <a:cubicBezTo>
                    <a:pt x="503" y="423"/>
                    <a:pt x="403" y="490"/>
                    <a:pt x="251" y="490"/>
                  </a:cubicBezTo>
                  <a:cubicBezTo>
                    <a:pt x="100" y="490"/>
                    <a:pt x="0" y="423"/>
                    <a:pt x="0" y="245"/>
                  </a:cubicBezTo>
                  <a:close/>
                  <a:moveTo>
                    <a:pt x="397" y="247"/>
                  </a:moveTo>
                  <a:lnTo>
                    <a:pt x="397" y="247"/>
                  </a:lnTo>
                  <a:cubicBezTo>
                    <a:pt x="397" y="154"/>
                    <a:pt x="360" y="96"/>
                    <a:pt x="251" y="96"/>
                  </a:cubicBezTo>
                  <a:cubicBezTo>
                    <a:pt x="143" y="96"/>
                    <a:pt x="106" y="154"/>
                    <a:pt x="106" y="247"/>
                  </a:cubicBezTo>
                  <a:cubicBezTo>
                    <a:pt x="106" y="340"/>
                    <a:pt x="143" y="398"/>
                    <a:pt x="251" y="398"/>
                  </a:cubicBezTo>
                  <a:cubicBezTo>
                    <a:pt x="360" y="398"/>
                    <a:pt x="397" y="340"/>
                    <a:pt x="397"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10" name="Rectangle 52">
              <a:extLst>
                <a:ext uri="{FF2B5EF4-FFF2-40B4-BE49-F238E27FC236}">
                  <a16:creationId xmlns:a16="http://schemas.microsoft.com/office/drawing/2014/main" xmlns="" id="{6C45AD69-7AEB-42BD-962B-F0A8CA9F07D7}"/>
                </a:ext>
              </a:extLst>
            </p:cNvPr>
            <p:cNvSpPr>
              <a:spLocks noChangeArrowheads="1"/>
            </p:cNvSpPr>
            <p:nvPr/>
          </p:nvSpPr>
          <p:spPr bwMode="auto">
            <a:xfrm>
              <a:off x="1750" y="1297"/>
              <a:ext cx="3300" cy="8"/>
            </a:xfrm>
            <a:prstGeom prst="rect">
              <a:avLst/>
            </a:prstGeom>
            <a:solidFill>
              <a:srgbClr val="1E1E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grpSp>
      <p:pic>
        <p:nvPicPr>
          <p:cNvPr id="111" name="Imagem 110">
            <a:extLst>
              <a:ext uri="{FF2B5EF4-FFF2-40B4-BE49-F238E27FC236}">
                <a16:creationId xmlns:a16="http://schemas.microsoft.com/office/drawing/2014/main" xmlns="" id="{F4BF8BA8-0CA3-4623-9CF1-2A79DF9FADD8}"/>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r="72244"/>
          <a:stretch/>
        </p:blipFill>
        <p:spPr>
          <a:xfrm>
            <a:off x="7273531" y="-66012"/>
            <a:ext cx="1344323" cy="2040964"/>
          </a:xfrm>
          <a:prstGeom prst="rect">
            <a:avLst/>
          </a:prstGeom>
        </p:spPr>
      </p:pic>
      <p:sp>
        <p:nvSpPr>
          <p:cNvPr id="112" name="Retângulo 111"/>
          <p:cNvSpPr/>
          <p:nvPr userDrawn="1"/>
        </p:nvSpPr>
        <p:spPr>
          <a:xfrm>
            <a:off x="21425" y="587115"/>
            <a:ext cx="89297" cy="15971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3" name="Retângulo 112"/>
          <p:cNvSpPr/>
          <p:nvPr userDrawn="1"/>
        </p:nvSpPr>
        <p:spPr>
          <a:xfrm>
            <a:off x="133939" y="587115"/>
            <a:ext cx="44648" cy="1597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Retângulo 113"/>
          <p:cNvSpPr/>
          <p:nvPr userDrawn="1"/>
        </p:nvSpPr>
        <p:spPr>
          <a:xfrm>
            <a:off x="197043" y="587115"/>
            <a:ext cx="34289" cy="1597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Retângulo 114"/>
          <p:cNvSpPr/>
          <p:nvPr userDrawn="1"/>
        </p:nvSpPr>
        <p:spPr>
          <a:xfrm>
            <a:off x="253653" y="588546"/>
            <a:ext cx="15371" cy="15971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290147481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pic>
        <p:nvPicPr>
          <p:cNvPr id="35" name="Imagem 34"/>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1143" y="-856"/>
            <a:ext cx="9142857" cy="6858856"/>
          </a:xfrm>
          <a:prstGeom prst="rect">
            <a:avLst/>
          </a:prstGeom>
        </p:spPr>
      </p:pic>
      <p:pic>
        <p:nvPicPr>
          <p:cNvPr id="2" name="Imagem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47933" y="6021103"/>
            <a:ext cx="1196068" cy="691061"/>
          </a:xfrm>
          <a:prstGeom prst="rect">
            <a:avLst/>
          </a:prstGeom>
        </p:spPr>
      </p:pic>
    </p:spTree>
    <p:extLst>
      <p:ext uri="{BB962C8B-B14F-4D97-AF65-F5344CB8AC3E}">
        <p14:creationId xmlns="" xmlns:p14="http://schemas.microsoft.com/office/powerpoint/2010/main" val="39550285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26238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pic>
        <p:nvPicPr>
          <p:cNvPr id="5" name="Imagem 4"/>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xmlns="" val="0"/>
              </a:ext>
            </a:extLst>
          </a:blip>
          <a:srcRect r="14648" b="29496"/>
          <a:stretch/>
        </p:blipFill>
        <p:spPr>
          <a:xfrm>
            <a:off x="-6124" y="1538044"/>
            <a:ext cx="9150124" cy="5319956"/>
          </a:xfrm>
          <a:prstGeom prst="rect">
            <a:avLst/>
          </a:prstGeom>
        </p:spPr>
      </p:pic>
      <p:sp>
        <p:nvSpPr>
          <p:cNvPr id="2" name="Retângulo 1"/>
          <p:cNvSpPr/>
          <p:nvPr userDrawn="1"/>
        </p:nvSpPr>
        <p:spPr>
          <a:xfrm>
            <a:off x="-6124" y="0"/>
            <a:ext cx="9150124" cy="5600700"/>
          </a:xfrm>
          <a:prstGeom prst="rect">
            <a:avLst/>
          </a:prstGeom>
          <a:gradFill flip="none" rotWithShape="1">
            <a:gsLst>
              <a:gs pos="0">
                <a:schemeClr val="bg1"/>
              </a:gs>
              <a:gs pos="5000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Group 5">
            <a:extLst>
              <a:ext uri="{FF2B5EF4-FFF2-40B4-BE49-F238E27FC236}">
                <a16:creationId xmlns:a16="http://schemas.microsoft.com/office/drawing/2014/main" xmlns="" id="{992320E6-38E0-4FD2-BF20-62ED3D6A6923}"/>
              </a:ext>
            </a:extLst>
          </p:cNvPr>
          <p:cNvGrpSpPr>
            <a:grpSpLocks noChangeAspect="1"/>
          </p:cNvGrpSpPr>
          <p:nvPr userDrawn="1"/>
        </p:nvGrpSpPr>
        <p:grpSpPr bwMode="auto">
          <a:xfrm>
            <a:off x="7164463" y="1960812"/>
            <a:ext cx="1642442" cy="386775"/>
            <a:chOff x="1750" y="770"/>
            <a:chExt cx="3286" cy="727"/>
          </a:xfrm>
        </p:grpSpPr>
        <p:sp>
          <p:nvSpPr>
            <p:cNvPr id="7" name="AutoShape 4">
              <a:extLst>
                <a:ext uri="{FF2B5EF4-FFF2-40B4-BE49-F238E27FC236}">
                  <a16:creationId xmlns:a16="http://schemas.microsoft.com/office/drawing/2014/main" xmlns="" id="{2D2ED229-42E5-4B86-B696-4EC9143E80ED}"/>
                </a:ext>
              </a:extLst>
            </p:cNvPr>
            <p:cNvSpPr>
              <a:spLocks noChangeAspect="1" noChangeArrowheads="1" noTextEdit="1"/>
            </p:cNvSpPr>
            <p:nvPr/>
          </p:nvSpPr>
          <p:spPr bwMode="auto">
            <a:xfrm>
              <a:off x="1750" y="770"/>
              <a:ext cx="3286" cy="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8" name="Freeform 6">
              <a:extLst>
                <a:ext uri="{FF2B5EF4-FFF2-40B4-BE49-F238E27FC236}">
                  <a16:creationId xmlns:a16="http://schemas.microsoft.com/office/drawing/2014/main" xmlns="" id="{422E1FC6-EFFA-4239-9BB6-23F27BF10B81}"/>
                </a:ext>
              </a:extLst>
            </p:cNvPr>
            <p:cNvSpPr>
              <a:spLocks/>
            </p:cNvSpPr>
            <p:nvPr/>
          </p:nvSpPr>
          <p:spPr bwMode="auto">
            <a:xfrm>
              <a:off x="2551" y="1380"/>
              <a:ext cx="97" cy="124"/>
            </a:xfrm>
            <a:custGeom>
              <a:avLst/>
              <a:gdLst>
                <a:gd name="T0" fmla="*/ 0 w 424"/>
                <a:gd name="T1" fmla="*/ 474 h 535"/>
                <a:gd name="T2" fmla="*/ 34 w 424"/>
                <a:gd name="T3" fmla="*/ 419 h 535"/>
                <a:gd name="T4" fmla="*/ 214 w 424"/>
                <a:gd name="T5" fmla="*/ 473 h 535"/>
                <a:gd name="T6" fmla="*/ 356 w 424"/>
                <a:gd name="T7" fmla="*/ 382 h 535"/>
                <a:gd name="T8" fmla="*/ 214 w 424"/>
                <a:gd name="T9" fmla="*/ 293 h 535"/>
                <a:gd name="T10" fmla="*/ 26 w 424"/>
                <a:gd name="T11" fmla="*/ 145 h 535"/>
                <a:gd name="T12" fmla="*/ 215 w 424"/>
                <a:gd name="T13" fmla="*/ 0 h 535"/>
                <a:gd name="T14" fmla="*/ 398 w 424"/>
                <a:gd name="T15" fmla="*/ 48 h 535"/>
                <a:gd name="T16" fmla="*/ 361 w 424"/>
                <a:gd name="T17" fmla="*/ 106 h 535"/>
                <a:gd name="T18" fmla="*/ 215 w 424"/>
                <a:gd name="T19" fmla="*/ 65 h 535"/>
                <a:gd name="T20" fmla="*/ 94 w 424"/>
                <a:gd name="T21" fmla="*/ 143 h 535"/>
                <a:gd name="T22" fmla="*/ 231 w 424"/>
                <a:gd name="T23" fmla="*/ 229 h 535"/>
                <a:gd name="T24" fmla="*/ 424 w 424"/>
                <a:gd name="T25" fmla="*/ 379 h 535"/>
                <a:gd name="T26" fmla="*/ 216 w 424"/>
                <a:gd name="T27" fmla="*/ 535 h 535"/>
                <a:gd name="T28" fmla="*/ 0 w 424"/>
                <a:gd name="T29" fmla="*/ 4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535">
                  <a:moveTo>
                    <a:pt x="0" y="474"/>
                  </a:moveTo>
                  <a:lnTo>
                    <a:pt x="34" y="419"/>
                  </a:lnTo>
                  <a:cubicBezTo>
                    <a:pt x="93" y="458"/>
                    <a:pt x="153" y="473"/>
                    <a:pt x="214" y="473"/>
                  </a:cubicBezTo>
                  <a:cubicBezTo>
                    <a:pt x="317" y="473"/>
                    <a:pt x="356" y="446"/>
                    <a:pt x="356" y="382"/>
                  </a:cubicBezTo>
                  <a:cubicBezTo>
                    <a:pt x="356" y="318"/>
                    <a:pt x="301" y="307"/>
                    <a:pt x="214" y="293"/>
                  </a:cubicBezTo>
                  <a:cubicBezTo>
                    <a:pt x="98" y="273"/>
                    <a:pt x="26" y="253"/>
                    <a:pt x="26" y="145"/>
                  </a:cubicBezTo>
                  <a:cubicBezTo>
                    <a:pt x="26" y="40"/>
                    <a:pt x="89" y="0"/>
                    <a:pt x="215" y="0"/>
                  </a:cubicBezTo>
                  <a:cubicBezTo>
                    <a:pt x="300" y="0"/>
                    <a:pt x="358" y="21"/>
                    <a:pt x="398" y="48"/>
                  </a:cubicBezTo>
                  <a:lnTo>
                    <a:pt x="361" y="106"/>
                  </a:lnTo>
                  <a:cubicBezTo>
                    <a:pt x="326" y="82"/>
                    <a:pt x="271" y="65"/>
                    <a:pt x="215" y="65"/>
                  </a:cubicBezTo>
                  <a:cubicBezTo>
                    <a:pt x="128" y="65"/>
                    <a:pt x="94" y="89"/>
                    <a:pt x="94" y="143"/>
                  </a:cubicBezTo>
                  <a:cubicBezTo>
                    <a:pt x="94" y="202"/>
                    <a:pt x="144" y="213"/>
                    <a:pt x="231" y="229"/>
                  </a:cubicBezTo>
                  <a:cubicBezTo>
                    <a:pt x="343" y="248"/>
                    <a:pt x="424" y="266"/>
                    <a:pt x="424" y="379"/>
                  </a:cubicBezTo>
                  <a:cubicBezTo>
                    <a:pt x="424" y="483"/>
                    <a:pt x="362" y="535"/>
                    <a:pt x="216" y="535"/>
                  </a:cubicBezTo>
                  <a:cubicBezTo>
                    <a:pt x="134" y="535"/>
                    <a:pt x="62" y="517"/>
                    <a:pt x="0" y="474"/>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9" name="Freeform 7">
              <a:extLst>
                <a:ext uri="{FF2B5EF4-FFF2-40B4-BE49-F238E27FC236}">
                  <a16:creationId xmlns:a16="http://schemas.microsoft.com/office/drawing/2014/main" xmlns="" id="{E1A41D9B-1200-4735-B85A-70539FE29CA0}"/>
                </a:ext>
              </a:extLst>
            </p:cNvPr>
            <p:cNvSpPr>
              <a:spLocks noEditPoints="1"/>
            </p:cNvSpPr>
            <p:nvPr/>
          </p:nvSpPr>
          <p:spPr bwMode="auto">
            <a:xfrm>
              <a:off x="2660" y="1410"/>
              <a:ext cx="79" cy="94"/>
            </a:xfrm>
            <a:custGeom>
              <a:avLst/>
              <a:gdLst>
                <a:gd name="T0" fmla="*/ 0 w 345"/>
                <a:gd name="T1" fmla="*/ 204 h 407"/>
                <a:gd name="T2" fmla="*/ 184 w 345"/>
                <a:gd name="T3" fmla="*/ 0 h 407"/>
                <a:gd name="T4" fmla="*/ 343 w 345"/>
                <a:gd name="T5" fmla="*/ 230 h 407"/>
                <a:gd name="T6" fmla="*/ 64 w 345"/>
                <a:gd name="T7" fmla="*/ 230 h 407"/>
                <a:gd name="T8" fmla="*/ 185 w 345"/>
                <a:gd name="T9" fmla="*/ 348 h 407"/>
                <a:gd name="T10" fmla="*/ 305 w 345"/>
                <a:gd name="T11" fmla="*/ 309 h 407"/>
                <a:gd name="T12" fmla="*/ 341 w 345"/>
                <a:gd name="T13" fmla="*/ 357 h 407"/>
                <a:gd name="T14" fmla="*/ 185 w 345"/>
                <a:gd name="T15" fmla="*/ 407 h 407"/>
                <a:gd name="T16" fmla="*/ 0 w 345"/>
                <a:gd name="T17" fmla="*/ 204 h 407"/>
                <a:gd name="T18" fmla="*/ 64 w 345"/>
                <a:gd name="T19" fmla="*/ 170 h 407"/>
                <a:gd name="T20" fmla="*/ 64 w 345"/>
                <a:gd name="T21" fmla="*/ 170 h 407"/>
                <a:gd name="T22" fmla="*/ 280 w 345"/>
                <a:gd name="T23" fmla="*/ 170 h 407"/>
                <a:gd name="T24" fmla="*/ 182 w 345"/>
                <a:gd name="T25" fmla="*/ 61 h 407"/>
                <a:gd name="T26" fmla="*/ 64 w 345"/>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407">
                  <a:moveTo>
                    <a:pt x="0" y="204"/>
                  </a:moveTo>
                  <a:cubicBezTo>
                    <a:pt x="0" y="91"/>
                    <a:pt x="33" y="0"/>
                    <a:pt x="184" y="0"/>
                  </a:cubicBezTo>
                  <a:cubicBezTo>
                    <a:pt x="339" y="0"/>
                    <a:pt x="345" y="112"/>
                    <a:pt x="343" y="230"/>
                  </a:cubicBezTo>
                  <a:lnTo>
                    <a:pt x="64" y="230"/>
                  </a:lnTo>
                  <a:cubicBezTo>
                    <a:pt x="68" y="301"/>
                    <a:pt x="91" y="348"/>
                    <a:pt x="185" y="348"/>
                  </a:cubicBezTo>
                  <a:cubicBezTo>
                    <a:pt x="246" y="348"/>
                    <a:pt x="276" y="332"/>
                    <a:pt x="305" y="309"/>
                  </a:cubicBezTo>
                  <a:lnTo>
                    <a:pt x="341" y="357"/>
                  </a:lnTo>
                  <a:cubicBezTo>
                    <a:pt x="301" y="389"/>
                    <a:pt x="257" y="407"/>
                    <a:pt x="185" y="407"/>
                  </a:cubicBezTo>
                  <a:cubicBezTo>
                    <a:pt x="30" y="407"/>
                    <a:pt x="0" y="317"/>
                    <a:pt x="0" y="204"/>
                  </a:cubicBezTo>
                  <a:close/>
                  <a:moveTo>
                    <a:pt x="64" y="170"/>
                  </a:moveTo>
                  <a:lnTo>
                    <a:pt x="64" y="170"/>
                  </a:lnTo>
                  <a:lnTo>
                    <a:pt x="280" y="170"/>
                  </a:lnTo>
                  <a:cubicBezTo>
                    <a:pt x="277" y="108"/>
                    <a:pt x="271" y="61"/>
                    <a:pt x="182" y="61"/>
                  </a:cubicBezTo>
                  <a:cubicBezTo>
                    <a:pt x="96" y="61"/>
                    <a:pt x="70" y="104"/>
                    <a:pt x="64"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0" name="Freeform 8">
              <a:extLst>
                <a:ext uri="{FF2B5EF4-FFF2-40B4-BE49-F238E27FC236}">
                  <a16:creationId xmlns:a16="http://schemas.microsoft.com/office/drawing/2014/main" xmlns="" id="{A00A9F93-A6F1-49AA-B221-112BE364A6D1}"/>
                </a:ext>
              </a:extLst>
            </p:cNvPr>
            <p:cNvSpPr>
              <a:spLocks/>
            </p:cNvSpPr>
            <p:nvPr/>
          </p:nvSpPr>
          <p:spPr bwMode="auto">
            <a:xfrm>
              <a:off x="2753" y="1410"/>
              <a:ext cx="74" cy="94"/>
            </a:xfrm>
            <a:custGeom>
              <a:avLst/>
              <a:gdLst>
                <a:gd name="T0" fmla="*/ 0 w 327"/>
                <a:gd name="T1" fmla="*/ 204 h 406"/>
                <a:gd name="T2" fmla="*/ 187 w 327"/>
                <a:gd name="T3" fmla="*/ 0 h 406"/>
                <a:gd name="T4" fmla="*/ 327 w 327"/>
                <a:gd name="T5" fmla="*/ 58 h 406"/>
                <a:gd name="T6" fmla="*/ 279 w 327"/>
                <a:gd name="T7" fmla="*/ 105 h 406"/>
                <a:gd name="T8" fmla="*/ 187 w 327"/>
                <a:gd name="T9" fmla="*/ 66 h 406"/>
                <a:gd name="T10" fmla="*/ 66 w 327"/>
                <a:gd name="T11" fmla="*/ 205 h 406"/>
                <a:gd name="T12" fmla="*/ 187 w 327"/>
                <a:gd name="T13" fmla="*/ 345 h 406"/>
                <a:gd name="T14" fmla="*/ 282 w 327"/>
                <a:gd name="T15" fmla="*/ 305 h 406"/>
                <a:gd name="T16" fmla="*/ 327 w 327"/>
                <a:gd name="T17" fmla="*/ 349 h 406"/>
                <a:gd name="T18" fmla="*/ 184 w 327"/>
                <a:gd name="T19" fmla="*/ 406 h 406"/>
                <a:gd name="T20" fmla="*/ 0 w 327"/>
                <a:gd name="T21" fmla="*/ 20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06">
                  <a:moveTo>
                    <a:pt x="0" y="204"/>
                  </a:moveTo>
                  <a:cubicBezTo>
                    <a:pt x="0" y="83"/>
                    <a:pt x="39" y="0"/>
                    <a:pt x="187" y="0"/>
                  </a:cubicBezTo>
                  <a:cubicBezTo>
                    <a:pt x="254" y="0"/>
                    <a:pt x="298" y="25"/>
                    <a:pt x="327" y="58"/>
                  </a:cubicBezTo>
                  <a:lnTo>
                    <a:pt x="279" y="105"/>
                  </a:lnTo>
                  <a:cubicBezTo>
                    <a:pt x="261" y="86"/>
                    <a:pt x="235" y="66"/>
                    <a:pt x="187" y="66"/>
                  </a:cubicBezTo>
                  <a:cubicBezTo>
                    <a:pt x="94" y="66"/>
                    <a:pt x="66" y="118"/>
                    <a:pt x="66" y="205"/>
                  </a:cubicBezTo>
                  <a:cubicBezTo>
                    <a:pt x="66" y="292"/>
                    <a:pt x="92" y="345"/>
                    <a:pt x="187" y="345"/>
                  </a:cubicBezTo>
                  <a:cubicBezTo>
                    <a:pt x="227" y="345"/>
                    <a:pt x="254" y="332"/>
                    <a:pt x="282" y="305"/>
                  </a:cubicBezTo>
                  <a:lnTo>
                    <a:pt x="327" y="349"/>
                  </a:lnTo>
                  <a:cubicBezTo>
                    <a:pt x="288" y="386"/>
                    <a:pt x="251" y="406"/>
                    <a:pt x="184" y="406"/>
                  </a:cubicBezTo>
                  <a:cubicBezTo>
                    <a:pt x="39" y="406"/>
                    <a:pt x="0" y="324"/>
                    <a:pt x="0" y="204"/>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1" name="Freeform 9">
              <a:extLst>
                <a:ext uri="{FF2B5EF4-FFF2-40B4-BE49-F238E27FC236}">
                  <a16:creationId xmlns:a16="http://schemas.microsoft.com/office/drawing/2014/main" xmlns="" id="{EA523241-BE52-4236-8D28-805A14021FC5}"/>
                </a:ext>
              </a:extLst>
            </p:cNvPr>
            <p:cNvSpPr>
              <a:spLocks/>
            </p:cNvSpPr>
            <p:nvPr/>
          </p:nvSpPr>
          <p:spPr bwMode="auto">
            <a:xfrm>
              <a:off x="2845" y="1411"/>
              <a:ext cx="43" cy="91"/>
            </a:xfrm>
            <a:custGeom>
              <a:avLst/>
              <a:gdLst>
                <a:gd name="T0" fmla="*/ 0 w 186"/>
                <a:gd name="T1" fmla="*/ 9 h 395"/>
                <a:gd name="T2" fmla="*/ 52 w 186"/>
                <a:gd name="T3" fmla="*/ 5 h 395"/>
                <a:gd name="T4" fmla="*/ 59 w 186"/>
                <a:gd name="T5" fmla="*/ 53 h 395"/>
                <a:gd name="T6" fmla="*/ 186 w 186"/>
                <a:gd name="T7" fmla="*/ 0 h 395"/>
                <a:gd name="T8" fmla="*/ 186 w 186"/>
                <a:gd name="T9" fmla="*/ 69 h 395"/>
                <a:gd name="T10" fmla="*/ 66 w 186"/>
                <a:gd name="T11" fmla="*/ 190 h 395"/>
                <a:gd name="T12" fmla="*/ 66 w 186"/>
                <a:gd name="T13" fmla="*/ 395 h 395"/>
                <a:gd name="T14" fmla="*/ 0 w 186"/>
                <a:gd name="T15" fmla="*/ 395 h 395"/>
                <a:gd name="T16" fmla="*/ 0 w 186"/>
                <a:gd name="T17" fmla="*/ 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395">
                  <a:moveTo>
                    <a:pt x="0" y="9"/>
                  </a:moveTo>
                  <a:lnTo>
                    <a:pt x="52" y="5"/>
                  </a:lnTo>
                  <a:lnTo>
                    <a:pt x="59" y="53"/>
                  </a:lnTo>
                  <a:cubicBezTo>
                    <a:pt x="74" y="25"/>
                    <a:pt x="120" y="2"/>
                    <a:pt x="186" y="0"/>
                  </a:cubicBezTo>
                  <a:lnTo>
                    <a:pt x="186" y="69"/>
                  </a:lnTo>
                  <a:cubicBezTo>
                    <a:pt x="95" y="70"/>
                    <a:pt x="66" y="118"/>
                    <a:pt x="66" y="190"/>
                  </a:cubicBezTo>
                  <a:lnTo>
                    <a:pt x="66" y="395"/>
                  </a:lnTo>
                  <a:lnTo>
                    <a:pt x="0" y="395"/>
                  </a:lnTo>
                  <a:lnTo>
                    <a:pt x="0" y="9"/>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2" name="Freeform 10">
              <a:extLst>
                <a:ext uri="{FF2B5EF4-FFF2-40B4-BE49-F238E27FC236}">
                  <a16:creationId xmlns:a16="http://schemas.microsoft.com/office/drawing/2014/main" xmlns="" id="{73A5696E-3E9F-4495-B20E-4B93F65C8A8D}"/>
                </a:ext>
              </a:extLst>
            </p:cNvPr>
            <p:cNvSpPr>
              <a:spLocks noEditPoints="1"/>
            </p:cNvSpPr>
            <p:nvPr/>
          </p:nvSpPr>
          <p:spPr bwMode="auto">
            <a:xfrm>
              <a:off x="2896" y="1410"/>
              <a:ext cx="79" cy="94"/>
            </a:xfrm>
            <a:custGeom>
              <a:avLst/>
              <a:gdLst>
                <a:gd name="T0" fmla="*/ 0 w 345"/>
                <a:gd name="T1" fmla="*/ 204 h 407"/>
                <a:gd name="T2" fmla="*/ 184 w 345"/>
                <a:gd name="T3" fmla="*/ 0 h 407"/>
                <a:gd name="T4" fmla="*/ 343 w 345"/>
                <a:gd name="T5" fmla="*/ 230 h 407"/>
                <a:gd name="T6" fmla="*/ 64 w 345"/>
                <a:gd name="T7" fmla="*/ 230 h 407"/>
                <a:gd name="T8" fmla="*/ 185 w 345"/>
                <a:gd name="T9" fmla="*/ 348 h 407"/>
                <a:gd name="T10" fmla="*/ 306 w 345"/>
                <a:gd name="T11" fmla="*/ 309 h 407"/>
                <a:gd name="T12" fmla="*/ 341 w 345"/>
                <a:gd name="T13" fmla="*/ 357 h 407"/>
                <a:gd name="T14" fmla="*/ 185 w 345"/>
                <a:gd name="T15" fmla="*/ 407 h 407"/>
                <a:gd name="T16" fmla="*/ 0 w 345"/>
                <a:gd name="T17" fmla="*/ 204 h 407"/>
                <a:gd name="T18" fmla="*/ 65 w 345"/>
                <a:gd name="T19" fmla="*/ 170 h 407"/>
                <a:gd name="T20" fmla="*/ 65 w 345"/>
                <a:gd name="T21" fmla="*/ 170 h 407"/>
                <a:gd name="T22" fmla="*/ 281 w 345"/>
                <a:gd name="T23" fmla="*/ 170 h 407"/>
                <a:gd name="T24" fmla="*/ 182 w 345"/>
                <a:gd name="T25" fmla="*/ 61 h 407"/>
                <a:gd name="T26" fmla="*/ 65 w 345"/>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407">
                  <a:moveTo>
                    <a:pt x="0" y="204"/>
                  </a:moveTo>
                  <a:cubicBezTo>
                    <a:pt x="0" y="91"/>
                    <a:pt x="33" y="0"/>
                    <a:pt x="184" y="0"/>
                  </a:cubicBezTo>
                  <a:cubicBezTo>
                    <a:pt x="340" y="0"/>
                    <a:pt x="345" y="112"/>
                    <a:pt x="343" y="230"/>
                  </a:cubicBezTo>
                  <a:lnTo>
                    <a:pt x="64" y="230"/>
                  </a:lnTo>
                  <a:cubicBezTo>
                    <a:pt x="68" y="301"/>
                    <a:pt x="92" y="348"/>
                    <a:pt x="185" y="348"/>
                  </a:cubicBezTo>
                  <a:cubicBezTo>
                    <a:pt x="247" y="348"/>
                    <a:pt x="276" y="332"/>
                    <a:pt x="306" y="309"/>
                  </a:cubicBezTo>
                  <a:lnTo>
                    <a:pt x="341" y="357"/>
                  </a:lnTo>
                  <a:cubicBezTo>
                    <a:pt x="301" y="389"/>
                    <a:pt x="257" y="407"/>
                    <a:pt x="185" y="407"/>
                  </a:cubicBezTo>
                  <a:cubicBezTo>
                    <a:pt x="31" y="407"/>
                    <a:pt x="0" y="317"/>
                    <a:pt x="0" y="204"/>
                  </a:cubicBezTo>
                  <a:close/>
                  <a:moveTo>
                    <a:pt x="65" y="170"/>
                  </a:moveTo>
                  <a:lnTo>
                    <a:pt x="65" y="170"/>
                  </a:lnTo>
                  <a:lnTo>
                    <a:pt x="281" y="170"/>
                  </a:lnTo>
                  <a:cubicBezTo>
                    <a:pt x="277" y="108"/>
                    <a:pt x="272" y="61"/>
                    <a:pt x="182" y="61"/>
                  </a:cubicBezTo>
                  <a:cubicBezTo>
                    <a:pt x="96" y="61"/>
                    <a:pt x="70" y="104"/>
                    <a:pt x="65"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3" name="Freeform 11">
              <a:extLst>
                <a:ext uri="{FF2B5EF4-FFF2-40B4-BE49-F238E27FC236}">
                  <a16:creationId xmlns:a16="http://schemas.microsoft.com/office/drawing/2014/main" xmlns="" id="{01A5CC6F-6633-4436-9DC9-01A5958ACB49}"/>
                </a:ext>
              </a:extLst>
            </p:cNvPr>
            <p:cNvSpPr>
              <a:spLocks/>
            </p:cNvSpPr>
            <p:nvPr/>
          </p:nvSpPr>
          <p:spPr bwMode="auto">
            <a:xfrm>
              <a:off x="2985" y="1384"/>
              <a:ext cx="53" cy="119"/>
            </a:xfrm>
            <a:custGeom>
              <a:avLst/>
              <a:gdLst>
                <a:gd name="T0" fmla="*/ 0 w 232"/>
                <a:gd name="T1" fmla="*/ 121 h 512"/>
                <a:gd name="T2" fmla="*/ 68 w 232"/>
                <a:gd name="T3" fmla="*/ 121 h 512"/>
                <a:gd name="T4" fmla="*/ 80 w 232"/>
                <a:gd name="T5" fmla="*/ 11 h 512"/>
                <a:gd name="T6" fmla="*/ 132 w 232"/>
                <a:gd name="T7" fmla="*/ 0 h 512"/>
                <a:gd name="T8" fmla="*/ 132 w 232"/>
                <a:gd name="T9" fmla="*/ 121 h 512"/>
                <a:gd name="T10" fmla="*/ 232 w 232"/>
                <a:gd name="T11" fmla="*/ 121 h 512"/>
                <a:gd name="T12" fmla="*/ 232 w 232"/>
                <a:gd name="T13" fmla="*/ 183 h 512"/>
                <a:gd name="T14" fmla="*/ 132 w 232"/>
                <a:gd name="T15" fmla="*/ 183 h 512"/>
                <a:gd name="T16" fmla="*/ 132 w 232"/>
                <a:gd name="T17" fmla="*/ 396 h 512"/>
                <a:gd name="T18" fmla="*/ 187 w 232"/>
                <a:gd name="T19" fmla="*/ 451 h 512"/>
                <a:gd name="T20" fmla="*/ 232 w 232"/>
                <a:gd name="T21" fmla="*/ 451 h 512"/>
                <a:gd name="T22" fmla="*/ 232 w 232"/>
                <a:gd name="T23" fmla="*/ 511 h 512"/>
                <a:gd name="T24" fmla="*/ 175 w 232"/>
                <a:gd name="T25" fmla="*/ 512 h 512"/>
                <a:gd name="T26" fmla="*/ 66 w 232"/>
                <a:gd name="T27" fmla="*/ 405 h 512"/>
                <a:gd name="T28" fmla="*/ 66 w 232"/>
                <a:gd name="T29" fmla="*/ 183 h 512"/>
                <a:gd name="T30" fmla="*/ 0 w 232"/>
                <a:gd name="T31" fmla="*/ 183 h 512"/>
                <a:gd name="T32" fmla="*/ 0 w 232"/>
                <a:gd name="T33" fmla="*/ 1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512">
                  <a:moveTo>
                    <a:pt x="0" y="121"/>
                  </a:moveTo>
                  <a:lnTo>
                    <a:pt x="68" y="121"/>
                  </a:lnTo>
                  <a:lnTo>
                    <a:pt x="80" y="11"/>
                  </a:lnTo>
                  <a:lnTo>
                    <a:pt x="132" y="0"/>
                  </a:lnTo>
                  <a:lnTo>
                    <a:pt x="132" y="121"/>
                  </a:lnTo>
                  <a:lnTo>
                    <a:pt x="232" y="121"/>
                  </a:lnTo>
                  <a:lnTo>
                    <a:pt x="232" y="183"/>
                  </a:lnTo>
                  <a:lnTo>
                    <a:pt x="132" y="183"/>
                  </a:lnTo>
                  <a:lnTo>
                    <a:pt x="132" y="396"/>
                  </a:lnTo>
                  <a:cubicBezTo>
                    <a:pt x="132" y="430"/>
                    <a:pt x="136" y="451"/>
                    <a:pt x="187" y="451"/>
                  </a:cubicBezTo>
                  <a:lnTo>
                    <a:pt x="232" y="451"/>
                  </a:lnTo>
                  <a:lnTo>
                    <a:pt x="232" y="511"/>
                  </a:lnTo>
                  <a:cubicBezTo>
                    <a:pt x="224" y="512"/>
                    <a:pt x="185" y="512"/>
                    <a:pt x="175" y="512"/>
                  </a:cubicBezTo>
                  <a:cubicBezTo>
                    <a:pt x="85" y="512"/>
                    <a:pt x="66" y="477"/>
                    <a:pt x="66" y="405"/>
                  </a:cubicBezTo>
                  <a:lnTo>
                    <a:pt x="66" y="183"/>
                  </a:lnTo>
                  <a:lnTo>
                    <a:pt x="0" y="183"/>
                  </a:lnTo>
                  <a:lnTo>
                    <a:pt x="0" y="121"/>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4" name="Freeform 12">
              <a:extLst>
                <a:ext uri="{FF2B5EF4-FFF2-40B4-BE49-F238E27FC236}">
                  <a16:creationId xmlns:a16="http://schemas.microsoft.com/office/drawing/2014/main" xmlns="" id="{C9ACFD24-6CC5-476E-AE8D-36396D24F215}"/>
                </a:ext>
              </a:extLst>
            </p:cNvPr>
            <p:cNvSpPr>
              <a:spLocks noEditPoints="1"/>
            </p:cNvSpPr>
            <p:nvPr/>
          </p:nvSpPr>
          <p:spPr bwMode="auto">
            <a:xfrm>
              <a:off x="3050" y="1410"/>
              <a:ext cx="85" cy="94"/>
            </a:xfrm>
            <a:custGeom>
              <a:avLst/>
              <a:gdLst>
                <a:gd name="T0" fmla="*/ 0 w 371"/>
                <a:gd name="T1" fmla="*/ 288 h 406"/>
                <a:gd name="T2" fmla="*/ 250 w 371"/>
                <a:gd name="T3" fmla="*/ 145 h 406"/>
                <a:gd name="T4" fmla="*/ 270 w 371"/>
                <a:gd name="T5" fmla="*/ 145 h 406"/>
                <a:gd name="T6" fmla="*/ 176 w 371"/>
                <a:gd name="T7" fmla="*/ 64 h 406"/>
                <a:gd name="T8" fmla="*/ 64 w 371"/>
                <a:gd name="T9" fmla="*/ 97 h 406"/>
                <a:gd name="T10" fmla="*/ 30 w 371"/>
                <a:gd name="T11" fmla="*/ 44 h 406"/>
                <a:gd name="T12" fmla="*/ 182 w 371"/>
                <a:gd name="T13" fmla="*/ 0 h 406"/>
                <a:gd name="T14" fmla="*/ 334 w 371"/>
                <a:gd name="T15" fmla="*/ 157 h 406"/>
                <a:gd name="T16" fmla="*/ 334 w 371"/>
                <a:gd name="T17" fmla="*/ 295 h 406"/>
                <a:gd name="T18" fmla="*/ 371 w 371"/>
                <a:gd name="T19" fmla="*/ 339 h 406"/>
                <a:gd name="T20" fmla="*/ 371 w 371"/>
                <a:gd name="T21" fmla="*/ 399 h 406"/>
                <a:gd name="T22" fmla="*/ 344 w 371"/>
                <a:gd name="T23" fmla="*/ 400 h 406"/>
                <a:gd name="T24" fmla="*/ 280 w 371"/>
                <a:gd name="T25" fmla="*/ 356 h 406"/>
                <a:gd name="T26" fmla="*/ 136 w 371"/>
                <a:gd name="T27" fmla="*/ 406 h 406"/>
                <a:gd name="T28" fmla="*/ 0 w 371"/>
                <a:gd name="T29" fmla="*/ 288 h 406"/>
                <a:gd name="T30" fmla="*/ 270 w 371"/>
                <a:gd name="T31" fmla="*/ 227 h 406"/>
                <a:gd name="T32" fmla="*/ 270 w 371"/>
                <a:gd name="T33" fmla="*/ 227 h 406"/>
                <a:gd name="T34" fmla="*/ 270 w 371"/>
                <a:gd name="T35" fmla="*/ 204 h 406"/>
                <a:gd name="T36" fmla="*/ 253 w 371"/>
                <a:gd name="T37" fmla="*/ 204 h 406"/>
                <a:gd name="T38" fmla="*/ 64 w 371"/>
                <a:gd name="T39" fmla="*/ 284 h 406"/>
                <a:gd name="T40" fmla="*/ 147 w 371"/>
                <a:gd name="T41" fmla="*/ 347 h 406"/>
                <a:gd name="T42" fmla="*/ 270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1" y="145"/>
                    <a:pt x="250" y="145"/>
                  </a:cubicBezTo>
                  <a:lnTo>
                    <a:pt x="270" y="145"/>
                  </a:lnTo>
                  <a:cubicBezTo>
                    <a:pt x="269" y="89"/>
                    <a:pt x="256" y="64"/>
                    <a:pt x="176" y="64"/>
                  </a:cubicBezTo>
                  <a:cubicBezTo>
                    <a:pt x="128" y="64"/>
                    <a:pt x="88" y="82"/>
                    <a:pt x="64" y="97"/>
                  </a:cubicBezTo>
                  <a:lnTo>
                    <a:pt x="30" y="44"/>
                  </a:lnTo>
                  <a:cubicBezTo>
                    <a:pt x="55" y="26"/>
                    <a:pt x="115" y="0"/>
                    <a:pt x="182" y="0"/>
                  </a:cubicBezTo>
                  <a:cubicBezTo>
                    <a:pt x="311" y="0"/>
                    <a:pt x="334" y="46"/>
                    <a:pt x="334" y="157"/>
                  </a:cubicBezTo>
                  <a:lnTo>
                    <a:pt x="334" y="295"/>
                  </a:lnTo>
                  <a:cubicBezTo>
                    <a:pt x="334" y="333"/>
                    <a:pt x="337" y="339"/>
                    <a:pt x="371" y="339"/>
                  </a:cubicBezTo>
                  <a:lnTo>
                    <a:pt x="371" y="399"/>
                  </a:lnTo>
                  <a:cubicBezTo>
                    <a:pt x="367" y="400"/>
                    <a:pt x="358" y="400"/>
                    <a:pt x="344" y="400"/>
                  </a:cubicBezTo>
                  <a:cubicBezTo>
                    <a:pt x="303" y="400"/>
                    <a:pt x="289" y="388"/>
                    <a:pt x="280" y="356"/>
                  </a:cubicBezTo>
                  <a:cubicBezTo>
                    <a:pt x="257" y="389"/>
                    <a:pt x="216" y="406"/>
                    <a:pt x="136" y="406"/>
                  </a:cubicBezTo>
                  <a:cubicBezTo>
                    <a:pt x="27" y="406"/>
                    <a:pt x="0" y="354"/>
                    <a:pt x="0" y="288"/>
                  </a:cubicBezTo>
                  <a:close/>
                  <a:moveTo>
                    <a:pt x="270" y="227"/>
                  </a:moveTo>
                  <a:lnTo>
                    <a:pt x="270" y="227"/>
                  </a:lnTo>
                  <a:lnTo>
                    <a:pt x="270" y="204"/>
                  </a:lnTo>
                  <a:lnTo>
                    <a:pt x="253" y="204"/>
                  </a:lnTo>
                  <a:cubicBezTo>
                    <a:pt x="98" y="204"/>
                    <a:pt x="64" y="222"/>
                    <a:pt x="64" y="284"/>
                  </a:cubicBezTo>
                  <a:cubicBezTo>
                    <a:pt x="64" y="325"/>
                    <a:pt x="82" y="347"/>
                    <a:pt x="147" y="347"/>
                  </a:cubicBezTo>
                  <a:cubicBezTo>
                    <a:pt x="234" y="347"/>
                    <a:pt x="270" y="311"/>
                    <a:pt x="270"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5" name="Freeform 13">
              <a:extLst>
                <a:ext uri="{FF2B5EF4-FFF2-40B4-BE49-F238E27FC236}">
                  <a16:creationId xmlns:a16="http://schemas.microsoft.com/office/drawing/2014/main" xmlns="" id="{7F8DC90D-A7EE-4A7F-8C8F-BCC09023DD90}"/>
                </a:ext>
              </a:extLst>
            </p:cNvPr>
            <p:cNvSpPr>
              <a:spLocks/>
            </p:cNvSpPr>
            <p:nvPr/>
          </p:nvSpPr>
          <p:spPr bwMode="auto">
            <a:xfrm>
              <a:off x="3152" y="1411"/>
              <a:ext cx="43" cy="91"/>
            </a:xfrm>
            <a:custGeom>
              <a:avLst/>
              <a:gdLst>
                <a:gd name="T0" fmla="*/ 0 w 187"/>
                <a:gd name="T1" fmla="*/ 9 h 395"/>
                <a:gd name="T2" fmla="*/ 52 w 187"/>
                <a:gd name="T3" fmla="*/ 5 h 395"/>
                <a:gd name="T4" fmla="*/ 59 w 187"/>
                <a:gd name="T5" fmla="*/ 53 h 395"/>
                <a:gd name="T6" fmla="*/ 187 w 187"/>
                <a:gd name="T7" fmla="*/ 0 h 395"/>
                <a:gd name="T8" fmla="*/ 187 w 187"/>
                <a:gd name="T9" fmla="*/ 69 h 395"/>
                <a:gd name="T10" fmla="*/ 66 w 187"/>
                <a:gd name="T11" fmla="*/ 190 h 395"/>
                <a:gd name="T12" fmla="*/ 66 w 187"/>
                <a:gd name="T13" fmla="*/ 395 h 395"/>
                <a:gd name="T14" fmla="*/ 0 w 187"/>
                <a:gd name="T15" fmla="*/ 395 h 395"/>
                <a:gd name="T16" fmla="*/ 0 w 187"/>
                <a:gd name="T17" fmla="*/ 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395">
                  <a:moveTo>
                    <a:pt x="0" y="9"/>
                  </a:moveTo>
                  <a:lnTo>
                    <a:pt x="52" y="5"/>
                  </a:lnTo>
                  <a:lnTo>
                    <a:pt x="59" y="53"/>
                  </a:lnTo>
                  <a:cubicBezTo>
                    <a:pt x="74" y="25"/>
                    <a:pt x="120" y="2"/>
                    <a:pt x="187" y="0"/>
                  </a:cubicBezTo>
                  <a:lnTo>
                    <a:pt x="187" y="69"/>
                  </a:lnTo>
                  <a:cubicBezTo>
                    <a:pt x="95" y="70"/>
                    <a:pt x="66" y="118"/>
                    <a:pt x="66" y="190"/>
                  </a:cubicBezTo>
                  <a:lnTo>
                    <a:pt x="66" y="395"/>
                  </a:lnTo>
                  <a:lnTo>
                    <a:pt x="0" y="395"/>
                  </a:lnTo>
                  <a:lnTo>
                    <a:pt x="0" y="9"/>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6" name="Freeform 14">
              <a:extLst>
                <a:ext uri="{FF2B5EF4-FFF2-40B4-BE49-F238E27FC236}">
                  <a16:creationId xmlns:a16="http://schemas.microsoft.com/office/drawing/2014/main" xmlns="" id="{238B67BA-09CC-4044-B94F-4AB7AFA06043}"/>
                </a:ext>
              </a:extLst>
            </p:cNvPr>
            <p:cNvSpPr>
              <a:spLocks noEditPoints="1"/>
            </p:cNvSpPr>
            <p:nvPr/>
          </p:nvSpPr>
          <p:spPr bwMode="auto">
            <a:xfrm>
              <a:off x="3211" y="1382"/>
              <a:ext cx="15" cy="120"/>
            </a:xfrm>
            <a:custGeom>
              <a:avLst/>
              <a:gdLst>
                <a:gd name="T0" fmla="*/ 0 w 67"/>
                <a:gd name="T1" fmla="*/ 0 h 519"/>
                <a:gd name="T2" fmla="*/ 67 w 67"/>
                <a:gd name="T3" fmla="*/ 0 h 519"/>
                <a:gd name="T4" fmla="*/ 67 w 67"/>
                <a:gd name="T5" fmla="*/ 82 h 519"/>
                <a:gd name="T6" fmla="*/ 0 w 67"/>
                <a:gd name="T7" fmla="*/ 82 h 519"/>
                <a:gd name="T8" fmla="*/ 0 w 67"/>
                <a:gd name="T9" fmla="*/ 0 h 519"/>
                <a:gd name="T10" fmla="*/ 1 w 67"/>
                <a:gd name="T11" fmla="*/ 129 h 519"/>
                <a:gd name="T12" fmla="*/ 1 w 67"/>
                <a:gd name="T13" fmla="*/ 129 h 519"/>
                <a:gd name="T14" fmla="*/ 66 w 67"/>
                <a:gd name="T15" fmla="*/ 129 h 519"/>
                <a:gd name="T16" fmla="*/ 66 w 67"/>
                <a:gd name="T17" fmla="*/ 519 h 519"/>
                <a:gd name="T18" fmla="*/ 1 w 67"/>
                <a:gd name="T19" fmla="*/ 519 h 519"/>
                <a:gd name="T20" fmla="*/ 1 w 67"/>
                <a:gd name="T21" fmla="*/ 12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9">
                  <a:moveTo>
                    <a:pt x="0" y="0"/>
                  </a:moveTo>
                  <a:lnTo>
                    <a:pt x="67" y="0"/>
                  </a:lnTo>
                  <a:lnTo>
                    <a:pt x="67" y="82"/>
                  </a:lnTo>
                  <a:lnTo>
                    <a:pt x="0" y="82"/>
                  </a:lnTo>
                  <a:lnTo>
                    <a:pt x="0" y="0"/>
                  </a:lnTo>
                  <a:close/>
                  <a:moveTo>
                    <a:pt x="1" y="129"/>
                  </a:moveTo>
                  <a:lnTo>
                    <a:pt x="1" y="129"/>
                  </a:lnTo>
                  <a:lnTo>
                    <a:pt x="66" y="129"/>
                  </a:lnTo>
                  <a:lnTo>
                    <a:pt x="66" y="519"/>
                  </a:lnTo>
                  <a:lnTo>
                    <a:pt x="1" y="519"/>
                  </a:lnTo>
                  <a:lnTo>
                    <a:pt x="1" y="129"/>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7" name="Freeform 15">
              <a:extLst>
                <a:ext uri="{FF2B5EF4-FFF2-40B4-BE49-F238E27FC236}">
                  <a16:creationId xmlns:a16="http://schemas.microsoft.com/office/drawing/2014/main" xmlns="" id="{8A582790-952E-4CDE-98CE-213F73AB4719}"/>
                </a:ext>
              </a:extLst>
            </p:cNvPr>
            <p:cNvSpPr>
              <a:spLocks noEditPoints="1"/>
            </p:cNvSpPr>
            <p:nvPr/>
          </p:nvSpPr>
          <p:spPr bwMode="auto">
            <a:xfrm>
              <a:off x="3244" y="1410"/>
              <a:ext cx="84" cy="94"/>
            </a:xfrm>
            <a:custGeom>
              <a:avLst/>
              <a:gdLst>
                <a:gd name="T0" fmla="*/ 0 w 371"/>
                <a:gd name="T1" fmla="*/ 288 h 406"/>
                <a:gd name="T2" fmla="*/ 250 w 371"/>
                <a:gd name="T3" fmla="*/ 145 h 406"/>
                <a:gd name="T4" fmla="*/ 270 w 371"/>
                <a:gd name="T5" fmla="*/ 145 h 406"/>
                <a:gd name="T6" fmla="*/ 176 w 371"/>
                <a:gd name="T7" fmla="*/ 64 h 406"/>
                <a:gd name="T8" fmla="*/ 64 w 371"/>
                <a:gd name="T9" fmla="*/ 97 h 406"/>
                <a:gd name="T10" fmla="*/ 30 w 371"/>
                <a:gd name="T11" fmla="*/ 44 h 406"/>
                <a:gd name="T12" fmla="*/ 182 w 371"/>
                <a:gd name="T13" fmla="*/ 0 h 406"/>
                <a:gd name="T14" fmla="*/ 334 w 371"/>
                <a:gd name="T15" fmla="*/ 157 h 406"/>
                <a:gd name="T16" fmla="*/ 334 w 371"/>
                <a:gd name="T17" fmla="*/ 295 h 406"/>
                <a:gd name="T18" fmla="*/ 371 w 371"/>
                <a:gd name="T19" fmla="*/ 339 h 406"/>
                <a:gd name="T20" fmla="*/ 371 w 371"/>
                <a:gd name="T21" fmla="*/ 399 h 406"/>
                <a:gd name="T22" fmla="*/ 344 w 371"/>
                <a:gd name="T23" fmla="*/ 400 h 406"/>
                <a:gd name="T24" fmla="*/ 280 w 371"/>
                <a:gd name="T25" fmla="*/ 356 h 406"/>
                <a:gd name="T26" fmla="*/ 136 w 371"/>
                <a:gd name="T27" fmla="*/ 406 h 406"/>
                <a:gd name="T28" fmla="*/ 0 w 371"/>
                <a:gd name="T29" fmla="*/ 288 h 406"/>
                <a:gd name="T30" fmla="*/ 270 w 371"/>
                <a:gd name="T31" fmla="*/ 227 h 406"/>
                <a:gd name="T32" fmla="*/ 270 w 371"/>
                <a:gd name="T33" fmla="*/ 227 h 406"/>
                <a:gd name="T34" fmla="*/ 270 w 371"/>
                <a:gd name="T35" fmla="*/ 204 h 406"/>
                <a:gd name="T36" fmla="*/ 253 w 371"/>
                <a:gd name="T37" fmla="*/ 204 h 406"/>
                <a:gd name="T38" fmla="*/ 64 w 371"/>
                <a:gd name="T39" fmla="*/ 284 h 406"/>
                <a:gd name="T40" fmla="*/ 146 w 371"/>
                <a:gd name="T41" fmla="*/ 347 h 406"/>
                <a:gd name="T42" fmla="*/ 270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1" y="145"/>
                    <a:pt x="250" y="145"/>
                  </a:cubicBezTo>
                  <a:lnTo>
                    <a:pt x="270" y="145"/>
                  </a:lnTo>
                  <a:cubicBezTo>
                    <a:pt x="269" y="89"/>
                    <a:pt x="256" y="64"/>
                    <a:pt x="176" y="64"/>
                  </a:cubicBezTo>
                  <a:cubicBezTo>
                    <a:pt x="128" y="64"/>
                    <a:pt x="88" y="82"/>
                    <a:pt x="64" y="97"/>
                  </a:cubicBezTo>
                  <a:lnTo>
                    <a:pt x="30" y="44"/>
                  </a:lnTo>
                  <a:cubicBezTo>
                    <a:pt x="55" y="26"/>
                    <a:pt x="115" y="0"/>
                    <a:pt x="182" y="0"/>
                  </a:cubicBezTo>
                  <a:cubicBezTo>
                    <a:pt x="311" y="0"/>
                    <a:pt x="334" y="46"/>
                    <a:pt x="334" y="157"/>
                  </a:cubicBezTo>
                  <a:lnTo>
                    <a:pt x="334" y="295"/>
                  </a:lnTo>
                  <a:cubicBezTo>
                    <a:pt x="334" y="333"/>
                    <a:pt x="337" y="339"/>
                    <a:pt x="371" y="339"/>
                  </a:cubicBezTo>
                  <a:lnTo>
                    <a:pt x="371" y="399"/>
                  </a:lnTo>
                  <a:cubicBezTo>
                    <a:pt x="367" y="400"/>
                    <a:pt x="358" y="400"/>
                    <a:pt x="344" y="400"/>
                  </a:cubicBezTo>
                  <a:cubicBezTo>
                    <a:pt x="303" y="400"/>
                    <a:pt x="289" y="388"/>
                    <a:pt x="280" y="356"/>
                  </a:cubicBezTo>
                  <a:cubicBezTo>
                    <a:pt x="257" y="389"/>
                    <a:pt x="216" y="406"/>
                    <a:pt x="136" y="406"/>
                  </a:cubicBezTo>
                  <a:cubicBezTo>
                    <a:pt x="27" y="406"/>
                    <a:pt x="0" y="354"/>
                    <a:pt x="0" y="288"/>
                  </a:cubicBezTo>
                  <a:close/>
                  <a:moveTo>
                    <a:pt x="270" y="227"/>
                  </a:moveTo>
                  <a:lnTo>
                    <a:pt x="270" y="227"/>
                  </a:lnTo>
                  <a:lnTo>
                    <a:pt x="270" y="204"/>
                  </a:lnTo>
                  <a:lnTo>
                    <a:pt x="253" y="204"/>
                  </a:lnTo>
                  <a:cubicBezTo>
                    <a:pt x="98" y="204"/>
                    <a:pt x="64" y="222"/>
                    <a:pt x="64" y="284"/>
                  </a:cubicBezTo>
                  <a:cubicBezTo>
                    <a:pt x="64" y="325"/>
                    <a:pt x="82" y="347"/>
                    <a:pt x="146" y="347"/>
                  </a:cubicBezTo>
                  <a:cubicBezTo>
                    <a:pt x="234" y="347"/>
                    <a:pt x="270" y="311"/>
                    <a:pt x="270"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8" name="Freeform 16">
              <a:extLst>
                <a:ext uri="{FF2B5EF4-FFF2-40B4-BE49-F238E27FC236}">
                  <a16:creationId xmlns:a16="http://schemas.microsoft.com/office/drawing/2014/main" xmlns="" id="{6CC66545-7038-4B54-87CF-AEAAA2AC4E3D}"/>
                </a:ext>
              </a:extLst>
            </p:cNvPr>
            <p:cNvSpPr>
              <a:spLocks noEditPoints="1"/>
            </p:cNvSpPr>
            <p:nvPr/>
          </p:nvSpPr>
          <p:spPr bwMode="auto">
            <a:xfrm>
              <a:off x="3378" y="1377"/>
              <a:ext cx="83" cy="127"/>
            </a:xfrm>
            <a:custGeom>
              <a:avLst/>
              <a:gdLst>
                <a:gd name="T0" fmla="*/ 0 w 366"/>
                <a:gd name="T1" fmla="*/ 347 h 551"/>
                <a:gd name="T2" fmla="*/ 164 w 366"/>
                <a:gd name="T3" fmla="*/ 146 h 551"/>
                <a:gd name="T4" fmla="*/ 299 w 366"/>
                <a:gd name="T5" fmla="*/ 193 h 551"/>
                <a:gd name="T6" fmla="*/ 299 w 366"/>
                <a:gd name="T7" fmla="*/ 0 h 551"/>
                <a:gd name="T8" fmla="*/ 366 w 366"/>
                <a:gd name="T9" fmla="*/ 0 h 551"/>
                <a:gd name="T10" fmla="*/ 366 w 366"/>
                <a:gd name="T11" fmla="*/ 541 h 551"/>
                <a:gd name="T12" fmla="*/ 315 w 366"/>
                <a:gd name="T13" fmla="*/ 546 h 551"/>
                <a:gd name="T14" fmla="*/ 307 w 366"/>
                <a:gd name="T15" fmla="*/ 501 h 551"/>
                <a:gd name="T16" fmla="*/ 162 w 366"/>
                <a:gd name="T17" fmla="*/ 551 h 551"/>
                <a:gd name="T18" fmla="*/ 0 w 366"/>
                <a:gd name="T19" fmla="*/ 347 h 551"/>
                <a:gd name="T20" fmla="*/ 299 w 366"/>
                <a:gd name="T21" fmla="*/ 347 h 551"/>
                <a:gd name="T22" fmla="*/ 299 w 366"/>
                <a:gd name="T23" fmla="*/ 347 h 551"/>
                <a:gd name="T24" fmla="*/ 176 w 366"/>
                <a:gd name="T25" fmla="*/ 210 h 551"/>
                <a:gd name="T26" fmla="*/ 67 w 366"/>
                <a:gd name="T27" fmla="*/ 347 h 551"/>
                <a:gd name="T28" fmla="*/ 176 w 366"/>
                <a:gd name="T29" fmla="*/ 489 h 551"/>
                <a:gd name="T30" fmla="*/ 299 w 366"/>
                <a:gd name="T31" fmla="*/ 3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551">
                  <a:moveTo>
                    <a:pt x="0" y="347"/>
                  </a:moveTo>
                  <a:cubicBezTo>
                    <a:pt x="0" y="229"/>
                    <a:pt x="36" y="146"/>
                    <a:pt x="164" y="146"/>
                  </a:cubicBezTo>
                  <a:cubicBezTo>
                    <a:pt x="243" y="146"/>
                    <a:pt x="281" y="161"/>
                    <a:pt x="299" y="193"/>
                  </a:cubicBezTo>
                  <a:lnTo>
                    <a:pt x="299" y="0"/>
                  </a:lnTo>
                  <a:lnTo>
                    <a:pt x="366" y="0"/>
                  </a:lnTo>
                  <a:lnTo>
                    <a:pt x="366" y="541"/>
                  </a:lnTo>
                  <a:lnTo>
                    <a:pt x="315" y="546"/>
                  </a:lnTo>
                  <a:lnTo>
                    <a:pt x="307" y="501"/>
                  </a:lnTo>
                  <a:cubicBezTo>
                    <a:pt x="284" y="535"/>
                    <a:pt x="243" y="551"/>
                    <a:pt x="162" y="551"/>
                  </a:cubicBezTo>
                  <a:cubicBezTo>
                    <a:pt x="36" y="551"/>
                    <a:pt x="0" y="467"/>
                    <a:pt x="0" y="347"/>
                  </a:cubicBezTo>
                  <a:close/>
                  <a:moveTo>
                    <a:pt x="299" y="347"/>
                  </a:moveTo>
                  <a:lnTo>
                    <a:pt x="299" y="347"/>
                  </a:lnTo>
                  <a:cubicBezTo>
                    <a:pt x="299" y="245"/>
                    <a:pt x="267" y="210"/>
                    <a:pt x="176" y="210"/>
                  </a:cubicBezTo>
                  <a:cubicBezTo>
                    <a:pt x="89" y="210"/>
                    <a:pt x="67" y="262"/>
                    <a:pt x="67" y="347"/>
                  </a:cubicBezTo>
                  <a:cubicBezTo>
                    <a:pt x="67" y="433"/>
                    <a:pt x="89" y="489"/>
                    <a:pt x="176" y="489"/>
                  </a:cubicBezTo>
                  <a:cubicBezTo>
                    <a:pt x="265" y="489"/>
                    <a:pt x="299" y="450"/>
                    <a:pt x="299" y="3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19" name="Freeform 17">
              <a:extLst>
                <a:ext uri="{FF2B5EF4-FFF2-40B4-BE49-F238E27FC236}">
                  <a16:creationId xmlns:a16="http://schemas.microsoft.com/office/drawing/2014/main" xmlns="" id="{E9B088CA-C4BC-4EE3-BB15-C62EE596CF46}"/>
                </a:ext>
              </a:extLst>
            </p:cNvPr>
            <p:cNvSpPr>
              <a:spLocks noEditPoints="1"/>
            </p:cNvSpPr>
            <p:nvPr/>
          </p:nvSpPr>
          <p:spPr bwMode="auto">
            <a:xfrm>
              <a:off x="3479" y="1410"/>
              <a:ext cx="79" cy="94"/>
            </a:xfrm>
            <a:custGeom>
              <a:avLst/>
              <a:gdLst>
                <a:gd name="T0" fmla="*/ 0 w 345"/>
                <a:gd name="T1" fmla="*/ 204 h 407"/>
                <a:gd name="T2" fmla="*/ 184 w 345"/>
                <a:gd name="T3" fmla="*/ 0 h 407"/>
                <a:gd name="T4" fmla="*/ 343 w 345"/>
                <a:gd name="T5" fmla="*/ 230 h 407"/>
                <a:gd name="T6" fmla="*/ 64 w 345"/>
                <a:gd name="T7" fmla="*/ 230 h 407"/>
                <a:gd name="T8" fmla="*/ 186 w 345"/>
                <a:gd name="T9" fmla="*/ 348 h 407"/>
                <a:gd name="T10" fmla="*/ 306 w 345"/>
                <a:gd name="T11" fmla="*/ 309 h 407"/>
                <a:gd name="T12" fmla="*/ 341 w 345"/>
                <a:gd name="T13" fmla="*/ 357 h 407"/>
                <a:gd name="T14" fmla="*/ 186 w 345"/>
                <a:gd name="T15" fmla="*/ 407 h 407"/>
                <a:gd name="T16" fmla="*/ 0 w 345"/>
                <a:gd name="T17" fmla="*/ 204 h 407"/>
                <a:gd name="T18" fmla="*/ 65 w 345"/>
                <a:gd name="T19" fmla="*/ 170 h 407"/>
                <a:gd name="T20" fmla="*/ 65 w 345"/>
                <a:gd name="T21" fmla="*/ 170 h 407"/>
                <a:gd name="T22" fmla="*/ 281 w 345"/>
                <a:gd name="T23" fmla="*/ 170 h 407"/>
                <a:gd name="T24" fmla="*/ 182 w 345"/>
                <a:gd name="T25" fmla="*/ 61 h 407"/>
                <a:gd name="T26" fmla="*/ 65 w 345"/>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407">
                  <a:moveTo>
                    <a:pt x="0" y="204"/>
                  </a:moveTo>
                  <a:cubicBezTo>
                    <a:pt x="0" y="91"/>
                    <a:pt x="33" y="0"/>
                    <a:pt x="184" y="0"/>
                  </a:cubicBezTo>
                  <a:cubicBezTo>
                    <a:pt x="340" y="0"/>
                    <a:pt x="345" y="112"/>
                    <a:pt x="343" y="230"/>
                  </a:cubicBezTo>
                  <a:lnTo>
                    <a:pt x="64" y="230"/>
                  </a:lnTo>
                  <a:cubicBezTo>
                    <a:pt x="68" y="301"/>
                    <a:pt x="92" y="348"/>
                    <a:pt x="186" y="348"/>
                  </a:cubicBezTo>
                  <a:cubicBezTo>
                    <a:pt x="247" y="348"/>
                    <a:pt x="277" y="332"/>
                    <a:pt x="306" y="309"/>
                  </a:cubicBezTo>
                  <a:lnTo>
                    <a:pt x="341" y="357"/>
                  </a:lnTo>
                  <a:cubicBezTo>
                    <a:pt x="301" y="389"/>
                    <a:pt x="257" y="407"/>
                    <a:pt x="186" y="407"/>
                  </a:cubicBezTo>
                  <a:cubicBezTo>
                    <a:pt x="31" y="407"/>
                    <a:pt x="0" y="317"/>
                    <a:pt x="0" y="204"/>
                  </a:cubicBezTo>
                  <a:close/>
                  <a:moveTo>
                    <a:pt x="65" y="170"/>
                  </a:moveTo>
                  <a:lnTo>
                    <a:pt x="65" y="170"/>
                  </a:lnTo>
                  <a:lnTo>
                    <a:pt x="281" y="170"/>
                  </a:lnTo>
                  <a:cubicBezTo>
                    <a:pt x="277" y="108"/>
                    <a:pt x="272" y="61"/>
                    <a:pt x="182" y="61"/>
                  </a:cubicBezTo>
                  <a:cubicBezTo>
                    <a:pt x="96" y="61"/>
                    <a:pt x="70" y="104"/>
                    <a:pt x="65"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0" name="Freeform 18">
              <a:extLst>
                <a:ext uri="{FF2B5EF4-FFF2-40B4-BE49-F238E27FC236}">
                  <a16:creationId xmlns:a16="http://schemas.microsoft.com/office/drawing/2014/main" xmlns="" id="{1387A8C5-E8F0-4E81-8FC9-4E7D0AD0D36D}"/>
                </a:ext>
              </a:extLst>
            </p:cNvPr>
            <p:cNvSpPr>
              <a:spLocks/>
            </p:cNvSpPr>
            <p:nvPr/>
          </p:nvSpPr>
          <p:spPr bwMode="auto">
            <a:xfrm>
              <a:off x="3614" y="1382"/>
              <a:ext cx="76" cy="120"/>
            </a:xfrm>
            <a:custGeom>
              <a:avLst/>
              <a:gdLst>
                <a:gd name="T0" fmla="*/ 0 w 335"/>
                <a:gd name="T1" fmla="*/ 0 h 519"/>
                <a:gd name="T2" fmla="*/ 335 w 335"/>
                <a:gd name="T3" fmla="*/ 0 h 519"/>
                <a:gd name="T4" fmla="*/ 335 w 335"/>
                <a:gd name="T5" fmla="*/ 68 h 519"/>
                <a:gd name="T6" fmla="*/ 69 w 335"/>
                <a:gd name="T7" fmla="*/ 68 h 519"/>
                <a:gd name="T8" fmla="*/ 69 w 335"/>
                <a:gd name="T9" fmla="*/ 224 h 519"/>
                <a:gd name="T10" fmla="*/ 329 w 335"/>
                <a:gd name="T11" fmla="*/ 224 h 519"/>
                <a:gd name="T12" fmla="*/ 329 w 335"/>
                <a:gd name="T13" fmla="*/ 291 h 519"/>
                <a:gd name="T14" fmla="*/ 69 w 335"/>
                <a:gd name="T15" fmla="*/ 291 h 519"/>
                <a:gd name="T16" fmla="*/ 69 w 335"/>
                <a:gd name="T17" fmla="*/ 519 h 519"/>
                <a:gd name="T18" fmla="*/ 0 w 335"/>
                <a:gd name="T19" fmla="*/ 519 h 519"/>
                <a:gd name="T20" fmla="*/ 0 w 335"/>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519">
                  <a:moveTo>
                    <a:pt x="0" y="0"/>
                  </a:moveTo>
                  <a:lnTo>
                    <a:pt x="335" y="0"/>
                  </a:lnTo>
                  <a:lnTo>
                    <a:pt x="335" y="68"/>
                  </a:lnTo>
                  <a:lnTo>
                    <a:pt x="69" y="68"/>
                  </a:lnTo>
                  <a:lnTo>
                    <a:pt x="69" y="224"/>
                  </a:lnTo>
                  <a:lnTo>
                    <a:pt x="329" y="224"/>
                  </a:lnTo>
                  <a:lnTo>
                    <a:pt x="329" y="291"/>
                  </a:lnTo>
                  <a:lnTo>
                    <a:pt x="69" y="291"/>
                  </a:lnTo>
                  <a:lnTo>
                    <a:pt x="69" y="519"/>
                  </a:lnTo>
                  <a:lnTo>
                    <a:pt x="0" y="519"/>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1" name="Freeform 19">
              <a:extLst>
                <a:ext uri="{FF2B5EF4-FFF2-40B4-BE49-F238E27FC236}">
                  <a16:creationId xmlns:a16="http://schemas.microsoft.com/office/drawing/2014/main" xmlns="" id="{2D308E0E-371B-4F95-ABEB-30B5E3EF7C82}"/>
                </a:ext>
              </a:extLst>
            </p:cNvPr>
            <p:cNvSpPr>
              <a:spLocks noEditPoints="1"/>
            </p:cNvSpPr>
            <p:nvPr/>
          </p:nvSpPr>
          <p:spPr bwMode="auto">
            <a:xfrm>
              <a:off x="3698" y="1410"/>
              <a:ext cx="85" cy="94"/>
            </a:xfrm>
            <a:custGeom>
              <a:avLst/>
              <a:gdLst>
                <a:gd name="T0" fmla="*/ 0 w 371"/>
                <a:gd name="T1" fmla="*/ 288 h 406"/>
                <a:gd name="T2" fmla="*/ 249 w 371"/>
                <a:gd name="T3" fmla="*/ 145 h 406"/>
                <a:gd name="T4" fmla="*/ 269 w 371"/>
                <a:gd name="T5" fmla="*/ 145 h 406"/>
                <a:gd name="T6" fmla="*/ 175 w 371"/>
                <a:gd name="T7" fmla="*/ 64 h 406"/>
                <a:gd name="T8" fmla="*/ 64 w 371"/>
                <a:gd name="T9" fmla="*/ 97 h 406"/>
                <a:gd name="T10" fmla="*/ 29 w 371"/>
                <a:gd name="T11" fmla="*/ 44 h 406"/>
                <a:gd name="T12" fmla="*/ 181 w 371"/>
                <a:gd name="T13" fmla="*/ 0 h 406"/>
                <a:gd name="T14" fmla="*/ 333 w 371"/>
                <a:gd name="T15" fmla="*/ 157 h 406"/>
                <a:gd name="T16" fmla="*/ 333 w 371"/>
                <a:gd name="T17" fmla="*/ 295 h 406"/>
                <a:gd name="T18" fmla="*/ 371 w 371"/>
                <a:gd name="T19" fmla="*/ 339 h 406"/>
                <a:gd name="T20" fmla="*/ 371 w 371"/>
                <a:gd name="T21" fmla="*/ 399 h 406"/>
                <a:gd name="T22" fmla="*/ 344 w 371"/>
                <a:gd name="T23" fmla="*/ 400 h 406"/>
                <a:gd name="T24" fmla="*/ 279 w 371"/>
                <a:gd name="T25" fmla="*/ 356 h 406"/>
                <a:gd name="T26" fmla="*/ 135 w 371"/>
                <a:gd name="T27" fmla="*/ 406 h 406"/>
                <a:gd name="T28" fmla="*/ 0 w 371"/>
                <a:gd name="T29" fmla="*/ 288 h 406"/>
                <a:gd name="T30" fmla="*/ 269 w 371"/>
                <a:gd name="T31" fmla="*/ 227 h 406"/>
                <a:gd name="T32" fmla="*/ 269 w 371"/>
                <a:gd name="T33" fmla="*/ 227 h 406"/>
                <a:gd name="T34" fmla="*/ 269 w 371"/>
                <a:gd name="T35" fmla="*/ 204 h 406"/>
                <a:gd name="T36" fmla="*/ 252 w 371"/>
                <a:gd name="T37" fmla="*/ 204 h 406"/>
                <a:gd name="T38" fmla="*/ 63 w 371"/>
                <a:gd name="T39" fmla="*/ 284 h 406"/>
                <a:gd name="T40" fmla="*/ 146 w 371"/>
                <a:gd name="T41" fmla="*/ 347 h 406"/>
                <a:gd name="T42" fmla="*/ 269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0" y="145"/>
                    <a:pt x="249" y="145"/>
                  </a:cubicBezTo>
                  <a:lnTo>
                    <a:pt x="269" y="145"/>
                  </a:lnTo>
                  <a:cubicBezTo>
                    <a:pt x="268" y="89"/>
                    <a:pt x="255" y="64"/>
                    <a:pt x="175" y="64"/>
                  </a:cubicBezTo>
                  <a:cubicBezTo>
                    <a:pt x="127" y="64"/>
                    <a:pt x="87" y="82"/>
                    <a:pt x="64" y="97"/>
                  </a:cubicBezTo>
                  <a:lnTo>
                    <a:pt x="29" y="44"/>
                  </a:lnTo>
                  <a:cubicBezTo>
                    <a:pt x="54" y="26"/>
                    <a:pt x="114" y="0"/>
                    <a:pt x="181" y="0"/>
                  </a:cubicBezTo>
                  <a:cubicBezTo>
                    <a:pt x="310" y="0"/>
                    <a:pt x="333" y="46"/>
                    <a:pt x="333" y="157"/>
                  </a:cubicBezTo>
                  <a:lnTo>
                    <a:pt x="333" y="295"/>
                  </a:lnTo>
                  <a:cubicBezTo>
                    <a:pt x="333" y="333"/>
                    <a:pt x="336" y="339"/>
                    <a:pt x="371" y="339"/>
                  </a:cubicBezTo>
                  <a:lnTo>
                    <a:pt x="371" y="399"/>
                  </a:lnTo>
                  <a:cubicBezTo>
                    <a:pt x="366" y="400"/>
                    <a:pt x="357" y="400"/>
                    <a:pt x="344" y="400"/>
                  </a:cubicBezTo>
                  <a:cubicBezTo>
                    <a:pt x="302" y="400"/>
                    <a:pt x="288" y="388"/>
                    <a:pt x="279" y="356"/>
                  </a:cubicBezTo>
                  <a:cubicBezTo>
                    <a:pt x="257" y="389"/>
                    <a:pt x="216" y="406"/>
                    <a:pt x="135" y="406"/>
                  </a:cubicBezTo>
                  <a:cubicBezTo>
                    <a:pt x="26" y="406"/>
                    <a:pt x="0" y="354"/>
                    <a:pt x="0" y="288"/>
                  </a:cubicBezTo>
                  <a:close/>
                  <a:moveTo>
                    <a:pt x="269" y="227"/>
                  </a:moveTo>
                  <a:lnTo>
                    <a:pt x="269" y="227"/>
                  </a:lnTo>
                  <a:lnTo>
                    <a:pt x="269" y="204"/>
                  </a:lnTo>
                  <a:lnTo>
                    <a:pt x="252" y="204"/>
                  </a:lnTo>
                  <a:cubicBezTo>
                    <a:pt x="97" y="204"/>
                    <a:pt x="63" y="222"/>
                    <a:pt x="63" y="284"/>
                  </a:cubicBezTo>
                  <a:cubicBezTo>
                    <a:pt x="63" y="325"/>
                    <a:pt x="81" y="347"/>
                    <a:pt x="146" y="347"/>
                  </a:cubicBezTo>
                  <a:cubicBezTo>
                    <a:pt x="233" y="347"/>
                    <a:pt x="269" y="311"/>
                    <a:pt x="269"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2" name="Freeform 20">
              <a:extLst>
                <a:ext uri="{FF2B5EF4-FFF2-40B4-BE49-F238E27FC236}">
                  <a16:creationId xmlns:a16="http://schemas.microsoft.com/office/drawing/2014/main" xmlns="" id="{0A31AF90-C8EE-4CE6-8342-044126612567}"/>
                </a:ext>
              </a:extLst>
            </p:cNvPr>
            <p:cNvSpPr>
              <a:spLocks/>
            </p:cNvSpPr>
            <p:nvPr/>
          </p:nvSpPr>
          <p:spPr bwMode="auto">
            <a:xfrm>
              <a:off x="3793" y="1412"/>
              <a:ext cx="71" cy="90"/>
            </a:xfrm>
            <a:custGeom>
              <a:avLst/>
              <a:gdLst>
                <a:gd name="T0" fmla="*/ 0 w 309"/>
                <a:gd name="T1" fmla="*/ 340 h 390"/>
                <a:gd name="T2" fmla="*/ 215 w 309"/>
                <a:gd name="T3" fmla="*/ 62 h 390"/>
                <a:gd name="T4" fmla="*/ 11 w 309"/>
                <a:gd name="T5" fmla="*/ 62 h 390"/>
                <a:gd name="T6" fmla="*/ 11 w 309"/>
                <a:gd name="T7" fmla="*/ 0 h 390"/>
                <a:gd name="T8" fmla="*/ 302 w 309"/>
                <a:gd name="T9" fmla="*/ 0 h 390"/>
                <a:gd name="T10" fmla="*/ 302 w 309"/>
                <a:gd name="T11" fmla="*/ 52 h 390"/>
                <a:gd name="T12" fmla="*/ 86 w 309"/>
                <a:gd name="T13" fmla="*/ 332 h 390"/>
                <a:gd name="T14" fmla="*/ 309 w 309"/>
                <a:gd name="T15" fmla="*/ 332 h 390"/>
                <a:gd name="T16" fmla="*/ 309 w 309"/>
                <a:gd name="T17" fmla="*/ 390 h 390"/>
                <a:gd name="T18" fmla="*/ 0 w 309"/>
                <a:gd name="T19" fmla="*/ 390 h 390"/>
                <a:gd name="T20" fmla="*/ 0 w 309"/>
                <a:gd name="T21" fmla="*/ 34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390">
                  <a:moveTo>
                    <a:pt x="0" y="340"/>
                  </a:moveTo>
                  <a:lnTo>
                    <a:pt x="215" y="62"/>
                  </a:lnTo>
                  <a:lnTo>
                    <a:pt x="11" y="62"/>
                  </a:lnTo>
                  <a:lnTo>
                    <a:pt x="11" y="0"/>
                  </a:lnTo>
                  <a:lnTo>
                    <a:pt x="302" y="0"/>
                  </a:lnTo>
                  <a:lnTo>
                    <a:pt x="302" y="52"/>
                  </a:lnTo>
                  <a:lnTo>
                    <a:pt x="86" y="332"/>
                  </a:lnTo>
                  <a:lnTo>
                    <a:pt x="309" y="332"/>
                  </a:lnTo>
                  <a:lnTo>
                    <a:pt x="309" y="390"/>
                  </a:lnTo>
                  <a:lnTo>
                    <a:pt x="0" y="390"/>
                  </a:lnTo>
                  <a:lnTo>
                    <a:pt x="0" y="34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3" name="Freeform 21">
              <a:extLst>
                <a:ext uri="{FF2B5EF4-FFF2-40B4-BE49-F238E27FC236}">
                  <a16:creationId xmlns:a16="http://schemas.microsoft.com/office/drawing/2014/main" xmlns="" id="{0AB33912-F134-4391-9F11-56590E69AB75}"/>
                </a:ext>
              </a:extLst>
            </p:cNvPr>
            <p:cNvSpPr>
              <a:spLocks noEditPoints="1"/>
            </p:cNvSpPr>
            <p:nvPr/>
          </p:nvSpPr>
          <p:spPr bwMode="auto">
            <a:xfrm>
              <a:off x="3873" y="1410"/>
              <a:ext cx="79" cy="94"/>
            </a:xfrm>
            <a:custGeom>
              <a:avLst/>
              <a:gdLst>
                <a:gd name="T0" fmla="*/ 0 w 346"/>
                <a:gd name="T1" fmla="*/ 204 h 407"/>
                <a:gd name="T2" fmla="*/ 185 w 346"/>
                <a:gd name="T3" fmla="*/ 0 h 407"/>
                <a:gd name="T4" fmla="*/ 344 w 346"/>
                <a:gd name="T5" fmla="*/ 230 h 407"/>
                <a:gd name="T6" fmla="*/ 64 w 346"/>
                <a:gd name="T7" fmla="*/ 230 h 407"/>
                <a:gd name="T8" fmla="*/ 186 w 346"/>
                <a:gd name="T9" fmla="*/ 348 h 407"/>
                <a:gd name="T10" fmla="*/ 306 w 346"/>
                <a:gd name="T11" fmla="*/ 309 h 407"/>
                <a:gd name="T12" fmla="*/ 342 w 346"/>
                <a:gd name="T13" fmla="*/ 357 h 407"/>
                <a:gd name="T14" fmla="*/ 186 w 346"/>
                <a:gd name="T15" fmla="*/ 407 h 407"/>
                <a:gd name="T16" fmla="*/ 0 w 346"/>
                <a:gd name="T17" fmla="*/ 204 h 407"/>
                <a:gd name="T18" fmla="*/ 65 w 346"/>
                <a:gd name="T19" fmla="*/ 170 h 407"/>
                <a:gd name="T20" fmla="*/ 65 w 346"/>
                <a:gd name="T21" fmla="*/ 170 h 407"/>
                <a:gd name="T22" fmla="*/ 281 w 346"/>
                <a:gd name="T23" fmla="*/ 170 h 407"/>
                <a:gd name="T24" fmla="*/ 183 w 346"/>
                <a:gd name="T25" fmla="*/ 61 h 407"/>
                <a:gd name="T26" fmla="*/ 65 w 346"/>
                <a:gd name="T27" fmla="*/ 17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407">
                  <a:moveTo>
                    <a:pt x="0" y="204"/>
                  </a:moveTo>
                  <a:cubicBezTo>
                    <a:pt x="0" y="91"/>
                    <a:pt x="34" y="0"/>
                    <a:pt x="185" y="0"/>
                  </a:cubicBezTo>
                  <a:cubicBezTo>
                    <a:pt x="340" y="0"/>
                    <a:pt x="346" y="112"/>
                    <a:pt x="344" y="230"/>
                  </a:cubicBezTo>
                  <a:lnTo>
                    <a:pt x="64" y="230"/>
                  </a:lnTo>
                  <a:cubicBezTo>
                    <a:pt x="68" y="301"/>
                    <a:pt x="92" y="348"/>
                    <a:pt x="186" y="348"/>
                  </a:cubicBezTo>
                  <a:cubicBezTo>
                    <a:pt x="247" y="348"/>
                    <a:pt x="277" y="332"/>
                    <a:pt x="306" y="309"/>
                  </a:cubicBezTo>
                  <a:lnTo>
                    <a:pt x="342" y="357"/>
                  </a:lnTo>
                  <a:cubicBezTo>
                    <a:pt x="301" y="389"/>
                    <a:pt x="257" y="407"/>
                    <a:pt x="186" y="407"/>
                  </a:cubicBezTo>
                  <a:cubicBezTo>
                    <a:pt x="31" y="407"/>
                    <a:pt x="0" y="317"/>
                    <a:pt x="0" y="204"/>
                  </a:cubicBezTo>
                  <a:close/>
                  <a:moveTo>
                    <a:pt x="65" y="170"/>
                  </a:moveTo>
                  <a:lnTo>
                    <a:pt x="65" y="170"/>
                  </a:lnTo>
                  <a:lnTo>
                    <a:pt x="281" y="170"/>
                  </a:lnTo>
                  <a:cubicBezTo>
                    <a:pt x="278" y="108"/>
                    <a:pt x="272" y="61"/>
                    <a:pt x="183" y="61"/>
                  </a:cubicBezTo>
                  <a:cubicBezTo>
                    <a:pt x="96" y="61"/>
                    <a:pt x="70" y="104"/>
                    <a:pt x="65" y="170"/>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4" name="Freeform 22">
              <a:extLst>
                <a:ext uri="{FF2B5EF4-FFF2-40B4-BE49-F238E27FC236}">
                  <a16:creationId xmlns:a16="http://schemas.microsoft.com/office/drawing/2014/main" xmlns="" id="{0F6B3E05-DEAB-401B-B43D-176E74CE5A76}"/>
                </a:ext>
              </a:extLst>
            </p:cNvPr>
            <p:cNvSpPr>
              <a:spLocks/>
            </p:cNvSpPr>
            <p:nvPr/>
          </p:nvSpPr>
          <p:spPr bwMode="auto">
            <a:xfrm>
              <a:off x="3970" y="1410"/>
              <a:ext cx="76" cy="92"/>
            </a:xfrm>
            <a:custGeom>
              <a:avLst/>
              <a:gdLst>
                <a:gd name="T0" fmla="*/ 0 w 333"/>
                <a:gd name="T1" fmla="*/ 13 h 399"/>
                <a:gd name="T2" fmla="*/ 53 w 333"/>
                <a:gd name="T3" fmla="*/ 9 h 399"/>
                <a:gd name="T4" fmla="*/ 58 w 333"/>
                <a:gd name="T5" fmla="*/ 47 h 399"/>
                <a:gd name="T6" fmla="*/ 197 w 333"/>
                <a:gd name="T7" fmla="*/ 0 h 399"/>
                <a:gd name="T8" fmla="*/ 333 w 333"/>
                <a:gd name="T9" fmla="*/ 162 h 399"/>
                <a:gd name="T10" fmla="*/ 333 w 333"/>
                <a:gd name="T11" fmla="*/ 399 h 399"/>
                <a:gd name="T12" fmla="*/ 267 w 333"/>
                <a:gd name="T13" fmla="*/ 399 h 399"/>
                <a:gd name="T14" fmla="*/ 267 w 333"/>
                <a:gd name="T15" fmla="*/ 175 h 399"/>
                <a:gd name="T16" fmla="*/ 176 w 333"/>
                <a:gd name="T17" fmla="*/ 68 h 399"/>
                <a:gd name="T18" fmla="*/ 67 w 333"/>
                <a:gd name="T19" fmla="*/ 183 h 399"/>
                <a:gd name="T20" fmla="*/ 67 w 333"/>
                <a:gd name="T21" fmla="*/ 399 h 399"/>
                <a:gd name="T22" fmla="*/ 0 w 333"/>
                <a:gd name="T23" fmla="*/ 399 h 399"/>
                <a:gd name="T24" fmla="*/ 0 w 333"/>
                <a:gd name="T25" fmla="*/ 1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399">
                  <a:moveTo>
                    <a:pt x="0" y="13"/>
                  </a:moveTo>
                  <a:lnTo>
                    <a:pt x="53" y="9"/>
                  </a:lnTo>
                  <a:lnTo>
                    <a:pt x="58" y="47"/>
                  </a:lnTo>
                  <a:cubicBezTo>
                    <a:pt x="76" y="22"/>
                    <a:pt x="112" y="0"/>
                    <a:pt x="197" y="0"/>
                  </a:cubicBezTo>
                  <a:cubicBezTo>
                    <a:pt x="317" y="0"/>
                    <a:pt x="333" y="65"/>
                    <a:pt x="333" y="162"/>
                  </a:cubicBezTo>
                  <a:lnTo>
                    <a:pt x="333" y="399"/>
                  </a:lnTo>
                  <a:lnTo>
                    <a:pt x="267" y="399"/>
                  </a:lnTo>
                  <a:lnTo>
                    <a:pt x="267" y="175"/>
                  </a:lnTo>
                  <a:cubicBezTo>
                    <a:pt x="267" y="112"/>
                    <a:pt x="262" y="68"/>
                    <a:pt x="176" y="68"/>
                  </a:cubicBezTo>
                  <a:cubicBezTo>
                    <a:pt x="83" y="68"/>
                    <a:pt x="67" y="116"/>
                    <a:pt x="67" y="183"/>
                  </a:cubicBezTo>
                  <a:lnTo>
                    <a:pt x="67" y="399"/>
                  </a:lnTo>
                  <a:lnTo>
                    <a:pt x="0" y="399"/>
                  </a:lnTo>
                  <a:lnTo>
                    <a:pt x="0" y="13"/>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5" name="Freeform 23">
              <a:extLst>
                <a:ext uri="{FF2B5EF4-FFF2-40B4-BE49-F238E27FC236}">
                  <a16:creationId xmlns:a16="http://schemas.microsoft.com/office/drawing/2014/main" xmlns="" id="{C4B23FA0-0827-4E30-850C-4A82950C1C93}"/>
                </a:ext>
              </a:extLst>
            </p:cNvPr>
            <p:cNvSpPr>
              <a:spLocks noEditPoints="1"/>
            </p:cNvSpPr>
            <p:nvPr/>
          </p:nvSpPr>
          <p:spPr bwMode="auto">
            <a:xfrm>
              <a:off x="4064" y="1377"/>
              <a:ext cx="83" cy="127"/>
            </a:xfrm>
            <a:custGeom>
              <a:avLst/>
              <a:gdLst>
                <a:gd name="T0" fmla="*/ 0 w 366"/>
                <a:gd name="T1" fmla="*/ 347 h 551"/>
                <a:gd name="T2" fmla="*/ 165 w 366"/>
                <a:gd name="T3" fmla="*/ 146 h 551"/>
                <a:gd name="T4" fmla="*/ 300 w 366"/>
                <a:gd name="T5" fmla="*/ 193 h 551"/>
                <a:gd name="T6" fmla="*/ 300 w 366"/>
                <a:gd name="T7" fmla="*/ 0 h 551"/>
                <a:gd name="T8" fmla="*/ 366 w 366"/>
                <a:gd name="T9" fmla="*/ 0 h 551"/>
                <a:gd name="T10" fmla="*/ 366 w 366"/>
                <a:gd name="T11" fmla="*/ 541 h 551"/>
                <a:gd name="T12" fmla="*/ 315 w 366"/>
                <a:gd name="T13" fmla="*/ 546 h 551"/>
                <a:gd name="T14" fmla="*/ 308 w 366"/>
                <a:gd name="T15" fmla="*/ 501 h 551"/>
                <a:gd name="T16" fmla="*/ 163 w 366"/>
                <a:gd name="T17" fmla="*/ 551 h 551"/>
                <a:gd name="T18" fmla="*/ 0 w 366"/>
                <a:gd name="T19" fmla="*/ 347 h 551"/>
                <a:gd name="T20" fmla="*/ 300 w 366"/>
                <a:gd name="T21" fmla="*/ 347 h 551"/>
                <a:gd name="T22" fmla="*/ 300 w 366"/>
                <a:gd name="T23" fmla="*/ 347 h 551"/>
                <a:gd name="T24" fmla="*/ 177 w 366"/>
                <a:gd name="T25" fmla="*/ 210 h 551"/>
                <a:gd name="T26" fmla="*/ 67 w 366"/>
                <a:gd name="T27" fmla="*/ 347 h 551"/>
                <a:gd name="T28" fmla="*/ 177 w 366"/>
                <a:gd name="T29" fmla="*/ 489 h 551"/>
                <a:gd name="T30" fmla="*/ 300 w 366"/>
                <a:gd name="T31" fmla="*/ 3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551">
                  <a:moveTo>
                    <a:pt x="0" y="347"/>
                  </a:moveTo>
                  <a:cubicBezTo>
                    <a:pt x="0" y="229"/>
                    <a:pt x="37" y="146"/>
                    <a:pt x="165" y="146"/>
                  </a:cubicBezTo>
                  <a:cubicBezTo>
                    <a:pt x="243" y="146"/>
                    <a:pt x="281" y="161"/>
                    <a:pt x="300" y="193"/>
                  </a:cubicBezTo>
                  <a:lnTo>
                    <a:pt x="300" y="0"/>
                  </a:lnTo>
                  <a:lnTo>
                    <a:pt x="366" y="0"/>
                  </a:lnTo>
                  <a:lnTo>
                    <a:pt x="366" y="541"/>
                  </a:lnTo>
                  <a:lnTo>
                    <a:pt x="315" y="546"/>
                  </a:lnTo>
                  <a:lnTo>
                    <a:pt x="308" y="501"/>
                  </a:lnTo>
                  <a:cubicBezTo>
                    <a:pt x="284" y="535"/>
                    <a:pt x="243" y="551"/>
                    <a:pt x="163" y="551"/>
                  </a:cubicBezTo>
                  <a:cubicBezTo>
                    <a:pt x="36" y="551"/>
                    <a:pt x="0" y="467"/>
                    <a:pt x="0" y="347"/>
                  </a:cubicBezTo>
                  <a:close/>
                  <a:moveTo>
                    <a:pt x="300" y="347"/>
                  </a:moveTo>
                  <a:lnTo>
                    <a:pt x="300" y="347"/>
                  </a:lnTo>
                  <a:cubicBezTo>
                    <a:pt x="300" y="245"/>
                    <a:pt x="268" y="210"/>
                    <a:pt x="177" y="210"/>
                  </a:cubicBezTo>
                  <a:cubicBezTo>
                    <a:pt x="90" y="210"/>
                    <a:pt x="67" y="262"/>
                    <a:pt x="67" y="347"/>
                  </a:cubicBezTo>
                  <a:cubicBezTo>
                    <a:pt x="67" y="433"/>
                    <a:pt x="90" y="489"/>
                    <a:pt x="177" y="489"/>
                  </a:cubicBezTo>
                  <a:cubicBezTo>
                    <a:pt x="266" y="489"/>
                    <a:pt x="300" y="450"/>
                    <a:pt x="300" y="3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6" name="Freeform 24">
              <a:extLst>
                <a:ext uri="{FF2B5EF4-FFF2-40B4-BE49-F238E27FC236}">
                  <a16:creationId xmlns:a16="http://schemas.microsoft.com/office/drawing/2014/main" xmlns="" id="{08051759-4484-4182-9E68-0AB038BE8687}"/>
                </a:ext>
              </a:extLst>
            </p:cNvPr>
            <p:cNvSpPr>
              <a:spLocks noEditPoints="1"/>
            </p:cNvSpPr>
            <p:nvPr/>
          </p:nvSpPr>
          <p:spPr bwMode="auto">
            <a:xfrm>
              <a:off x="4165" y="1410"/>
              <a:ext cx="84" cy="94"/>
            </a:xfrm>
            <a:custGeom>
              <a:avLst/>
              <a:gdLst>
                <a:gd name="T0" fmla="*/ 0 w 371"/>
                <a:gd name="T1" fmla="*/ 288 h 406"/>
                <a:gd name="T2" fmla="*/ 249 w 371"/>
                <a:gd name="T3" fmla="*/ 145 h 406"/>
                <a:gd name="T4" fmla="*/ 269 w 371"/>
                <a:gd name="T5" fmla="*/ 145 h 406"/>
                <a:gd name="T6" fmla="*/ 175 w 371"/>
                <a:gd name="T7" fmla="*/ 64 h 406"/>
                <a:gd name="T8" fmla="*/ 64 w 371"/>
                <a:gd name="T9" fmla="*/ 97 h 406"/>
                <a:gd name="T10" fmla="*/ 29 w 371"/>
                <a:gd name="T11" fmla="*/ 44 h 406"/>
                <a:gd name="T12" fmla="*/ 181 w 371"/>
                <a:gd name="T13" fmla="*/ 0 h 406"/>
                <a:gd name="T14" fmla="*/ 333 w 371"/>
                <a:gd name="T15" fmla="*/ 157 h 406"/>
                <a:gd name="T16" fmla="*/ 333 w 371"/>
                <a:gd name="T17" fmla="*/ 295 h 406"/>
                <a:gd name="T18" fmla="*/ 371 w 371"/>
                <a:gd name="T19" fmla="*/ 339 h 406"/>
                <a:gd name="T20" fmla="*/ 371 w 371"/>
                <a:gd name="T21" fmla="*/ 399 h 406"/>
                <a:gd name="T22" fmla="*/ 343 w 371"/>
                <a:gd name="T23" fmla="*/ 400 h 406"/>
                <a:gd name="T24" fmla="*/ 279 w 371"/>
                <a:gd name="T25" fmla="*/ 356 h 406"/>
                <a:gd name="T26" fmla="*/ 135 w 371"/>
                <a:gd name="T27" fmla="*/ 406 h 406"/>
                <a:gd name="T28" fmla="*/ 0 w 371"/>
                <a:gd name="T29" fmla="*/ 288 h 406"/>
                <a:gd name="T30" fmla="*/ 269 w 371"/>
                <a:gd name="T31" fmla="*/ 227 h 406"/>
                <a:gd name="T32" fmla="*/ 269 w 371"/>
                <a:gd name="T33" fmla="*/ 227 h 406"/>
                <a:gd name="T34" fmla="*/ 269 w 371"/>
                <a:gd name="T35" fmla="*/ 204 h 406"/>
                <a:gd name="T36" fmla="*/ 252 w 371"/>
                <a:gd name="T37" fmla="*/ 204 h 406"/>
                <a:gd name="T38" fmla="*/ 63 w 371"/>
                <a:gd name="T39" fmla="*/ 284 h 406"/>
                <a:gd name="T40" fmla="*/ 146 w 371"/>
                <a:gd name="T41" fmla="*/ 347 h 406"/>
                <a:gd name="T42" fmla="*/ 269 w 371"/>
                <a:gd name="T43" fmla="*/ 2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406">
                  <a:moveTo>
                    <a:pt x="0" y="288"/>
                  </a:moveTo>
                  <a:cubicBezTo>
                    <a:pt x="0" y="178"/>
                    <a:pt x="60" y="145"/>
                    <a:pt x="249" y="145"/>
                  </a:cubicBezTo>
                  <a:lnTo>
                    <a:pt x="269" y="145"/>
                  </a:lnTo>
                  <a:cubicBezTo>
                    <a:pt x="268" y="89"/>
                    <a:pt x="255" y="64"/>
                    <a:pt x="175" y="64"/>
                  </a:cubicBezTo>
                  <a:cubicBezTo>
                    <a:pt x="127" y="64"/>
                    <a:pt x="87" y="82"/>
                    <a:pt x="64" y="97"/>
                  </a:cubicBezTo>
                  <a:lnTo>
                    <a:pt x="29" y="44"/>
                  </a:lnTo>
                  <a:cubicBezTo>
                    <a:pt x="54" y="26"/>
                    <a:pt x="114" y="0"/>
                    <a:pt x="181" y="0"/>
                  </a:cubicBezTo>
                  <a:cubicBezTo>
                    <a:pt x="310" y="0"/>
                    <a:pt x="333" y="46"/>
                    <a:pt x="333" y="157"/>
                  </a:cubicBezTo>
                  <a:lnTo>
                    <a:pt x="333" y="295"/>
                  </a:lnTo>
                  <a:cubicBezTo>
                    <a:pt x="333" y="333"/>
                    <a:pt x="336" y="339"/>
                    <a:pt x="371" y="339"/>
                  </a:cubicBezTo>
                  <a:lnTo>
                    <a:pt x="371" y="399"/>
                  </a:lnTo>
                  <a:cubicBezTo>
                    <a:pt x="366" y="400"/>
                    <a:pt x="357" y="400"/>
                    <a:pt x="343" y="400"/>
                  </a:cubicBezTo>
                  <a:cubicBezTo>
                    <a:pt x="302" y="400"/>
                    <a:pt x="288" y="388"/>
                    <a:pt x="279" y="356"/>
                  </a:cubicBezTo>
                  <a:cubicBezTo>
                    <a:pt x="256" y="389"/>
                    <a:pt x="216" y="406"/>
                    <a:pt x="135" y="406"/>
                  </a:cubicBezTo>
                  <a:cubicBezTo>
                    <a:pt x="26" y="406"/>
                    <a:pt x="0" y="354"/>
                    <a:pt x="0" y="288"/>
                  </a:cubicBezTo>
                  <a:close/>
                  <a:moveTo>
                    <a:pt x="269" y="227"/>
                  </a:moveTo>
                  <a:lnTo>
                    <a:pt x="269" y="227"/>
                  </a:lnTo>
                  <a:lnTo>
                    <a:pt x="269" y="204"/>
                  </a:lnTo>
                  <a:lnTo>
                    <a:pt x="252" y="204"/>
                  </a:lnTo>
                  <a:cubicBezTo>
                    <a:pt x="97" y="204"/>
                    <a:pt x="63" y="222"/>
                    <a:pt x="63" y="284"/>
                  </a:cubicBezTo>
                  <a:cubicBezTo>
                    <a:pt x="63" y="325"/>
                    <a:pt x="81" y="347"/>
                    <a:pt x="146" y="347"/>
                  </a:cubicBezTo>
                  <a:cubicBezTo>
                    <a:pt x="233" y="347"/>
                    <a:pt x="269" y="311"/>
                    <a:pt x="269" y="2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7" name="Freeform 25">
              <a:extLst>
                <a:ext uri="{FF2B5EF4-FFF2-40B4-BE49-F238E27FC236}">
                  <a16:creationId xmlns:a16="http://schemas.microsoft.com/office/drawing/2014/main" xmlns="" id="{1975BCDA-914E-4C8E-BE77-3F7D4FD73AFF}"/>
                </a:ext>
              </a:extLst>
            </p:cNvPr>
            <p:cNvSpPr>
              <a:spLocks noEditPoints="1"/>
            </p:cNvSpPr>
            <p:nvPr/>
          </p:nvSpPr>
          <p:spPr bwMode="auto">
            <a:xfrm>
              <a:off x="1752" y="953"/>
              <a:ext cx="309" cy="272"/>
            </a:xfrm>
            <a:custGeom>
              <a:avLst/>
              <a:gdLst>
                <a:gd name="T0" fmla="*/ 425 w 1353"/>
                <a:gd name="T1" fmla="*/ 761 h 1177"/>
                <a:gd name="T2" fmla="*/ 425 w 1353"/>
                <a:gd name="T3" fmla="*/ 1132 h 1177"/>
                <a:gd name="T4" fmla="*/ 412 w 1353"/>
                <a:gd name="T5" fmla="*/ 1163 h 1177"/>
                <a:gd name="T6" fmla="*/ 379 w 1353"/>
                <a:gd name="T7" fmla="*/ 1177 h 1177"/>
                <a:gd name="T8" fmla="*/ 45 w 1353"/>
                <a:gd name="T9" fmla="*/ 1177 h 1177"/>
                <a:gd name="T10" fmla="*/ 14 w 1353"/>
                <a:gd name="T11" fmla="*/ 1163 h 1177"/>
                <a:gd name="T12" fmla="*/ 0 w 1353"/>
                <a:gd name="T13" fmla="*/ 1132 h 1177"/>
                <a:gd name="T14" fmla="*/ 0 w 1353"/>
                <a:gd name="T15" fmla="*/ 45 h 1177"/>
                <a:gd name="T16" fmla="*/ 14 w 1353"/>
                <a:gd name="T17" fmla="*/ 13 h 1177"/>
                <a:gd name="T18" fmla="*/ 45 w 1353"/>
                <a:gd name="T19" fmla="*/ 0 h 1177"/>
                <a:gd name="T20" fmla="*/ 799 w 1353"/>
                <a:gd name="T21" fmla="*/ 0 h 1177"/>
                <a:gd name="T22" fmla="*/ 1110 w 1353"/>
                <a:gd name="T23" fmla="*/ 85 h 1177"/>
                <a:gd name="T24" fmla="*/ 1236 w 1353"/>
                <a:gd name="T25" fmla="*/ 330 h 1177"/>
                <a:gd name="T26" fmla="*/ 1132 w 1353"/>
                <a:gd name="T27" fmla="*/ 578 h 1177"/>
                <a:gd name="T28" fmla="*/ 1073 w 1353"/>
                <a:gd name="T29" fmla="*/ 615 h 1177"/>
                <a:gd name="T30" fmla="*/ 999 w 1353"/>
                <a:gd name="T31" fmla="*/ 645 h 1177"/>
                <a:gd name="T32" fmla="*/ 1080 w 1353"/>
                <a:gd name="T33" fmla="*/ 701 h 1177"/>
                <a:gd name="T34" fmla="*/ 1137 w 1353"/>
                <a:gd name="T35" fmla="*/ 761 h 1177"/>
                <a:gd name="T36" fmla="*/ 1342 w 1353"/>
                <a:gd name="T37" fmla="*/ 1108 h 1177"/>
                <a:gd name="T38" fmla="*/ 1345 w 1353"/>
                <a:gd name="T39" fmla="*/ 1155 h 1177"/>
                <a:gd name="T40" fmla="*/ 1303 w 1353"/>
                <a:gd name="T41" fmla="*/ 1177 h 1177"/>
                <a:gd name="T42" fmla="*/ 922 w 1353"/>
                <a:gd name="T43" fmla="*/ 1177 h 1177"/>
                <a:gd name="T44" fmla="*/ 899 w 1353"/>
                <a:gd name="T45" fmla="*/ 1169 h 1177"/>
                <a:gd name="T46" fmla="*/ 882 w 1353"/>
                <a:gd name="T47" fmla="*/ 1151 h 1177"/>
                <a:gd name="T48" fmla="*/ 689 w 1353"/>
                <a:gd name="T49" fmla="*/ 794 h 1177"/>
                <a:gd name="T50" fmla="*/ 691 w 1353"/>
                <a:gd name="T51" fmla="*/ 797 h 1177"/>
                <a:gd name="T52" fmla="*/ 678 w 1353"/>
                <a:gd name="T53" fmla="*/ 782 h 1177"/>
                <a:gd name="T54" fmla="*/ 664 w 1353"/>
                <a:gd name="T55" fmla="*/ 770 h 1177"/>
                <a:gd name="T56" fmla="*/ 571 w 1353"/>
                <a:gd name="T57" fmla="*/ 761 h 1177"/>
                <a:gd name="T58" fmla="*/ 425 w 1353"/>
                <a:gd name="T59" fmla="*/ 761 h 1177"/>
                <a:gd name="T60" fmla="*/ 416 w 1353"/>
                <a:gd name="T61" fmla="*/ 269 h 1177"/>
                <a:gd name="T62" fmla="*/ 416 w 1353"/>
                <a:gd name="T63" fmla="*/ 269 h 1177"/>
                <a:gd name="T64" fmla="*/ 416 w 1353"/>
                <a:gd name="T65" fmla="*/ 492 h 1177"/>
                <a:gd name="T66" fmla="*/ 596 w 1353"/>
                <a:gd name="T67" fmla="*/ 492 h 1177"/>
                <a:gd name="T68" fmla="*/ 763 w 1353"/>
                <a:gd name="T69" fmla="*/ 467 h 1177"/>
                <a:gd name="T70" fmla="*/ 820 w 1353"/>
                <a:gd name="T71" fmla="*/ 375 h 1177"/>
                <a:gd name="T72" fmla="*/ 776 w 1353"/>
                <a:gd name="T73" fmla="*/ 294 h 1177"/>
                <a:gd name="T74" fmla="*/ 650 w 1353"/>
                <a:gd name="T75" fmla="*/ 269 h 1177"/>
                <a:gd name="T76" fmla="*/ 416 w 1353"/>
                <a:gd name="T77" fmla="*/ 26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177">
                  <a:moveTo>
                    <a:pt x="425" y="761"/>
                  </a:moveTo>
                  <a:lnTo>
                    <a:pt x="425" y="1132"/>
                  </a:lnTo>
                  <a:cubicBezTo>
                    <a:pt x="425" y="1144"/>
                    <a:pt x="421" y="1154"/>
                    <a:pt x="412" y="1163"/>
                  </a:cubicBezTo>
                  <a:cubicBezTo>
                    <a:pt x="403" y="1172"/>
                    <a:pt x="392" y="1177"/>
                    <a:pt x="379" y="1177"/>
                  </a:cubicBezTo>
                  <a:lnTo>
                    <a:pt x="45" y="1177"/>
                  </a:lnTo>
                  <a:cubicBezTo>
                    <a:pt x="33" y="1177"/>
                    <a:pt x="23" y="1172"/>
                    <a:pt x="14" y="1163"/>
                  </a:cubicBezTo>
                  <a:cubicBezTo>
                    <a:pt x="5" y="1154"/>
                    <a:pt x="0" y="1144"/>
                    <a:pt x="0" y="1132"/>
                  </a:cubicBezTo>
                  <a:lnTo>
                    <a:pt x="0" y="45"/>
                  </a:lnTo>
                  <a:cubicBezTo>
                    <a:pt x="0" y="33"/>
                    <a:pt x="5" y="22"/>
                    <a:pt x="14" y="13"/>
                  </a:cubicBezTo>
                  <a:cubicBezTo>
                    <a:pt x="23" y="4"/>
                    <a:pt x="33" y="0"/>
                    <a:pt x="45" y="0"/>
                  </a:cubicBezTo>
                  <a:lnTo>
                    <a:pt x="799" y="0"/>
                  </a:lnTo>
                  <a:cubicBezTo>
                    <a:pt x="928" y="0"/>
                    <a:pt x="1032" y="28"/>
                    <a:pt x="1110" y="85"/>
                  </a:cubicBezTo>
                  <a:cubicBezTo>
                    <a:pt x="1194" y="148"/>
                    <a:pt x="1236" y="229"/>
                    <a:pt x="1236" y="330"/>
                  </a:cubicBezTo>
                  <a:cubicBezTo>
                    <a:pt x="1236" y="444"/>
                    <a:pt x="1201" y="527"/>
                    <a:pt x="1132" y="578"/>
                  </a:cubicBezTo>
                  <a:cubicBezTo>
                    <a:pt x="1115" y="591"/>
                    <a:pt x="1095" y="603"/>
                    <a:pt x="1073" y="615"/>
                  </a:cubicBezTo>
                  <a:cubicBezTo>
                    <a:pt x="1050" y="626"/>
                    <a:pt x="1026" y="636"/>
                    <a:pt x="999" y="645"/>
                  </a:cubicBezTo>
                  <a:cubicBezTo>
                    <a:pt x="1031" y="662"/>
                    <a:pt x="1058" y="681"/>
                    <a:pt x="1080" y="701"/>
                  </a:cubicBezTo>
                  <a:cubicBezTo>
                    <a:pt x="1103" y="721"/>
                    <a:pt x="1122" y="741"/>
                    <a:pt x="1137" y="761"/>
                  </a:cubicBezTo>
                  <a:lnTo>
                    <a:pt x="1342" y="1108"/>
                  </a:lnTo>
                  <a:cubicBezTo>
                    <a:pt x="1352" y="1125"/>
                    <a:pt x="1353" y="1141"/>
                    <a:pt x="1345" y="1155"/>
                  </a:cubicBezTo>
                  <a:cubicBezTo>
                    <a:pt x="1336" y="1170"/>
                    <a:pt x="1322" y="1177"/>
                    <a:pt x="1303" y="1177"/>
                  </a:cubicBezTo>
                  <a:lnTo>
                    <a:pt x="922" y="1177"/>
                  </a:lnTo>
                  <a:cubicBezTo>
                    <a:pt x="914" y="1177"/>
                    <a:pt x="906" y="1174"/>
                    <a:pt x="899" y="1169"/>
                  </a:cubicBezTo>
                  <a:cubicBezTo>
                    <a:pt x="891" y="1164"/>
                    <a:pt x="886" y="1158"/>
                    <a:pt x="882" y="1151"/>
                  </a:cubicBezTo>
                  <a:lnTo>
                    <a:pt x="689" y="794"/>
                  </a:lnTo>
                  <a:lnTo>
                    <a:pt x="691" y="797"/>
                  </a:lnTo>
                  <a:cubicBezTo>
                    <a:pt x="687" y="792"/>
                    <a:pt x="683" y="787"/>
                    <a:pt x="678" y="782"/>
                  </a:cubicBezTo>
                  <a:cubicBezTo>
                    <a:pt x="674" y="777"/>
                    <a:pt x="669" y="773"/>
                    <a:pt x="664" y="770"/>
                  </a:cubicBezTo>
                  <a:cubicBezTo>
                    <a:pt x="656" y="764"/>
                    <a:pt x="625" y="761"/>
                    <a:pt x="571" y="761"/>
                  </a:cubicBezTo>
                  <a:lnTo>
                    <a:pt x="425" y="761"/>
                  </a:lnTo>
                  <a:close/>
                  <a:moveTo>
                    <a:pt x="416" y="269"/>
                  </a:moveTo>
                  <a:lnTo>
                    <a:pt x="416" y="269"/>
                  </a:lnTo>
                  <a:lnTo>
                    <a:pt x="416" y="492"/>
                  </a:lnTo>
                  <a:lnTo>
                    <a:pt x="596" y="492"/>
                  </a:lnTo>
                  <a:cubicBezTo>
                    <a:pt x="669" y="492"/>
                    <a:pt x="725" y="484"/>
                    <a:pt x="763" y="467"/>
                  </a:cubicBezTo>
                  <a:cubicBezTo>
                    <a:pt x="801" y="450"/>
                    <a:pt x="820" y="419"/>
                    <a:pt x="820" y="375"/>
                  </a:cubicBezTo>
                  <a:cubicBezTo>
                    <a:pt x="820" y="338"/>
                    <a:pt x="805" y="311"/>
                    <a:pt x="776" y="294"/>
                  </a:cubicBezTo>
                  <a:cubicBezTo>
                    <a:pt x="747" y="277"/>
                    <a:pt x="705" y="269"/>
                    <a:pt x="650" y="269"/>
                  </a:cubicBezTo>
                  <a:lnTo>
                    <a:pt x="416" y="269"/>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8" name="Freeform 26">
              <a:extLst>
                <a:ext uri="{FF2B5EF4-FFF2-40B4-BE49-F238E27FC236}">
                  <a16:creationId xmlns:a16="http://schemas.microsoft.com/office/drawing/2014/main" xmlns="" id="{AC7E1DC2-B3D4-4635-9343-1695794F183D}"/>
                </a:ext>
              </a:extLst>
            </p:cNvPr>
            <p:cNvSpPr>
              <a:spLocks/>
            </p:cNvSpPr>
            <p:nvPr/>
          </p:nvSpPr>
          <p:spPr bwMode="auto">
            <a:xfrm>
              <a:off x="2075" y="953"/>
              <a:ext cx="82" cy="272"/>
            </a:xfrm>
            <a:custGeom>
              <a:avLst/>
              <a:gdLst>
                <a:gd name="T0" fmla="*/ 39 w 357"/>
                <a:gd name="T1" fmla="*/ 1177 h 1177"/>
                <a:gd name="T2" fmla="*/ 11 w 357"/>
                <a:gd name="T3" fmla="*/ 1163 h 1177"/>
                <a:gd name="T4" fmla="*/ 0 w 357"/>
                <a:gd name="T5" fmla="*/ 1132 h 1177"/>
                <a:gd name="T6" fmla="*/ 0 w 357"/>
                <a:gd name="T7" fmla="*/ 45 h 1177"/>
                <a:gd name="T8" fmla="*/ 11 w 357"/>
                <a:gd name="T9" fmla="*/ 13 h 1177"/>
                <a:gd name="T10" fmla="*/ 39 w 357"/>
                <a:gd name="T11" fmla="*/ 0 h 1177"/>
                <a:gd name="T12" fmla="*/ 318 w 357"/>
                <a:gd name="T13" fmla="*/ 0 h 1177"/>
                <a:gd name="T14" fmla="*/ 346 w 357"/>
                <a:gd name="T15" fmla="*/ 13 h 1177"/>
                <a:gd name="T16" fmla="*/ 357 w 357"/>
                <a:gd name="T17" fmla="*/ 45 h 1177"/>
                <a:gd name="T18" fmla="*/ 357 w 357"/>
                <a:gd name="T19" fmla="*/ 1132 h 1177"/>
                <a:gd name="T20" fmla="*/ 346 w 357"/>
                <a:gd name="T21" fmla="*/ 1163 h 1177"/>
                <a:gd name="T22" fmla="*/ 318 w 357"/>
                <a:gd name="T23" fmla="*/ 1177 h 1177"/>
                <a:gd name="T24" fmla="*/ 39 w 357"/>
                <a:gd name="T25"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177">
                  <a:moveTo>
                    <a:pt x="39" y="1177"/>
                  </a:moveTo>
                  <a:cubicBezTo>
                    <a:pt x="28" y="1177"/>
                    <a:pt x="19" y="1172"/>
                    <a:pt x="11" y="1163"/>
                  </a:cubicBezTo>
                  <a:cubicBezTo>
                    <a:pt x="4" y="1154"/>
                    <a:pt x="0" y="1144"/>
                    <a:pt x="0" y="1132"/>
                  </a:cubicBezTo>
                  <a:lnTo>
                    <a:pt x="0" y="45"/>
                  </a:lnTo>
                  <a:cubicBezTo>
                    <a:pt x="0" y="33"/>
                    <a:pt x="4" y="22"/>
                    <a:pt x="11" y="13"/>
                  </a:cubicBezTo>
                  <a:cubicBezTo>
                    <a:pt x="19" y="4"/>
                    <a:pt x="28" y="0"/>
                    <a:pt x="39" y="0"/>
                  </a:cubicBezTo>
                  <a:lnTo>
                    <a:pt x="318" y="0"/>
                  </a:lnTo>
                  <a:cubicBezTo>
                    <a:pt x="329" y="0"/>
                    <a:pt x="338" y="4"/>
                    <a:pt x="346" y="13"/>
                  </a:cubicBezTo>
                  <a:cubicBezTo>
                    <a:pt x="353" y="22"/>
                    <a:pt x="357" y="33"/>
                    <a:pt x="357" y="45"/>
                  </a:cubicBezTo>
                  <a:lnTo>
                    <a:pt x="357" y="1132"/>
                  </a:lnTo>
                  <a:cubicBezTo>
                    <a:pt x="357" y="1144"/>
                    <a:pt x="353" y="1154"/>
                    <a:pt x="346" y="1163"/>
                  </a:cubicBezTo>
                  <a:cubicBezTo>
                    <a:pt x="338" y="1172"/>
                    <a:pt x="329" y="1177"/>
                    <a:pt x="318" y="1177"/>
                  </a:cubicBezTo>
                  <a:lnTo>
                    <a:pt x="39"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29" name="Freeform 27">
              <a:extLst>
                <a:ext uri="{FF2B5EF4-FFF2-40B4-BE49-F238E27FC236}">
                  <a16:creationId xmlns:a16="http://schemas.microsoft.com/office/drawing/2014/main" xmlns="" id="{D820FBED-33B6-4BAD-927B-BCD1017B451E}"/>
                </a:ext>
              </a:extLst>
            </p:cNvPr>
            <p:cNvSpPr>
              <a:spLocks noEditPoints="1"/>
            </p:cNvSpPr>
            <p:nvPr/>
          </p:nvSpPr>
          <p:spPr bwMode="auto">
            <a:xfrm>
              <a:off x="2172" y="948"/>
              <a:ext cx="322" cy="281"/>
            </a:xfrm>
            <a:custGeom>
              <a:avLst/>
              <a:gdLst>
                <a:gd name="T0" fmla="*/ 1233 w 1411"/>
                <a:gd name="T1" fmla="*/ 1068 h 1218"/>
                <a:gd name="T2" fmla="*/ 706 w 1411"/>
                <a:gd name="T3" fmla="*/ 1218 h 1218"/>
                <a:gd name="T4" fmla="*/ 179 w 1411"/>
                <a:gd name="T5" fmla="*/ 1068 h 1218"/>
                <a:gd name="T6" fmla="*/ 0 w 1411"/>
                <a:gd name="T7" fmla="*/ 610 h 1218"/>
                <a:gd name="T8" fmla="*/ 179 w 1411"/>
                <a:gd name="T9" fmla="*/ 151 h 1218"/>
                <a:gd name="T10" fmla="*/ 706 w 1411"/>
                <a:gd name="T11" fmla="*/ 0 h 1218"/>
                <a:gd name="T12" fmla="*/ 1233 w 1411"/>
                <a:gd name="T13" fmla="*/ 151 h 1218"/>
                <a:gd name="T14" fmla="*/ 1411 w 1411"/>
                <a:gd name="T15" fmla="*/ 610 h 1218"/>
                <a:gd name="T16" fmla="*/ 1233 w 1411"/>
                <a:gd name="T17" fmla="*/ 1068 h 1218"/>
                <a:gd name="T18" fmla="*/ 921 w 1411"/>
                <a:gd name="T19" fmla="*/ 415 h 1218"/>
                <a:gd name="T20" fmla="*/ 921 w 1411"/>
                <a:gd name="T21" fmla="*/ 415 h 1218"/>
                <a:gd name="T22" fmla="*/ 706 w 1411"/>
                <a:gd name="T23" fmla="*/ 350 h 1218"/>
                <a:gd name="T24" fmla="*/ 491 w 1411"/>
                <a:gd name="T25" fmla="*/ 415 h 1218"/>
                <a:gd name="T26" fmla="*/ 418 w 1411"/>
                <a:gd name="T27" fmla="*/ 610 h 1218"/>
                <a:gd name="T28" fmla="*/ 491 w 1411"/>
                <a:gd name="T29" fmla="*/ 804 h 1218"/>
                <a:gd name="T30" fmla="*/ 706 w 1411"/>
                <a:gd name="T31" fmla="*/ 870 h 1218"/>
                <a:gd name="T32" fmla="*/ 921 w 1411"/>
                <a:gd name="T33" fmla="*/ 804 h 1218"/>
                <a:gd name="T34" fmla="*/ 996 w 1411"/>
                <a:gd name="T35" fmla="*/ 610 h 1218"/>
                <a:gd name="T36" fmla="*/ 921 w 1411"/>
                <a:gd name="T37" fmla="*/ 41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1" h="1218">
                  <a:moveTo>
                    <a:pt x="1233" y="1068"/>
                  </a:moveTo>
                  <a:cubicBezTo>
                    <a:pt x="1114" y="1168"/>
                    <a:pt x="938" y="1218"/>
                    <a:pt x="706" y="1218"/>
                  </a:cubicBezTo>
                  <a:cubicBezTo>
                    <a:pt x="474" y="1218"/>
                    <a:pt x="298" y="1168"/>
                    <a:pt x="179" y="1068"/>
                  </a:cubicBezTo>
                  <a:cubicBezTo>
                    <a:pt x="60" y="968"/>
                    <a:pt x="0" y="815"/>
                    <a:pt x="0" y="610"/>
                  </a:cubicBezTo>
                  <a:cubicBezTo>
                    <a:pt x="0" y="405"/>
                    <a:pt x="60" y="252"/>
                    <a:pt x="179" y="151"/>
                  </a:cubicBezTo>
                  <a:cubicBezTo>
                    <a:pt x="298" y="51"/>
                    <a:pt x="474" y="0"/>
                    <a:pt x="706" y="0"/>
                  </a:cubicBezTo>
                  <a:cubicBezTo>
                    <a:pt x="938" y="0"/>
                    <a:pt x="1114" y="51"/>
                    <a:pt x="1233" y="151"/>
                  </a:cubicBezTo>
                  <a:cubicBezTo>
                    <a:pt x="1352" y="252"/>
                    <a:pt x="1411" y="405"/>
                    <a:pt x="1411" y="610"/>
                  </a:cubicBezTo>
                  <a:cubicBezTo>
                    <a:pt x="1411" y="815"/>
                    <a:pt x="1352" y="968"/>
                    <a:pt x="1233" y="1068"/>
                  </a:cubicBezTo>
                  <a:close/>
                  <a:moveTo>
                    <a:pt x="921" y="415"/>
                  </a:moveTo>
                  <a:lnTo>
                    <a:pt x="921" y="415"/>
                  </a:lnTo>
                  <a:cubicBezTo>
                    <a:pt x="872" y="372"/>
                    <a:pt x="800" y="350"/>
                    <a:pt x="706" y="350"/>
                  </a:cubicBezTo>
                  <a:cubicBezTo>
                    <a:pt x="612" y="350"/>
                    <a:pt x="540" y="372"/>
                    <a:pt x="491" y="415"/>
                  </a:cubicBezTo>
                  <a:cubicBezTo>
                    <a:pt x="442" y="459"/>
                    <a:pt x="418" y="524"/>
                    <a:pt x="418" y="610"/>
                  </a:cubicBezTo>
                  <a:cubicBezTo>
                    <a:pt x="418" y="696"/>
                    <a:pt x="442" y="761"/>
                    <a:pt x="491" y="804"/>
                  </a:cubicBezTo>
                  <a:cubicBezTo>
                    <a:pt x="540" y="848"/>
                    <a:pt x="612" y="870"/>
                    <a:pt x="706" y="870"/>
                  </a:cubicBezTo>
                  <a:cubicBezTo>
                    <a:pt x="800" y="870"/>
                    <a:pt x="872" y="848"/>
                    <a:pt x="921" y="804"/>
                  </a:cubicBezTo>
                  <a:cubicBezTo>
                    <a:pt x="971" y="761"/>
                    <a:pt x="996" y="696"/>
                    <a:pt x="996" y="610"/>
                  </a:cubicBezTo>
                  <a:cubicBezTo>
                    <a:pt x="996" y="524"/>
                    <a:pt x="971" y="459"/>
                    <a:pt x="921" y="415"/>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0" name="Freeform 28">
              <a:extLst>
                <a:ext uri="{FF2B5EF4-FFF2-40B4-BE49-F238E27FC236}">
                  <a16:creationId xmlns:a16="http://schemas.microsoft.com/office/drawing/2014/main" xmlns="" id="{B0E627EA-03B1-4B01-8A54-7327A1B0A1B3}"/>
                </a:ext>
              </a:extLst>
            </p:cNvPr>
            <p:cNvSpPr>
              <a:spLocks noEditPoints="1"/>
            </p:cNvSpPr>
            <p:nvPr/>
          </p:nvSpPr>
          <p:spPr bwMode="auto">
            <a:xfrm>
              <a:off x="2600" y="953"/>
              <a:ext cx="298" cy="272"/>
            </a:xfrm>
            <a:custGeom>
              <a:avLst/>
              <a:gdLst>
                <a:gd name="T0" fmla="*/ 701 w 1304"/>
                <a:gd name="T1" fmla="*/ 0 h 1177"/>
                <a:gd name="T2" fmla="*/ 1138 w 1304"/>
                <a:gd name="T3" fmla="*/ 163 h 1177"/>
                <a:gd name="T4" fmla="*/ 1304 w 1304"/>
                <a:gd name="T5" fmla="*/ 588 h 1177"/>
                <a:gd name="T6" fmla="*/ 1136 w 1304"/>
                <a:gd name="T7" fmla="*/ 1012 h 1177"/>
                <a:gd name="T8" fmla="*/ 707 w 1304"/>
                <a:gd name="T9" fmla="*/ 1177 h 1177"/>
                <a:gd name="T10" fmla="*/ 46 w 1304"/>
                <a:gd name="T11" fmla="*/ 1177 h 1177"/>
                <a:gd name="T12" fmla="*/ 13 w 1304"/>
                <a:gd name="T13" fmla="*/ 1163 h 1177"/>
                <a:gd name="T14" fmla="*/ 0 w 1304"/>
                <a:gd name="T15" fmla="*/ 1132 h 1177"/>
                <a:gd name="T16" fmla="*/ 0 w 1304"/>
                <a:gd name="T17" fmla="*/ 45 h 1177"/>
                <a:gd name="T18" fmla="*/ 13 w 1304"/>
                <a:gd name="T19" fmla="*/ 13 h 1177"/>
                <a:gd name="T20" fmla="*/ 46 w 1304"/>
                <a:gd name="T21" fmla="*/ 0 h 1177"/>
                <a:gd name="T22" fmla="*/ 701 w 1304"/>
                <a:gd name="T23" fmla="*/ 0 h 1177"/>
                <a:gd name="T24" fmla="*/ 844 w 1304"/>
                <a:gd name="T25" fmla="*/ 416 h 1177"/>
                <a:gd name="T26" fmla="*/ 844 w 1304"/>
                <a:gd name="T27" fmla="*/ 416 h 1177"/>
                <a:gd name="T28" fmla="*/ 689 w 1304"/>
                <a:gd name="T29" fmla="*/ 357 h 1177"/>
                <a:gd name="T30" fmla="*/ 425 w 1304"/>
                <a:gd name="T31" fmla="*/ 357 h 1177"/>
                <a:gd name="T32" fmla="*/ 425 w 1304"/>
                <a:gd name="T33" fmla="*/ 820 h 1177"/>
                <a:gd name="T34" fmla="*/ 677 w 1304"/>
                <a:gd name="T35" fmla="*/ 820 h 1177"/>
                <a:gd name="T36" fmla="*/ 841 w 1304"/>
                <a:gd name="T37" fmla="*/ 762 h 1177"/>
                <a:gd name="T38" fmla="*/ 896 w 1304"/>
                <a:gd name="T39" fmla="*/ 590 h 1177"/>
                <a:gd name="T40" fmla="*/ 844 w 1304"/>
                <a:gd name="T41" fmla="*/ 416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4" h="1177">
                  <a:moveTo>
                    <a:pt x="701" y="0"/>
                  </a:moveTo>
                  <a:cubicBezTo>
                    <a:pt x="880" y="0"/>
                    <a:pt x="1026" y="54"/>
                    <a:pt x="1138" y="163"/>
                  </a:cubicBezTo>
                  <a:cubicBezTo>
                    <a:pt x="1249" y="272"/>
                    <a:pt x="1304" y="413"/>
                    <a:pt x="1304" y="588"/>
                  </a:cubicBezTo>
                  <a:cubicBezTo>
                    <a:pt x="1304" y="760"/>
                    <a:pt x="1248" y="901"/>
                    <a:pt x="1136" y="1012"/>
                  </a:cubicBezTo>
                  <a:cubicBezTo>
                    <a:pt x="1025" y="1122"/>
                    <a:pt x="882" y="1177"/>
                    <a:pt x="707" y="1177"/>
                  </a:cubicBezTo>
                  <a:lnTo>
                    <a:pt x="46" y="1177"/>
                  </a:lnTo>
                  <a:cubicBezTo>
                    <a:pt x="33" y="1177"/>
                    <a:pt x="22" y="1172"/>
                    <a:pt x="13" y="1163"/>
                  </a:cubicBezTo>
                  <a:cubicBezTo>
                    <a:pt x="4" y="1154"/>
                    <a:pt x="0" y="1144"/>
                    <a:pt x="0" y="1132"/>
                  </a:cubicBezTo>
                  <a:lnTo>
                    <a:pt x="0" y="45"/>
                  </a:lnTo>
                  <a:cubicBezTo>
                    <a:pt x="0" y="33"/>
                    <a:pt x="4" y="22"/>
                    <a:pt x="13" y="13"/>
                  </a:cubicBezTo>
                  <a:cubicBezTo>
                    <a:pt x="22" y="4"/>
                    <a:pt x="33" y="0"/>
                    <a:pt x="46" y="0"/>
                  </a:cubicBezTo>
                  <a:lnTo>
                    <a:pt x="701" y="0"/>
                  </a:lnTo>
                  <a:close/>
                  <a:moveTo>
                    <a:pt x="844" y="416"/>
                  </a:moveTo>
                  <a:lnTo>
                    <a:pt x="844" y="416"/>
                  </a:lnTo>
                  <a:cubicBezTo>
                    <a:pt x="809" y="377"/>
                    <a:pt x="757" y="357"/>
                    <a:pt x="689" y="357"/>
                  </a:cubicBezTo>
                  <a:lnTo>
                    <a:pt x="425" y="357"/>
                  </a:lnTo>
                  <a:lnTo>
                    <a:pt x="425" y="820"/>
                  </a:lnTo>
                  <a:lnTo>
                    <a:pt x="677" y="820"/>
                  </a:lnTo>
                  <a:cubicBezTo>
                    <a:pt x="749" y="820"/>
                    <a:pt x="804" y="800"/>
                    <a:pt x="841" y="762"/>
                  </a:cubicBezTo>
                  <a:cubicBezTo>
                    <a:pt x="878" y="723"/>
                    <a:pt x="896" y="666"/>
                    <a:pt x="896" y="590"/>
                  </a:cubicBezTo>
                  <a:cubicBezTo>
                    <a:pt x="896" y="513"/>
                    <a:pt x="879" y="455"/>
                    <a:pt x="844" y="416"/>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1" name="Freeform 29">
              <a:extLst>
                <a:ext uri="{FF2B5EF4-FFF2-40B4-BE49-F238E27FC236}">
                  <a16:creationId xmlns:a16="http://schemas.microsoft.com/office/drawing/2014/main" xmlns="" id="{6F986C05-45E4-4828-AF1E-D534C0DFB80B}"/>
                </a:ext>
              </a:extLst>
            </p:cNvPr>
            <p:cNvSpPr>
              <a:spLocks/>
            </p:cNvSpPr>
            <p:nvPr/>
          </p:nvSpPr>
          <p:spPr bwMode="auto">
            <a:xfrm>
              <a:off x="2913" y="953"/>
              <a:ext cx="230" cy="272"/>
            </a:xfrm>
            <a:custGeom>
              <a:avLst/>
              <a:gdLst>
                <a:gd name="T0" fmla="*/ 45 w 1005"/>
                <a:gd name="T1" fmla="*/ 1177 h 1177"/>
                <a:gd name="T2" fmla="*/ 13 w 1005"/>
                <a:gd name="T3" fmla="*/ 1163 h 1177"/>
                <a:gd name="T4" fmla="*/ 0 w 1005"/>
                <a:gd name="T5" fmla="*/ 1132 h 1177"/>
                <a:gd name="T6" fmla="*/ 0 w 1005"/>
                <a:gd name="T7" fmla="*/ 45 h 1177"/>
                <a:gd name="T8" fmla="*/ 13 w 1005"/>
                <a:gd name="T9" fmla="*/ 13 h 1177"/>
                <a:gd name="T10" fmla="*/ 45 w 1005"/>
                <a:gd name="T11" fmla="*/ 0 h 1177"/>
                <a:gd name="T12" fmla="*/ 920 w 1005"/>
                <a:gd name="T13" fmla="*/ 0 h 1177"/>
                <a:gd name="T14" fmla="*/ 951 w 1005"/>
                <a:gd name="T15" fmla="*/ 13 h 1177"/>
                <a:gd name="T16" fmla="*/ 965 w 1005"/>
                <a:gd name="T17" fmla="*/ 45 h 1177"/>
                <a:gd name="T18" fmla="*/ 965 w 1005"/>
                <a:gd name="T19" fmla="*/ 264 h 1177"/>
                <a:gd name="T20" fmla="*/ 951 w 1005"/>
                <a:gd name="T21" fmla="*/ 297 h 1177"/>
                <a:gd name="T22" fmla="*/ 920 w 1005"/>
                <a:gd name="T23" fmla="*/ 311 h 1177"/>
                <a:gd name="T24" fmla="*/ 415 w 1005"/>
                <a:gd name="T25" fmla="*/ 311 h 1177"/>
                <a:gd name="T26" fmla="*/ 415 w 1005"/>
                <a:gd name="T27" fmla="*/ 431 h 1177"/>
                <a:gd name="T28" fmla="*/ 846 w 1005"/>
                <a:gd name="T29" fmla="*/ 431 h 1177"/>
                <a:gd name="T30" fmla="*/ 878 w 1005"/>
                <a:gd name="T31" fmla="*/ 444 h 1177"/>
                <a:gd name="T32" fmla="*/ 891 w 1005"/>
                <a:gd name="T33" fmla="*/ 476 h 1177"/>
                <a:gd name="T34" fmla="*/ 891 w 1005"/>
                <a:gd name="T35" fmla="*/ 692 h 1177"/>
                <a:gd name="T36" fmla="*/ 878 w 1005"/>
                <a:gd name="T37" fmla="*/ 725 h 1177"/>
                <a:gd name="T38" fmla="*/ 846 w 1005"/>
                <a:gd name="T39" fmla="*/ 738 h 1177"/>
                <a:gd name="T40" fmla="*/ 415 w 1005"/>
                <a:gd name="T41" fmla="*/ 740 h 1177"/>
                <a:gd name="T42" fmla="*/ 415 w 1005"/>
                <a:gd name="T43" fmla="*/ 866 h 1177"/>
                <a:gd name="T44" fmla="*/ 960 w 1005"/>
                <a:gd name="T45" fmla="*/ 866 h 1177"/>
                <a:gd name="T46" fmla="*/ 993 w 1005"/>
                <a:gd name="T47" fmla="*/ 880 h 1177"/>
                <a:gd name="T48" fmla="*/ 1005 w 1005"/>
                <a:gd name="T49" fmla="*/ 913 h 1177"/>
                <a:gd name="T50" fmla="*/ 1005 w 1005"/>
                <a:gd name="T51" fmla="*/ 1132 h 1177"/>
                <a:gd name="T52" fmla="*/ 993 w 1005"/>
                <a:gd name="T53" fmla="*/ 1163 h 1177"/>
                <a:gd name="T54" fmla="*/ 960 w 1005"/>
                <a:gd name="T55" fmla="*/ 1177 h 1177"/>
                <a:gd name="T56" fmla="*/ 45 w 1005"/>
                <a:gd name="T57"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5" h="1177">
                  <a:moveTo>
                    <a:pt x="45" y="1177"/>
                  </a:moveTo>
                  <a:cubicBezTo>
                    <a:pt x="33" y="1177"/>
                    <a:pt x="22" y="1172"/>
                    <a:pt x="13" y="1163"/>
                  </a:cubicBezTo>
                  <a:cubicBezTo>
                    <a:pt x="4" y="1154"/>
                    <a:pt x="0" y="1144"/>
                    <a:pt x="0" y="1132"/>
                  </a:cubicBezTo>
                  <a:lnTo>
                    <a:pt x="0" y="45"/>
                  </a:lnTo>
                  <a:cubicBezTo>
                    <a:pt x="0" y="33"/>
                    <a:pt x="4" y="22"/>
                    <a:pt x="13" y="13"/>
                  </a:cubicBezTo>
                  <a:cubicBezTo>
                    <a:pt x="22" y="4"/>
                    <a:pt x="33" y="0"/>
                    <a:pt x="45" y="0"/>
                  </a:cubicBezTo>
                  <a:lnTo>
                    <a:pt x="920" y="0"/>
                  </a:lnTo>
                  <a:cubicBezTo>
                    <a:pt x="932" y="0"/>
                    <a:pt x="942" y="4"/>
                    <a:pt x="951" y="13"/>
                  </a:cubicBezTo>
                  <a:cubicBezTo>
                    <a:pt x="960" y="22"/>
                    <a:pt x="965" y="33"/>
                    <a:pt x="965" y="45"/>
                  </a:cubicBezTo>
                  <a:lnTo>
                    <a:pt x="965" y="264"/>
                  </a:lnTo>
                  <a:cubicBezTo>
                    <a:pt x="965" y="277"/>
                    <a:pt x="960" y="288"/>
                    <a:pt x="951" y="297"/>
                  </a:cubicBezTo>
                  <a:cubicBezTo>
                    <a:pt x="942" y="306"/>
                    <a:pt x="932" y="311"/>
                    <a:pt x="920" y="311"/>
                  </a:cubicBezTo>
                  <a:lnTo>
                    <a:pt x="415" y="311"/>
                  </a:lnTo>
                  <a:lnTo>
                    <a:pt x="415" y="431"/>
                  </a:lnTo>
                  <a:lnTo>
                    <a:pt x="846" y="431"/>
                  </a:lnTo>
                  <a:cubicBezTo>
                    <a:pt x="858" y="431"/>
                    <a:pt x="869" y="435"/>
                    <a:pt x="878" y="444"/>
                  </a:cubicBezTo>
                  <a:cubicBezTo>
                    <a:pt x="887" y="453"/>
                    <a:pt x="891" y="464"/>
                    <a:pt x="891" y="476"/>
                  </a:cubicBezTo>
                  <a:lnTo>
                    <a:pt x="891" y="692"/>
                  </a:lnTo>
                  <a:cubicBezTo>
                    <a:pt x="891" y="705"/>
                    <a:pt x="887" y="716"/>
                    <a:pt x="878" y="725"/>
                  </a:cubicBezTo>
                  <a:cubicBezTo>
                    <a:pt x="869" y="734"/>
                    <a:pt x="858" y="738"/>
                    <a:pt x="846" y="738"/>
                  </a:cubicBezTo>
                  <a:lnTo>
                    <a:pt x="415" y="740"/>
                  </a:lnTo>
                  <a:lnTo>
                    <a:pt x="415" y="866"/>
                  </a:lnTo>
                  <a:lnTo>
                    <a:pt x="960" y="866"/>
                  </a:lnTo>
                  <a:cubicBezTo>
                    <a:pt x="973" y="866"/>
                    <a:pt x="984" y="871"/>
                    <a:pt x="993" y="880"/>
                  </a:cubicBezTo>
                  <a:cubicBezTo>
                    <a:pt x="1001" y="889"/>
                    <a:pt x="1005" y="900"/>
                    <a:pt x="1005" y="913"/>
                  </a:cubicBezTo>
                  <a:lnTo>
                    <a:pt x="1005" y="1132"/>
                  </a:lnTo>
                  <a:cubicBezTo>
                    <a:pt x="1005" y="1144"/>
                    <a:pt x="1001" y="1154"/>
                    <a:pt x="993" y="1163"/>
                  </a:cubicBezTo>
                  <a:cubicBezTo>
                    <a:pt x="984" y="1172"/>
                    <a:pt x="973" y="1177"/>
                    <a:pt x="960" y="1177"/>
                  </a:cubicBezTo>
                  <a:lnTo>
                    <a:pt x="45"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2" name="Freeform 30">
              <a:extLst>
                <a:ext uri="{FF2B5EF4-FFF2-40B4-BE49-F238E27FC236}">
                  <a16:creationId xmlns:a16="http://schemas.microsoft.com/office/drawing/2014/main" xmlns="" id="{38DA1495-5CF1-4495-939D-6713F38874AD}"/>
                </a:ext>
              </a:extLst>
            </p:cNvPr>
            <p:cNvSpPr>
              <a:spLocks/>
            </p:cNvSpPr>
            <p:nvPr/>
          </p:nvSpPr>
          <p:spPr bwMode="auto">
            <a:xfrm>
              <a:off x="3249" y="950"/>
              <a:ext cx="198" cy="285"/>
            </a:xfrm>
            <a:custGeom>
              <a:avLst/>
              <a:gdLst>
                <a:gd name="T0" fmla="*/ 826 w 870"/>
                <a:gd name="T1" fmla="*/ 0 h 1234"/>
                <a:gd name="T2" fmla="*/ 857 w 870"/>
                <a:gd name="T3" fmla="*/ 13 h 1234"/>
                <a:gd name="T4" fmla="*/ 870 w 870"/>
                <a:gd name="T5" fmla="*/ 46 h 1234"/>
                <a:gd name="T6" fmla="*/ 870 w 870"/>
                <a:gd name="T7" fmla="*/ 818 h 1234"/>
                <a:gd name="T8" fmla="*/ 744 w 870"/>
                <a:gd name="T9" fmla="*/ 1120 h 1234"/>
                <a:gd name="T10" fmla="*/ 424 w 870"/>
                <a:gd name="T11" fmla="*/ 1234 h 1234"/>
                <a:gd name="T12" fmla="*/ 206 w 870"/>
                <a:gd name="T13" fmla="*/ 1198 h 1234"/>
                <a:gd name="T14" fmla="*/ 117 w 870"/>
                <a:gd name="T15" fmla="*/ 1168 h 1234"/>
                <a:gd name="T16" fmla="*/ 68 w 870"/>
                <a:gd name="T17" fmla="*/ 1147 h 1234"/>
                <a:gd name="T18" fmla="*/ 54 w 870"/>
                <a:gd name="T19" fmla="*/ 1131 h 1234"/>
                <a:gd name="T20" fmla="*/ 46 w 870"/>
                <a:gd name="T21" fmla="*/ 1112 h 1234"/>
                <a:gd name="T22" fmla="*/ 2 w 870"/>
                <a:gd name="T23" fmla="*/ 770 h 1234"/>
                <a:gd name="T24" fmla="*/ 7 w 870"/>
                <a:gd name="T25" fmla="*/ 739 h 1234"/>
                <a:gd name="T26" fmla="*/ 27 w 870"/>
                <a:gd name="T27" fmla="*/ 720 h 1234"/>
                <a:gd name="T28" fmla="*/ 54 w 870"/>
                <a:gd name="T29" fmla="*/ 717 h 1234"/>
                <a:gd name="T30" fmla="*/ 80 w 870"/>
                <a:gd name="T31" fmla="*/ 732 h 1234"/>
                <a:gd name="T32" fmla="*/ 176 w 870"/>
                <a:gd name="T33" fmla="*/ 801 h 1234"/>
                <a:gd name="T34" fmla="*/ 319 w 870"/>
                <a:gd name="T35" fmla="*/ 839 h 1234"/>
                <a:gd name="T36" fmla="*/ 460 w 870"/>
                <a:gd name="T37" fmla="*/ 710 h 1234"/>
                <a:gd name="T38" fmla="*/ 460 w 870"/>
                <a:gd name="T39" fmla="*/ 46 h 1234"/>
                <a:gd name="T40" fmla="*/ 474 w 870"/>
                <a:gd name="T41" fmla="*/ 13 h 1234"/>
                <a:gd name="T42" fmla="*/ 505 w 870"/>
                <a:gd name="T43" fmla="*/ 0 h 1234"/>
                <a:gd name="T44" fmla="*/ 826 w 870"/>
                <a:gd name="T45"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0" h="1234">
                  <a:moveTo>
                    <a:pt x="826" y="0"/>
                  </a:moveTo>
                  <a:cubicBezTo>
                    <a:pt x="839" y="0"/>
                    <a:pt x="849" y="4"/>
                    <a:pt x="857" y="13"/>
                  </a:cubicBezTo>
                  <a:cubicBezTo>
                    <a:pt x="866" y="22"/>
                    <a:pt x="870" y="33"/>
                    <a:pt x="870" y="46"/>
                  </a:cubicBezTo>
                  <a:lnTo>
                    <a:pt x="870" y="818"/>
                  </a:lnTo>
                  <a:cubicBezTo>
                    <a:pt x="870" y="940"/>
                    <a:pt x="828" y="1041"/>
                    <a:pt x="744" y="1120"/>
                  </a:cubicBezTo>
                  <a:cubicBezTo>
                    <a:pt x="662" y="1196"/>
                    <a:pt x="555" y="1234"/>
                    <a:pt x="424" y="1234"/>
                  </a:cubicBezTo>
                  <a:cubicBezTo>
                    <a:pt x="354" y="1234"/>
                    <a:pt x="282" y="1222"/>
                    <a:pt x="206" y="1198"/>
                  </a:cubicBezTo>
                  <a:cubicBezTo>
                    <a:pt x="169" y="1186"/>
                    <a:pt x="140" y="1176"/>
                    <a:pt x="117" y="1168"/>
                  </a:cubicBezTo>
                  <a:cubicBezTo>
                    <a:pt x="95" y="1160"/>
                    <a:pt x="78" y="1153"/>
                    <a:pt x="68" y="1147"/>
                  </a:cubicBezTo>
                  <a:cubicBezTo>
                    <a:pt x="63" y="1144"/>
                    <a:pt x="59" y="1139"/>
                    <a:pt x="54" y="1131"/>
                  </a:cubicBezTo>
                  <a:cubicBezTo>
                    <a:pt x="50" y="1124"/>
                    <a:pt x="47" y="1117"/>
                    <a:pt x="46" y="1112"/>
                  </a:cubicBezTo>
                  <a:lnTo>
                    <a:pt x="2" y="770"/>
                  </a:lnTo>
                  <a:cubicBezTo>
                    <a:pt x="0" y="758"/>
                    <a:pt x="2" y="748"/>
                    <a:pt x="7" y="739"/>
                  </a:cubicBezTo>
                  <a:cubicBezTo>
                    <a:pt x="12" y="731"/>
                    <a:pt x="19" y="724"/>
                    <a:pt x="27" y="720"/>
                  </a:cubicBezTo>
                  <a:cubicBezTo>
                    <a:pt x="36" y="716"/>
                    <a:pt x="45" y="715"/>
                    <a:pt x="54" y="717"/>
                  </a:cubicBezTo>
                  <a:cubicBezTo>
                    <a:pt x="64" y="718"/>
                    <a:pt x="72" y="723"/>
                    <a:pt x="80" y="732"/>
                  </a:cubicBezTo>
                  <a:cubicBezTo>
                    <a:pt x="96" y="752"/>
                    <a:pt x="128" y="774"/>
                    <a:pt x="176" y="801"/>
                  </a:cubicBezTo>
                  <a:cubicBezTo>
                    <a:pt x="220" y="827"/>
                    <a:pt x="268" y="839"/>
                    <a:pt x="319" y="839"/>
                  </a:cubicBezTo>
                  <a:cubicBezTo>
                    <a:pt x="413" y="839"/>
                    <a:pt x="460" y="796"/>
                    <a:pt x="460" y="710"/>
                  </a:cubicBezTo>
                  <a:lnTo>
                    <a:pt x="460" y="46"/>
                  </a:lnTo>
                  <a:cubicBezTo>
                    <a:pt x="460" y="33"/>
                    <a:pt x="465" y="22"/>
                    <a:pt x="474" y="13"/>
                  </a:cubicBezTo>
                  <a:cubicBezTo>
                    <a:pt x="483" y="4"/>
                    <a:pt x="493" y="0"/>
                    <a:pt x="505" y="0"/>
                  </a:cubicBezTo>
                  <a:lnTo>
                    <a:pt x="826" y="0"/>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3" name="Freeform 31">
              <a:extLst>
                <a:ext uri="{FF2B5EF4-FFF2-40B4-BE49-F238E27FC236}">
                  <a16:creationId xmlns:a16="http://schemas.microsoft.com/office/drawing/2014/main" xmlns="" id="{AEE7283E-5E06-40F5-9495-FFDB0862D237}"/>
                </a:ext>
              </a:extLst>
            </p:cNvPr>
            <p:cNvSpPr>
              <a:spLocks noEditPoints="1"/>
            </p:cNvSpPr>
            <p:nvPr/>
          </p:nvSpPr>
          <p:spPr bwMode="auto">
            <a:xfrm>
              <a:off x="3434" y="953"/>
              <a:ext cx="357" cy="272"/>
            </a:xfrm>
            <a:custGeom>
              <a:avLst/>
              <a:gdLst>
                <a:gd name="T0" fmla="*/ 1162 w 1563"/>
                <a:gd name="T1" fmla="*/ 1177 h 1177"/>
                <a:gd name="T2" fmla="*/ 1139 w 1563"/>
                <a:gd name="T3" fmla="*/ 1169 h 1177"/>
                <a:gd name="T4" fmla="*/ 1121 w 1563"/>
                <a:gd name="T5" fmla="*/ 1151 h 1177"/>
                <a:gd name="T6" fmla="*/ 1045 w 1563"/>
                <a:gd name="T7" fmla="*/ 1004 h 1177"/>
                <a:gd name="T8" fmla="*/ 482 w 1563"/>
                <a:gd name="T9" fmla="*/ 1004 h 1177"/>
                <a:gd name="T10" fmla="*/ 405 w 1563"/>
                <a:gd name="T11" fmla="*/ 1151 h 1177"/>
                <a:gd name="T12" fmla="*/ 387 w 1563"/>
                <a:gd name="T13" fmla="*/ 1169 h 1177"/>
                <a:gd name="T14" fmla="*/ 363 w 1563"/>
                <a:gd name="T15" fmla="*/ 1177 h 1177"/>
                <a:gd name="T16" fmla="*/ 53 w 1563"/>
                <a:gd name="T17" fmla="*/ 1177 h 1177"/>
                <a:gd name="T18" fmla="*/ 9 w 1563"/>
                <a:gd name="T19" fmla="*/ 1156 h 1177"/>
                <a:gd name="T20" fmla="*/ 10 w 1563"/>
                <a:gd name="T21" fmla="*/ 1109 h 1177"/>
                <a:gd name="T22" fmla="*/ 627 w 1563"/>
                <a:gd name="T23" fmla="*/ 24 h 1177"/>
                <a:gd name="T24" fmla="*/ 645 w 1563"/>
                <a:gd name="T25" fmla="*/ 7 h 1177"/>
                <a:gd name="T26" fmla="*/ 668 w 1563"/>
                <a:gd name="T27" fmla="*/ 0 h 1177"/>
                <a:gd name="T28" fmla="*/ 934 w 1563"/>
                <a:gd name="T29" fmla="*/ 0 h 1177"/>
                <a:gd name="T30" fmla="*/ 956 w 1563"/>
                <a:gd name="T31" fmla="*/ 7 h 1177"/>
                <a:gd name="T32" fmla="*/ 974 w 1563"/>
                <a:gd name="T33" fmla="*/ 25 h 1177"/>
                <a:gd name="T34" fmla="*/ 1555 w 1563"/>
                <a:gd name="T35" fmla="*/ 1111 h 1177"/>
                <a:gd name="T36" fmla="*/ 1555 w 1563"/>
                <a:gd name="T37" fmla="*/ 1157 h 1177"/>
                <a:gd name="T38" fmla="*/ 1513 w 1563"/>
                <a:gd name="T39" fmla="*/ 1177 h 1177"/>
                <a:gd name="T40" fmla="*/ 1162 w 1563"/>
                <a:gd name="T41" fmla="*/ 1177 h 1177"/>
                <a:gd name="T42" fmla="*/ 629 w 1563"/>
                <a:gd name="T43" fmla="*/ 740 h 1177"/>
                <a:gd name="T44" fmla="*/ 629 w 1563"/>
                <a:gd name="T45" fmla="*/ 740 h 1177"/>
                <a:gd name="T46" fmla="*/ 908 w 1563"/>
                <a:gd name="T47" fmla="*/ 740 h 1177"/>
                <a:gd name="T48" fmla="*/ 773 w 1563"/>
                <a:gd name="T49" fmla="*/ 479 h 1177"/>
                <a:gd name="T50" fmla="*/ 629 w 1563"/>
                <a:gd name="T51" fmla="*/ 74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3" h="1177">
                  <a:moveTo>
                    <a:pt x="1162" y="1177"/>
                  </a:moveTo>
                  <a:cubicBezTo>
                    <a:pt x="1155" y="1177"/>
                    <a:pt x="1147" y="1174"/>
                    <a:pt x="1139" y="1169"/>
                  </a:cubicBezTo>
                  <a:cubicBezTo>
                    <a:pt x="1130" y="1164"/>
                    <a:pt x="1124" y="1158"/>
                    <a:pt x="1121" y="1151"/>
                  </a:cubicBezTo>
                  <a:lnTo>
                    <a:pt x="1045" y="1004"/>
                  </a:lnTo>
                  <a:lnTo>
                    <a:pt x="482" y="1004"/>
                  </a:lnTo>
                  <a:lnTo>
                    <a:pt x="405" y="1151"/>
                  </a:lnTo>
                  <a:cubicBezTo>
                    <a:pt x="401" y="1158"/>
                    <a:pt x="395" y="1164"/>
                    <a:pt x="387" y="1169"/>
                  </a:cubicBezTo>
                  <a:cubicBezTo>
                    <a:pt x="379" y="1174"/>
                    <a:pt x="371" y="1177"/>
                    <a:pt x="363" y="1177"/>
                  </a:cubicBezTo>
                  <a:lnTo>
                    <a:pt x="53" y="1177"/>
                  </a:lnTo>
                  <a:cubicBezTo>
                    <a:pt x="32" y="1177"/>
                    <a:pt x="18" y="1170"/>
                    <a:pt x="9" y="1156"/>
                  </a:cubicBezTo>
                  <a:cubicBezTo>
                    <a:pt x="0" y="1142"/>
                    <a:pt x="0" y="1126"/>
                    <a:pt x="10" y="1109"/>
                  </a:cubicBezTo>
                  <a:lnTo>
                    <a:pt x="627" y="24"/>
                  </a:lnTo>
                  <a:cubicBezTo>
                    <a:pt x="630" y="18"/>
                    <a:pt x="636" y="12"/>
                    <a:pt x="645" y="7"/>
                  </a:cubicBezTo>
                  <a:cubicBezTo>
                    <a:pt x="654" y="2"/>
                    <a:pt x="662" y="0"/>
                    <a:pt x="668" y="0"/>
                  </a:cubicBezTo>
                  <a:lnTo>
                    <a:pt x="934" y="0"/>
                  </a:lnTo>
                  <a:cubicBezTo>
                    <a:pt x="941" y="0"/>
                    <a:pt x="948" y="2"/>
                    <a:pt x="956" y="7"/>
                  </a:cubicBezTo>
                  <a:cubicBezTo>
                    <a:pt x="964" y="12"/>
                    <a:pt x="970" y="18"/>
                    <a:pt x="974" y="25"/>
                  </a:cubicBezTo>
                  <a:lnTo>
                    <a:pt x="1555" y="1111"/>
                  </a:lnTo>
                  <a:cubicBezTo>
                    <a:pt x="1563" y="1128"/>
                    <a:pt x="1563" y="1143"/>
                    <a:pt x="1555" y="1157"/>
                  </a:cubicBezTo>
                  <a:cubicBezTo>
                    <a:pt x="1547" y="1170"/>
                    <a:pt x="1533" y="1177"/>
                    <a:pt x="1513" y="1177"/>
                  </a:cubicBezTo>
                  <a:lnTo>
                    <a:pt x="1162" y="1177"/>
                  </a:lnTo>
                  <a:close/>
                  <a:moveTo>
                    <a:pt x="629" y="740"/>
                  </a:moveTo>
                  <a:lnTo>
                    <a:pt x="629" y="740"/>
                  </a:lnTo>
                  <a:lnTo>
                    <a:pt x="908" y="740"/>
                  </a:lnTo>
                  <a:lnTo>
                    <a:pt x="773" y="479"/>
                  </a:lnTo>
                  <a:lnTo>
                    <a:pt x="629" y="740"/>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4" name="Freeform 32">
              <a:extLst>
                <a:ext uri="{FF2B5EF4-FFF2-40B4-BE49-F238E27FC236}">
                  <a16:creationId xmlns:a16="http://schemas.microsoft.com/office/drawing/2014/main" xmlns="" id="{45E26555-BA56-4E72-822C-FEAA4E69B1F2}"/>
                </a:ext>
              </a:extLst>
            </p:cNvPr>
            <p:cNvSpPr>
              <a:spLocks/>
            </p:cNvSpPr>
            <p:nvPr/>
          </p:nvSpPr>
          <p:spPr bwMode="auto">
            <a:xfrm>
              <a:off x="3796" y="953"/>
              <a:ext cx="280" cy="272"/>
            </a:xfrm>
            <a:custGeom>
              <a:avLst/>
              <a:gdLst>
                <a:gd name="T0" fmla="*/ 757 w 1228"/>
                <a:gd name="T1" fmla="*/ 479 h 1177"/>
                <a:gd name="T2" fmla="*/ 843 w 1228"/>
                <a:gd name="T3" fmla="*/ 597 h 1177"/>
                <a:gd name="T4" fmla="*/ 843 w 1228"/>
                <a:gd name="T5" fmla="*/ 45 h 1177"/>
                <a:gd name="T6" fmla="*/ 856 w 1228"/>
                <a:gd name="T7" fmla="*/ 13 h 1177"/>
                <a:gd name="T8" fmla="*/ 889 w 1228"/>
                <a:gd name="T9" fmla="*/ 0 h 1177"/>
                <a:gd name="T10" fmla="*/ 1182 w 1228"/>
                <a:gd name="T11" fmla="*/ 0 h 1177"/>
                <a:gd name="T12" fmla="*/ 1215 w 1228"/>
                <a:gd name="T13" fmla="*/ 13 h 1177"/>
                <a:gd name="T14" fmla="*/ 1228 w 1228"/>
                <a:gd name="T15" fmla="*/ 45 h 1177"/>
                <a:gd name="T16" fmla="*/ 1228 w 1228"/>
                <a:gd name="T17" fmla="*/ 1132 h 1177"/>
                <a:gd name="T18" fmla="*/ 1215 w 1228"/>
                <a:gd name="T19" fmla="*/ 1163 h 1177"/>
                <a:gd name="T20" fmla="*/ 1182 w 1228"/>
                <a:gd name="T21" fmla="*/ 1177 h 1177"/>
                <a:gd name="T22" fmla="*/ 846 w 1228"/>
                <a:gd name="T23" fmla="*/ 1177 h 1177"/>
                <a:gd name="T24" fmla="*/ 826 w 1228"/>
                <a:gd name="T25" fmla="*/ 1172 h 1177"/>
                <a:gd name="T26" fmla="*/ 808 w 1228"/>
                <a:gd name="T27" fmla="*/ 1159 h 1177"/>
                <a:gd name="T28" fmla="*/ 385 w 1228"/>
                <a:gd name="T29" fmla="*/ 588 h 1177"/>
                <a:gd name="T30" fmla="*/ 385 w 1228"/>
                <a:gd name="T31" fmla="*/ 1132 h 1177"/>
                <a:gd name="T32" fmla="*/ 371 w 1228"/>
                <a:gd name="T33" fmla="*/ 1163 h 1177"/>
                <a:gd name="T34" fmla="*/ 338 w 1228"/>
                <a:gd name="T35" fmla="*/ 1177 h 1177"/>
                <a:gd name="T36" fmla="*/ 45 w 1228"/>
                <a:gd name="T37" fmla="*/ 1177 h 1177"/>
                <a:gd name="T38" fmla="*/ 14 w 1228"/>
                <a:gd name="T39" fmla="*/ 1163 h 1177"/>
                <a:gd name="T40" fmla="*/ 0 w 1228"/>
                <a:gd name="T41" fmla="*/ 1132 h 1177"/>
                <a:gd name="T42" fmla="*/ 0 w 1228"/>
                <a:gd name="T43" fmla="*/ 45 h 1177"/>
                <a:gd name="T44" fmla="*/ 14 w 1228"/>
                <a:gd name="T45" fmla="*/ 13 h 1177"/>
                <a:gd name="T46" fmla="*/ 45 w 1228"/>
                <a:gd name="T47" fmla="*/ 0 h 1177"/>
                <a:gd name="T48" fmla="*/ 379 w 1228"/>
                <a:gd name="T49" fmla="*/ 0 h 1177"/>
                <a:gd name="T50" fmla="*/ 400 w 1228"/>
                <a:gd name="T51" fmla="*/ 6 h 1177"/>
                <a:gd name="T52" fmla="*/ 416 w 1228"/>
                <a:gd name="T53" fmla="*/ 19 h 1177"/>
                <a:gd name="T54" fmla="*/ 544 w 1228"/>
                <a:gd name="T55" fmla="*/ 194 h 1177"/>
                <a:gd name="T56" fmla="*/ 671 w 1228"/>
                <a:gd name="T57" fmla="*/ 365 h 1177"/>
                <a:gd name="T58" fmla="*/ 757 w 1228"/>
                <a:gd name="T59" fmla="*/ 47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8" h="1177">
                  <a:moveTo>
                    <a:pt x="757" y="479"/>
                  </a:moveTo>
                  <a:cubicBezTo>
                    <a:pt x="785" y="518"/>
                    <a:pt x="813" y="557"/>
                    <a:pt x="843" y="597"/>
                  </a:cubicBezTo>
                  <a:lnTo>
                    <a:pt x="843" y="45"/>
                  </a:lnTo>
                  <a:cubicBezTo>
                    <a:pt x="843" y="33"/>
                    <a:pt x="847" y="22"/>
                    <a:pt x="856" y="13"/>
                  </a:cubicBezTo>
                  <a:cubicBezTo>
                    <a:pt x="865" y="4"/>
                    <a:pt x="876" y="0"/>
                    <a:pt x="889" y="0"/>
                  </a:cubicBezTo>
                  <a:lnTo>
                    <a:pt x="1182" y="0"/>
                  </a:lnTo>
                  <a:cubicBezTo>
                    <a:pt x="1195" y="0"/>
                    <a:pt x="1206" y="4"/>
                    <a:pt x="1215" y="13"/>
                  </a:cubicBezTo>
                  <a:cubicBezTo>
                    <a:pt x="1224" y="22"/>
                    <a:pt x="1228" y="33"/>
                    <a:pt x="1228" y="45"/>
                  </a:cubicBezTo>
                  <a:lnTo>
                    <a:pt x="1228" y="1132"/>
                  </a:lnTo>
                  <a:cubicBezTo>
                    <a:pt x="1228" y="1144"/>
                    <a:pt x="1224" y="1154"/>
                    <a:pt x="1215" y="1163"/>
                  </a:cubicBezTo>
                  <a:cubicBezTo>
                    <a:pt x="1206" y="1172"/>
                    <a:pt x="1195" y="1177"/>
                    <a:pt x="1182" y="1177"/>
                  </a:cubicBezTo>
                  <a:lnTo>
                    <a:pt x="846" y="1177"/>
                  </a:lnTo>
                  <a:cubicBezTo>
                    <a:pt x="841" y="1177"/>
                    <a:pt x="834" y="1175"/>
                    <a:pt x="826" y="1172"/>
                  </a:cubicBezTo>
                  <a:cubicBezTo>
                    <a:pt x="818" y="1168"/>
                    <a:pt x="812" y="1164"/>
                    <a:pt x="808" y="1159"/>
                  </a:cubicBezTo>
                  <a:lnTo>
                    <a:pt x="385" y="588"/>
                  </a:lnTo>
                  <a:lnTo>
                    <a:pt x="385" y="1132"/>
                  </a:lnTo>
                  <a:cubicBezTo>
                    <a:pt x="385" y="1144"/>
                    <a:pt x="380" y="1154"/>
                    <a:pt x="371" y="1163"/>
                  </a:cubicBezTo>
                  <a:cubicBezTo>
                    <a:pt x="362" y="1172"/>
                    <a:pt x="351" y="1177"/>
                    <a:pt x="338" y="1177"/>
                  </a:cubicBezTo>
                  <a:lnTo>
                    <a:pt x="45" y="1177"/>
                  </a:lnTo>
                  <a:cubicBezTo>
                    <a:pt x="33" y="1177"/>
                    <a:pt x="23" y="1172"/>
                    <a:pt x="14" y="1163"/>
                  </a:cubicBezTo>
                  <a:cubicBezTo>
                    <a:pt x="5" y="1154"/>
                    <a:pt x="0" y="1144"/>
                    <a:pt x="0" y="1132"/>
                  </a:cubicBezTo>
                  <a:lnTo>
                    <a:pt x="0" y="45"/>
                  </a:lnTo>
                  <a:cubicBezTo>
                    <a:pt x="0" y="33"/>
                    <a:pt x="5" y="22"/>
                    <a:pt x="14" y="13"/>
                  </a:cubicBezTo>
                  <a:cubicBezTo>
                    <a:pt x="23" y="4"/>
                    <a:pt x="33" y="0"/>
                    <a:pt x="45" y="0"/>
                  </a:cubicBezTo>
                  <a:lnTo>
                    <a:pt x="379" y="0"/>
                  </a:lnTo>
                  <a:cubicBezTo>
                    <a:pt x="385" y="0"/>
                    <a:pt x="392" y="2"/>
                    <a:pt x="400" y="6"/>
                  </a:cubicBezTo>
                  <a:cubicBezTo>
                    <a:pt x="409" y="10"/>
                    <a:pt x="414" y="14"/>
                    <a:pt x="416" y="19"/>
                  </a:cubicBezTo>
                  <a:cubicBezTo>
                    <a:pt x="460" y="79"/>
                    <a:pt x="503" y="138"/>
                    <a:pt x="544" y="194"/>
                  </a:cubicBezTo>
                  <a:cubicBezTo>
                    <a:pt x="586" y="251"/>
                    <a:pt x="628" y="308"/>
                    <a:pt x="671" y="365"/>
                  </a:cubicBezTo>
                  <a:cubicBezTo>
                    <a:pt x="700" y="403"/>
                    <a:pt x="729" y="441"/>
                    <a:pt x="757" y="479"/>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5" name="Freeform 33">
              <a:extLst>
                <a:ext uri="{FF2B5EF4-FFF2-40B4-BE49-F238E27FC236}">
                  <a16:creationId xmlns:a16="http://schemas.microsoft.com/office/drawing/2014/main" xmlns="" id="{2F14EB85-E706-4939-AB85-A4075868A403}"/>
                </a:ext>
              </a:extLst>
            </p:cNvPr>
            <p:cNvSpPr>
              <a:spLocks/>
            </p:cNvSpPr>
            <p:nvPr/>
          </p:nvSpPr>
          <p:spPr bwMode="auto">
            <a:xfrm>
              <a:off x="4098" y="953"/>
              <a:ext cx="229" cy="272"/>
            </a:xfrm>
            <a:custGeom>
              <a:avLst/>
              <a:gdLst>
                <a:gd name="T0" fmla="*/ 45 w 1006"/>
                <a:gd name="T1" fmla="*/ 1177 h 1177"/>
                <a:gd name="T2" fmla="*/ 14 w 1006"/>
                <a:gd name="T3" fmla="*/ 1163 h 1177"/>
                <a:gd name="T4" fmla="*/ 0 w 1006"/>
                <a:gd name="T5" fmla="*/ 1132 h 1177"/>
                <a:gd name="T6" fmla="*/ 0 w 1006"/>
                <a:gd name="T7" fmla="*/ 45 h 1177"/>
                <a:gd name="T8" fmla="*/ 14 w 1006"/>
                <a:gd name="T9" fmla="*/ 13 h 1177"/>
                <a:gd name="T10" fmla="*/ 45 w 1006"/>
                <a:gd name="T11" fmla="*/ 0 h 1177"/>
                <a:gd name="T12" fmla="*/ 921 w 1006"/>
                <a:gd name="T13" fmla="*/ 0 h 1177"/>
                <a:gd name="T14" fmla="*/ 952 w 1006"/>
                <a:gd name="T15" fmla="*/ 13 h 1177"/>
                <a:gd name="T16" fmla="*/ 966 w 1006"/>
                <a:gd name="T17" fmla="*/ 45 h 1177"/>
                <a:gd name="T18" fmla="*/ 966 w 1006"/>
                <a:gd name="T19" fmla="*/ 264 h 1177"/>
                <a:gd name="T20" fmla="*/ 952 w 1006"/>
                <a:gd name="T21" fmla="*/ 297 h 1177"/>
                <a:gd name="T22" fmla="*/ 921 w 1006"/>
                <a:gd name="T23" fmla="*/ 311 h 1177"/>
                <a:gd name="T24" fmla="*/ 416 w 1006"/>
                <a:gd name="T25" fmla="*/ 311 h 1177"/>
                <a:gd name="T26" fmla="*/ 416 w 1006"/>
                <a:gd name="T27" fmla="*/ 431 h 1177"/>
                <a:gd name="T28" fmla="*/ 847 w 1006"/>
                <a:gd name="T29" fmla="*/ 431 h 1177"/>
                <a:gd name="T30" fmla="*/ 879 w 1006"/>
                <a:gd name="T31" fmla="*/ 444 h 1177"/>
                <a:gd name="T32" fmla="*/ 892 w 1006"/>
                <a:gd name="T33" fmla="*/ 476 h 1177"/>
                <a:gd name="T34" fmla="*/ 892 w 1006"/>
                <a:gd name="T35" fmla="*/ 692 h 1177"/>
                <a:gd name="T36" fmla="*/ 879 w 1006"/>
                <a:gd name="T37" fmla="*/ 725 h 1177"/>
                <a:gd name="T38" fmla="*/ 847 w 1006"/>
                <a:gd name="T39" fmla="*/ 738 h 1177"/>
                <a:gd name="T40" fmla="*/ 416 w 1006"/>
                <a:gd name="T41" fmla="*/ 740 h 1177"/>
                <a:gd name="T42" fmla="*/ 416 w 1006"/>
                <a:gd name="T43" fmla="*/ 866 h 1177"/>
                <a:gd name="T44" fmla="*/ 961 w 1006"/>
                <a:gd name="T45" fmla="*/ 866 h 1177"/>
                <a:gd name="T46" fmla="*/ 993 w 1006"/>
                <a:gd name="T47" fmla="*/ 880 h 1177"/>
                <a:gd name="T48" fmla="*/ 1006 w 1006"/>
                <a:gd name="T49" fmla="*/ 913 h 1177"/>
                <a:gd name="T50" fmla="*/ 1006 w 1006"/>
                <a:gd name="T51" fmla="*/ 1132 h 1177"/>
                <a:gd name="T52" fmla="*/ 993 w 1006"/>
                <a:gd name="T53" fmla="*/ 1163 h 1177"/>
                <a:gd name="T54" fmla="*/ 961 w 1006"/>
                <a:gd name="T55" fmla="*/ 1177 h 1177"/>
                <a:gd name="T56" fmla="*/ 45 w 1006"/>
                <a:gd name="T57"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6" h="1177">
                  <a:moveTo>
                    <a:pt x="45" y="1177"/>
                  </a:moveTo>
                  <a:cubicBezTo>
                    <a:pt x="33" y="1177"/>
                    <a:pt x="23" y="1172"/>
                    <a:pt x="14" y="1163"/>
                  </a:cubicBezTo>
                  <a:cubicBezTo>
                    <a:pt x="5" y="1154"/>
                    <a:pt x="0" y="1144"/>
                    <a:pt x="0" y="1132"/>
                  </a:cubicBezTo>
                  <a:lnTo>
                    <a:pt x="0" y="45"/>
                  </a:lnTo>
                  <a:cubicBezTo>
                    <a:pt x="0" y="33"/>
                    <a:pt x="5" y="22"/>
                    <a:pt x="14" y="13"/>
                  </a:cubicBezTo>
                  <a:cubicBezTo>
                    <a:pt x="23" y="4"/>
                    <a:pt x="33" y="0"/>
                    <a:pt x="45" y="0"/>
                  </a:cubicBezTo>
                  <a:lnTo>
                    <a:pt x="921" y="0"/>
                  </a:lnTo>
                  <a:cubicBezTo>
                    <a:pt x="933" y="0"/>
                    <a:pt x="943" y="4"/>
                    <a:pt x="952" y="13"/>
                  </a:cubicBezTo>
                  <a:cubicBezTo>
                    <a:pt x="961" y="22"/>
                    <a:pt x="966" y="33"/>
                    <a:pt x="966" y="45"/>
                  </a:cubicBezTo>
                  <a:lnTo>
                    <a:pt x="966" y="264"/>
                  </a:lnTo>
                  <a:cubicBezTo>
                    <a:pt x="966" y="277"/>
                    <a:pt x="961" y="288"/>
                    <a:pt x="952" y="297"/>
                  </a:cubicBezTo>
                  <a:cubicBezTo>
                    <a:pt x="943" y="306"/>
                    <a:pt x="933" y="311"/>
                    <a:pt x="921" y="311"/>
                  </a:cubicBezTo>
                  <a:lnTo>
                    <a:pt x="416" y="311"/>
                  </a:lnTo>
                  <a:lnTo>
                    <a:pt x="416" y="431"/>
                  </a:lnTo>
                  <a:lnTo>
                    <a:pt x="847" y="431"/>
                  </a:lnTo>
                  <a:cubicBezTo>
                    <a:pt x="859" y="431"/>
                    <a:pt x="870" y="435"/>
                    <a:pt x="879" y="444"/>
                  </a:cubicBezTo>
                  <a:cubicBezTo>
                    <a:pt x="888" y="453"/>
                    <a:pt x="892" y="464"/>
                    <a:pt x="892" y="476"/>
                  </a:cubicBezTo>
                  <a:lnTo>
                    <a:pt x="892" y="692"/>
                  </a:lnTo>
                  <a:cubicBezTo>
                    <a:pt x="892" y="705"/>
                    <a:pt x="888" y="716"/>
                    <a:pt x="879" y="725"/>
                  </a:cubicBezTo>
                  <a:cubicBezTo>
                    <a:pt x="870" y="734"/>
                    <a:pt x="859" y="738"/>
                    <a:pt x="847" y="738"/>
                  </a:cubicBezTo>
                  <a:lnTo>
                    <a:pt x="416" y="740"/>
                  </a:lnTo>
                  <a:lnTo>
                    <a:pt x="416" y="866"/>
                  </a:lnTo>
                  <a:lnTo>
                    <a:pt x="961" y="866"/>
                  </a:lnTo>
                  <a:cubicBezTo>
                    <a:pt x="974" y="866"/>
                    <a:pt x="985" y="871"/>
                    <a:pt x="993" y="880"/>
                  </a:cubicBezTo>
                  <a:cubicBezTo>
                    <a:pt x="1002" y="889"/>
                    <a:pt x="1006" y="900"/>
                    <a:pt x="1006" y="913"/>
                  </a:cubicBezTo>
                  <a:lnTo>
                    <a:pt x="1006" y="1132"/>
                  </a:lnTo>
                  <a:cubicBezTo>
                    <a:pt x="1006" y="1144"/>
                    <a:pt x="1002" y="1154"/>
                    <a:pt x="993" y="1163"/>
                  </a:cubicBezTo>
                  <a:cubicBezTo>
                    <a:pt x="985" y="1172"/>
                    <a:pt x="974" y="1177"/>
                    <a:pt x="961" y="1177"/>
                  </a:cubicBezTo>
                  <a:lnTo>
                    <a:pt x="45"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6" name="Freeform 34">
              <a:extLst>
                <a:ext uri="{FF2B5EF4-FFF2-40B4-BE49-F238E27FC236}">
                  <a16:creationId xmlns:a16="http://schemas.microsoft.com/office/drawing/2014/main" xmlns="" id="{75A810BF-0EBD-429F-A932-67622090D0D8}"/>
                </a:ext>
              </a:extLst>
            </p:cNvPr>
            <p:cNvSpPr>
              <a:spLocks/>
            </p:cNvSpPr>
            <p:nvPr/>
          </p:nvSpPr>
          <p:spPr bwMode="auto">
            <a:xfrm>
              <a:off x="4342" y="953"/>
              <a:ext cx="82" cy="272"/>
            </a:xfrm>
            <a:custGeom>
              <a:avLst/>
              <a:gdLst>
                <a:gd name="T0" fmla="*/ 39 w 358"/>
                <a:gd name="T1" fmla="*/ 1177 h 1177"/>
                <a:gd name="T2" fmla="*/ 12 w 358"/>
                <a:gd name="T3" fmla="*/ 1163 h 1177"/>
                <a:gd name="T4" fmla="*/ 0 w 358"/>
                <a:gd name="T5" fmla="*/ 1132 h 1177"/>
                <a:gd name="T6" fmla="*/ 0 w 358"/>
                <a:gd name="T7" fmla="*/ 45 h 1177"/>
                <a:gd name="T8" fmla="*/ 12 w 358"/>
                <a:gd name="T9" fmla="*/ 13 h 1177"/>
                <a:gd name="T10" fmla="*/ 39 w 358"/>
                <a:gd name="T11" fmla="*/ 0 h 1177"/>
                <a:gd name="T12" fmla="*/ 319 w 358"/>
                <a:gd name="T13" fmla="*/ 0 h 1177"/>
                <a:gd name="T14" fmla="*/ 346 w 358"/>
                <a:gd name="T15" fmla="*/ 13 h 1177"/>
                <a:gd name="T16" fmla="*/ 358 w 358"/>
                <a:gd name="T17" fmla="*/ 45 h 1177"/>
                <a:gd name="T18" fmla="*/ 358 w 358"/>
                <a:gd name="T19" fmla="*/ 1132 h 1177"/>
                <a:gd name="T20" fmla="*/ 346 w 358"/>
                <a:gd name="T21" fmla="*/ 1163 h 1177"/>
                <a:gd name="T22" fmla="*/ 319 w 358"/>
                <a:gd name="T23" fmla="*/ 1177 h 1177"/>
                <a:gd name="T24" fmla="*/ 39 w 358"/>
                <a:gd name="T25"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177">
                  <a:moveTo>
                    <a:pt x="39" y="1177"/>
                  </a:moveTo>
                  <a:cubicBezTo>
                    <a:pt x="28" y="1177"/>
                    <a:pt x="19" y="1172"/>
                    <a:pt x="12" y="1163"/>
                  </a:cubicBezTo>
                  <a:cubicBezTo>
                    <a:pt x="4" y="1154"/>
                    <a:pt x="0" y="1144"/>
                    <a:pt x="0" y="1132"/>
                  </a:cubicBezTo>
                  <a:lnTo>
                    <a:pt x="0" y="45"/>
                  </a:lnTo>
                  <a:cubicBezTo>
                    <a:pt x="0" y="33"/>
                    <a:pt x="4" y="22"/>
                    <a:pt x="12" y="13"/>
                  </a:cubicBezTo>
                  <a:cubicBezTo>
                    <a:pt x="19" y="4"/>
                    <a:pt x="28" y="0"/>
                    <a:pt x="39" y="0"/>
                  </a:cubicBezTo>
                  <a:lnTo>
                    <a:pt x="319" y="0"/>
                  </a:lnTo>
                  <a:cubicBezTo>
                    <a:pt x="330" y="0"/>
                    <a:pt x="339" y="4"/>
                    <a:pt x="346" y="13"/>
                  </a:cubicBezTo>
                  <a:cubicBezTo>
                    <a:pt x="354" y="22"/>
                    <a:pt x="358" y="33"/>
                    <a:pt x="358" y="45"/>
                  </a:cubicBezTo>
                  <a:lnTo>
                    <a:pt x="358" y="1132"/>
                  </a:lnTo>
                  <a:cubicBezTo>
                    <a:pt x="358" y="1144"/>
                    <a:pt x="354" y="1154"/>
                    <a:pt x="346" y="1163"/>
                  </a:cubicBezTo>
                  <a:cubicBezTo>
                    <a:pt x="339" y="1172"/>
                    <a:pt x="330" y="1177"/>
                    <a:pt x="319" y="1177"/>
                  </a:cubicBezTo>
                  <a:lnTo>
                    <a:pt x="39" y="1177"/>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7" name="Freeform 35">
              <a:extLst>
                <a:ext uri="{FF2B5EF4-FFF2-40B4-BE49-F238E27FC236}">
                  <a16:creationId xmlns:a16="http://schemas.microsoft.com/office/drawing/2014/main" xmlns="" id="{4568212A-D804-4BAC-9FB3-E5A64EC91B05}"/>
                </a:ext>
              </a:extLst>
            </p:cNvPr>
            <p:cNvSpPr>
              <a:spLocks noEditPoints="1"/>
            </p:cNvSpPr>
            <p:nvPr/>
          </p:nvSpPr>
          <p:spPr bwMode="auto">
            <a:xfrm>
              <a:off x="4439" y="953"/>
              <a:ext cx="309" cy="272"/>
            </a:xfrm>
            <a:custGeom>
              <a:avLst/>
              <a:gdLst>
                <a:gd name="T0" fmla="*/ 425 w 1353"/>
                <a:gd name="T1" fmla="*/ 761 h 1177"/>
                <a:gd name="T2" fmla="*/ 425 w 1353"/>
                <a:gd name="T3" fmla="*/ 1132 h 1177"/>
                <a:gd name="T4" fmla="*/ 411 w 1353"/>
                <a:gd name="T5" fmla="*/ 1163 h 1177"/>
                <a:gd name="T6" fmla="*/ 378 w 1353"/>
                <a:gd name="T7" fmla="*/ 1177 h 1177"/>
                <a:gd name="T8" fmla="*/ 45 w 1353"/>
                <a:gd name="T9" fmla="*/ 1177 h 1177"/>
                <a:gd name="T10" fmla="*/ 13 w 1353"/>
                <a:gd name="T11" fmla="*/ 1163 h 1177"/>
                <a:gd name="T12" fmla="*/ 0 w 1353"/>
                <a:gd name="T13" fmla="*/ 1132 h 1177"/>
                <a:gd name="T14" fmla="*/ 0 w 1353"/>
                <a:gd name="T15" fmla="*/ 45 h 1177"/>
                <a:gd name="T16" fmla="*/ 13 w 1353"/>
                <a:gd name="T17" fmla="*/ 13 h 1177"/>
                <a:gd name="T18" fmla="*/ 45 w 1353"/>
                <a:gd name="T19" fmla="*/ 0 h 1177"/>
                <a:gd name="T20" fmla="*/ 798 w 1353"/>
                <a:gd name="T21" fmla="*/ 0 h 1177"/>
                <a:gd name="T22" fmla="*/ 1109 w 1353"/>
                <a:gd name="T23" fmla="*/ 85 h 1177"/>
                <a:gd name="T24" fmla="*/ 1235 w 1353"/>
                <a:gd name="T25" fmla="*/ 330 h 1177"/>
                <a:gd name="T26" fmla="*/ 1132 w 1353"/>
                <a:gd name="T27" fmla="*/ 578 h 1177"/>
                <a:gd name="T28" fmla="*/ 1072 w 1353"/>
                <a:gd name="T29" fmla="*/ 615 h 1177"/>
                <a:gd name="T30" fmla="*/ 998 w 1353"/>
                <a:gd name="T31" fmla="*/ 645 h 1177"/>
                <a:gd name="T32" fmla="*/ 1080 w 1353"/>
                <a:gd name="T33" fmla="*/ 701 h 1177"/>
                <a:gd name="T34" fmla="*/ 1136 w 1353"/>
                <a:gd name="T35" fmla="*/ 761 h 1177"/>
                <a:gd name="T36" fmla="*/ 1342 w 1353"/>
                <a:gd name="T37" fmla="*/ 1108 h 1177"/>
                <a:gd name="T38" fmla="*/ 1344 w 1353"/>
                <a:gd name="T39" fmla="*/ 1155 h 1177"/>
                <a:gd name="T40" fmla="*/ 1303 w 1353"/>
                <a:gd name="T41" fmla="*/ 1177 h 1177"/>
                <a:gd name="T42" fmla="*/ 921 w 1353"/>
                <a:gd name="T43" fmla="*/ 1177 h 1177"/>
                <a:gd name="T44" fmla="*/ 898 w 1353"/>
                <a:gd name="T45" fmla="*/ 1169 h 1177"/>
                <a:gd name="T46" fmla="*/ 881 w 1353"/>
                <a:gd name="T47" fmla="*/ 1151 h 1177"/>
                <a:gd name="T48" fmla="*/ 689 w 1353"/>
                <a:gd name="T49" fmla="*/ 794 h 1177"/>
                <a:gd name="T50" fmla="*/ 690 w 1353"/>
                <a:gd name="T51" fmla="*/ 797 h 1177"/>
                <a:gd name="T52" fmla="*/ 678 w 1353"/>
                <a:gd name="T53" fmla="*/ 782 h 1177"/>
                <a:gd name="T54" fmla="*/ 663 w 1353"/>
                <a:gd name="T55" fmla="*/ 770 h 1177"/>
                <a:gd name="T56" fmla="*/ 570 w 1353"/>
                <a:gd name="T57" fmla="*/ 761 h 1177"/>
                <a:gd name="T58" fmla="*/ 425 w 1353"/>
                <a:gd name="T59" fmla="*/ 761 h 1177"/>
                <a:gd name="T60" fmla="*/ 416 w 1353"/>
                <a:gd name="T61" fmla="*/ 269 h 1177"/>
                <a:gd name="T62" fmla="*/ 416 w 1353"/>
                <a:gd name="T63" fmla="*/ 269 h 1177"/>
                <a:gd name="T64" fmla="*/ 416 w 1353"/>
                <a:gd name="T65" fmla="*/ 492 h 1177"/>
                <a:gd name="T66" fmla="*/ 596 w 1353"/>
                <a:gd name="T67" fmla="*/ 492 h 1177"/>
                <a:gd name="T68" fmla="*/ 762 w 1353"/>
                <a:gd name="T69" fmla="*/ 467 h 1177"/>
                <a:gd name="T70" fmla="*/ 819 w 1353"/>
                <a:gd name="T71" fmla="*/ 375 h 1177"/>
                <a:gd name="T72" fmla="*/ 776 w 1353"/>
                <a:gd name="T73" fmla="*/ 294 h 1177"/>
                <a:gd name="T74" fmla="*/ 650 w 1353"/>
                <a:gd name="T75" fmla="*/ 269 h 1177"/>
                <a:gd name="T76" fmla="*/ 416 w 1353"/>
                <a:gd name="T77" fmla="*/ 269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177">
                  <a:moveTo>
                    <a:pt x="425" y="761"/>
                  </a:moveTo>
                  <a:lnTo>
                    <a:pt x="425" y="1132"/>
                  </a:lnTo>
                  <a:cubicBezTo>
                    <a:pt x="425" y="1144"/>
                    <a:pt x="420" y="1154"/>
                    <a:pt x="411" y="1163"/>
                  </a:cubicBezTo>
                  <a:cubicBezTo>
                    <a:pt x="402" y="1172"/>
                    <a:pt x="391" y="1177"/>
                    <a:pt x="378" y="1177"/>
                  </a:cubicBezTo>
                  <a:lnTo>
                    <a:pt x="45" y="1177"/>
                  </a:lnTo>
                  <a:cubicBezTo>
                    <a:pt x="33" y="1177"/>
                    <a:pt x="22" y="1172"/>
                    <a:pt x="13" y="1163"/>
                  </a:cubicBezTo>
                  <a:cubicBezTo>
                    <a:pt x="4" y="1154"/>
                    <a:pt x="0" y="1144"/>
                    <a:pt x="0" y="1132"/>
                  </a:cubicBezTo>
                  <a:lnTo>
                    <a:pt x="0" y="45"/>
                  </a:lnTo>
                  <a:cubicBezTo>
                    <a:pt x="0" y="33"/>
                    <a:pt x="4" y="22"/>
                    <a:pt x="13" y="13"/>
                  </a:cubicBezTo>
                  <a:cubicBezTo>
                    <a:pt x="22" y="4"/>
                    <a:pt x="33" y="0"/>
                    <a:pt x="45" y="0"/>
                  </a:cubicBezTo>
                  <a:lnTo>
                    <a:pt x="798" y="0"/>
                  </a:lnTo>
                  <a:cubicBezTo>
                    <a:pt x="928" y="0"/>
                    <a:pt x="1031" y="28"/>
                    <a:pt x="1109" y="85"/>
                  </a:cubicBezTo>
                  <a:cubicBezTo>
                    <a:pt x="1193" y="148"/>
                    <a:pt x="1235" y="229"/>
                    <a:pt x="1235" y="330"/>
                  </a:cubicBezTo>
                  <a:cubicBezTo>
                    <a:pt x="1235" y="444"/>
                    <a:pt x="1201" y="527"/>
                    <a:pt x="1132" y="578"/>
                  </a:cubicBezTo>
                  <a:cubicBezTo>
                    <a:pt x="1115" y="591"/>
                    <a:pt x="1095" y="603"/>
                    <a:pt x="1072" y="615"/>
                  </a:cubicBezTo>
                  <a:cubicBezTo>
                    <a:pt x="1050" y="626"/>
                    <a:pt x="1025" y="636"/>
                    <a:pt x="998" y="645"/>
                  </a:cubicBezTo>
                  <a:cubicBezTo>
                    <a:pt x="1030" y="662"/>
                    <a:pt x="1057" y="681"/>
                    <a:pt x="1080" y="701"/>
                  </a:cubicBezTo>
                  <a:cubicBezTo>
                    <a:pt x="1102" y="721"/>
                    <a:pt x="1121" y="741"/>
                    <a:pt x="1136" y="761"/>
                  </a:cubicBezTo>
                  <a:lnTo>
                    <a:pt x="1342" y="1108"/>
                  </a:lnTo>
                  <a:cubicBezTo>
                    <a:pt x="1352" y="1125"/>
                    <a:pt x="1353" y="1141"/>
                    <a:pt x="1344" y="1155"/>
                  </a:cubicBezTo>
                  <a:cubicBezTo>
                    <a:pt x="1336" y="1170"/>
                    <a:pt x="1322" y="1177"/>
                    <a:pt x="1303" y="1177"/>
                  </a:cubicBezTo>
                  <a:lnTo>
                    <a:pt x="921" y="1177"/>
                  </a:lnTo>
                  <a:cubicBezTo>
                    <a:pt x="913" y="1177"/>
                    <a:pt x="906" y="1174"/>
                    <a:pt x="898" y="1169"/>
                  </a:cubicBezTo>
                  <a:cubicBezTo>
                    <a:pt x="891" y="1164"/>
                    <a:pt x="885" y="1158"/>
                    <a:pt x="881" y="1151"/>
                  </a:cubicBezTo>
                  <a:lnTo>
                    <a:pt x="689" y="794"/>
                  </a:lnTo>
                  <a:lnTo>
                    <a:pt x="690" y="797"/>
                  </a:lnTo>
                  <a:cubicBezTo>
                    <a:pt x="686" y="792"/>
                    <a:pt x="682" y="787"/>
                    <a:pt x="678" y="782"/>
                  </a:cubicBezTo>
                  <a:cubicBezTo>
                    <a:pt x="673" y="777"/>
                    <a:pt x="668" y="773"/>
                    <a:pt x="663" y="770"/>
                  </a:cubicBezTo>
                  <a:cubicBezTo>
                    <a:pt x="655" y="764"/>
                    <a:pt x="624" y="761"/>
                    <a:pt x="570" y="761"/>
                  </a:cubicBezTo>
                  <a:lnTo>
                    <a:pt x="425" y="761"/>
                  </a:lnTo>
                  <a:close/>
                  <a:moveTo>
                    <a:pt x="416" y="269"/>
                  </a:moveTo>
                  <a:lnTo>
                    <a:pt x="416" y="269"/>
                  </a:lnTo>
                  <a:lnTo>
                    <a:pt x="416" y="492"/>
                  </a:lnTo>
                  <a:lnTo>
                    <a:pt x="596" y="492"/>
                  </a:lnTo>
                  <a:cubicBezTo>
                    <a:pt x="669" y="492"/>
                    <a:pt x="724" y="484"/>
                    <a:pt x="762" y="467"/>
                  </a:cubicBezTo>
                  <a:cubicBezTo>
                    <a:pt x="800" y="450"/>
                    <a:pt x="819" y="419"/>
                    <a:pt x="819" y="375"/>
                  </a:cubicBezTo>
                  <a:cubicBezTo>
                    <a:pt x="819" y="338"/>
                    <a:pt x="805" y="311"/>
                    <a:pt x="776" y="294"/>
                  </a:cubicBezTo>
                  <a:cubicBezTo>
                    <a:pt x="747" y="277"/>
                    <a:pt x="705" y="269"/>
                    <a:pt x="650" y="269"/>
                  </a:cubicBezTo>
                  <a:lnTo>
                    <a:pt x="416" y="269"/>
                  </a:ln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8" name="Freeform 36">
              <a:extLst>
                <a:ext uri="{FF2B5EF4-FFF2-40B4-BE49-F238E27FC236}">
                  <a16:creationId xmlns:a16="http://schemas.microsoft.com/office/drawing/2014/main" xmlns="" id="{C294ECA2-C718-4034-B660-9DE358CC166E}"/>
                </a:ext>
              </a:extLst>
            </p:cNvPr>
            <p:cNvSpPr>
              <a:spLocks noEditPoints="1"/>
            </p:cNvSpPr>
            <p:nvPr/>
          </p:nvSpPr>
          <p:spPr bwMode="auto">
            <a:xfrm>
              <a:off x="4726" y="948"/>
              <a:ext cx="322" cy="281"/>
            </a:xfrm>
            <a:custGeom>
              <a:avLst/>
              <a:gdLst>
                <a:gd name="T0" fmla="*/ 1232 w 1411"/>
                <a:gd name="T1" fmla="*/ 1068 h 1218"/>
                <a:gd name="T2" fmla="*/ 705 w 1411"/>
                <a:gd name="T3" fmla="*/ 1218 h 1218"/>
                <a:gd name="T4" fmla="*/ 178 w 1411"/>
                <a:gd name="T5" fmla="*/ 1068 h 1218"/>
                <a:gd name="T6" fmla="*/ 0 w 1411"/>
                <a:gd name="T7" fmla="*/ 610 h 1218"/>
                <a:gd name="T8" fmla="*/ 178 w 1411"/>
                <a:gd name="T9" fmla="*/ 151 h 1218"/>
                <a:gd name="T10" fmla="*/ 705 w 1411"/>
                <a:gd name="T11" fmla="*/ 0 h 1218"/>
                <a:gd name="T12" fmla="*/ 1232 w 1411"/>
                <a:gd name="T13" fmla="*/ 151 h 1218"/>
                <a:gd name="T14" fmla="*/ 1411 w 1411"/>
                <a:gd name="T15" fmla="*/ 610 h 1218"/>
                <a:gd name="T16" fmla="*/ 1232 w 1411"/>
                <a:gd name="T17" fmla="*/ 1068 h 1218"/>
                <a:gd name="T18" fmla="*/ 921 w 1411"/>
                <a:gd name="T19" fmla="*/ 415 h 1218"/>
                <a:gd name="T20" fmla="*/ 921 w 1411"/>
                <a:gd name="T21" fmla="*/ 415 h 1218"/>
                <a:gd name="T22" fmla="*/ 705 w 1411"/>
                <a:gd name="T23" fmla="*/ 350 h 1218"/>
                <a:gd name="T24" fmla="*/ 491 w 1411"/>
                <a:gd name="T25" fmla="*/ 415 h 1218"/>
                <a:gd name="T26" fmla="*/ 417 w 1411"/>
                <a:gd name="T27" fmla="*/ 610 h 1218"/>
                <a:gd name="T28" fmla="*/ 491 w 1411"/>
                <a:gd name="T29" fmla="*/ 804 h 1218"/>
                <a:gd name="T30" fmla="*/ 705 w 1411"/>
                <a:gd name="T31" fmla="*/ 870 h 1218"/>
                <a:gd name="T32" fmla="*/ 921 w 1411"/>
                <a:gd name="T33" fmla="*/ 804 h 1218"/>
                <a:gd name="T34" fmla="*/ 995 w 1411"/>
                <a:gd name="T35" fmla="*/ 610 h 1218"/>
                <a:gd name="T36" fmla="*/ 921 w 1411"/>
                <a:gd name="T37" fmla="*/ 41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1" h="1218">
                  <a:moveTo>
                    <a:pt x="1232" y="1068"/>
                  </a:moveTo>
                  <a:cubicBezTo>
                    <a:pt x="1113" y="1168"/>
                    <a:pt x="938" y="1218"/>
                    <a:pt x="705" y="1218"/>
                  </a:cubicBezTo>
                  <a:cubicBezTo>
                    <a:pt x="473" y="1218"/>
                    <a:pt x="297" y="1168"/>
                    <a:pt x="178" y="1068"/>
                  </a:cubicBezTo>
                  <a:cubicBezTo>
                    <a:pt x="59" y="968"/>
                    <a:pt x="0" y="815"/>
                    <a:pt x="0" y="610"/>
                  </a:cubicBezTo>
                  <a:cubicBezTo>
                    <a:pt x="0" y="405"/>
                    <a:pt x="59" y="252"/>
                    <a:pt x="178" y="151"/>
                  </a:cubicBezTo>
                  <a:cubicBezTo>
                    <a:pt x="297" y="51"/>
                    <a:pt x="473" y="0"/>
                    <a:pt x="705" y="0"/>
                  </a:cubicBezTo>
                  <a:cubicBezTo>
                    <a:pt x="938" y="0"/>
                    <a:pt x="1113" y="51"/>
                    <a:pt x="1232" y="151"/>
                  </a:cubicBezTo>
                  <a:cubicBezTo>
                    <a:pt x="1351" y="252"/>
                    <a:pt x="1411" y="405"/>
                    <a:pt x="1411" y="610"/>
                  </a:cubicBezTo>
                  <a:cubicBezTo>
                    <a:pt x="1411" y="815"/>
                    <a:pt x="1351" y="968"/>
                    <a:pt x="1232" y="1068"/>
                  </a:cubicBezTo>
                  <a:close/>
                  <a:moveTo>
                    <a:pt x="921" y="415"/>
                  </a:moveTo>
                  <a:lnTo>
                    <a:pt x="921" y="415"/>
                  </a:lnTo>
                  <a:cubicBezTo>
                    <a:pt x="871" y="372"/>
                    <a:pt x="799" y="350"/>
                    <a:pt x="705" y="350"/>
                  </a:cubicBezTo>
                  <a:cubicBezTo>
                    <a:pt x="611" y="350"/>
                    <a:pt x="540" y="372"/>
                    <a:pt x="491" y="415"/>
                  </a:cubicBezTo>
                  <a:cubicBezTo>
                    <a:pt x="442" y="459"/>
                    <a:pt x="417" y="524"/>
                    <a:pt x="417" y="610"/>
                  </a:cubicBezTo>
                  <a:cubicBezTo>
                    <a:pt x="417" y="696"/>
                    <a:pt x="442" y="761"/>
                    <a:pt x="491" y="804"/>
                  </a:cubicBezTo>
                  <a:cubicBezTo>
                    <a:pt x="540" y="848"/>
                    <a:pt x="611" y="870"/>
                    <a:pt x="705" y="870"/>
                  </a:cubicBezTo>
                  <a:cubicBezTo>
                    <a:pt x="799" y="870"/>
                    <a:pt x="871" y="848"/>
                    <a:pt x="921" y="804"/>
                  </a:cubicBezTo>
                  <a:cubicBezTo>
                    <a:pt x="970" y="761"/>
                    <a:pt x="995" y="696"/>
                    <a:pt x="995" y="610"/>
                  </a:cubicBezTo>
                  <a:cubicBezTo>
                    <a:pt x="995" y="524"/>
                    <a:pt x="970" y="459"/>
                    <a:pt x="921" y="415"/>
                  </a:cubicBezTo>
                  <a:close/>
                </a:path>
              </a:pathLst>
            </a:custGeom>
            <a:solidFill>
              <a:srgbClr val="004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39" name="Freeform 37">
              <a:extLst>
                <a:ext uri="{FF2B5EF4-FFF2-40B4-BE49-F238E27FC236}">
                  <a16:creationId xmlns:a16="http://schemas.microsoft.com/office/drawing/2014/main" xmlns="" id="{0911D898-3CEE-4DCC-ABC5-F632562A0B28}"/>
                </a:ext>
              </a:extLst>
            </p:cNvPr>
            <p:cNvSpPr>
              <a:spLocks/>
            </p:cNvSpPr>
            <p:nvPr/>
          </p:nvSpPr>
          <p:spPr bwMode="auto">
            <a:xfrm>
              <a:off x="2068" y="770"/>
              <a:ext cx="108" cy="113"/>
            </a:xfrm>
            <a:custGeom>
              <a:avLst/>
              <a:gdLst>
                <a:gd name="T0" fmla="*/ 0 w 471"/>
                <a:gd name="T1" fmla="*/ 245 h 489"/>
                <a:gd name="T2" fmla="*/ 250 w 471"/>
                <a:gd name="T3" fmla="*/ 0 h 489"/>
                <a:gd name="T4" fmla="*/ 442 w 471"/>
                <a:gd name="T5" fmla="*/ 67 h 489"/>
                <a:gd name="T6" fmla="*/ 370 w 471"/>
                <a:gd name="T7" fmla="*/ 140 h 489"/>
                <a:gd name="T8" fmla="*/ 249 w 471"/>
                <a:gd name="T9" fmla="*/ 96 h 489"/>
                <a:gd name="T10" fmla="*/ 105 w 471"/>
                <a:gd name="T11" fmla="*/ 246 h 489"/>
                <a:gd name="T12" fmla="*/ 248 w 471"/>
                <a:gd name="T13" fmla="*/ 401 h 489"/>
                <a:gd name="T14" fmla="*/ 367 w 471"/>
                <a:gd name="T15" fmla="*/ 304 h 489"/>
                <a:gd name="T16" fmla="*/ 367 w 471"/>
                <a:gd name="T17" fmla="*/ 293 h 489"/>
                <a:gd name="T18" fmla="*/ 234 w 471"/>
                <a:gd name="T19" fmla="*/ 293 h 489"/>
                <a:gd name="T20" fmla="*/ 234 w 471"/>
                <a:gd name="T21" fmla="*/ 206 h 489"/>
                <a:gd name="T22" fmla="*/ 471 w 471"/>
                <a:gd name="T23" fmla="*/ 206 h 489"/>
                <a:gd name="T24" fmla="*/ 471 w 471"/>
                <a:gd name="T25" fmla="*/ 284 h 489"/>
                <a:gd name="T26" fmla="*/ 243 w 471"/>
                <a:gd name="T27" fmla="*/ 489 h 489"/>
                <a:gd name="T28" fmla="*/ 0 w 471"/>
                <a:gd name="T29" fmla="*/ 2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489">
                  <a:moveTo>
                    <a:pt x="0" y="245"/>
                  </a:moveTo>
                  <a:cubicBezTo>
                    <a:pt x="0" y="73"/>
                    <a:pt x="90" y="0"/>
                    <a:pt x="250" y="0"/>
                  </a:cubicBezTo>
                  <a:cubicBezTo>
                    <a:pt x="346" y="0"/>
                    <a:pt x="404" y="28"/>
                    <a:pt x="442" y="67"/>
                  </a:cubicBezTo>
                  <a:lnTo>
                    <a:pt x="370" y="140"/>
                  </a:lnTo>
                  <a:cubicBezTo>
                    <a:pt x="346" y="117"/>
                    <a:pt x="314" y="96"/>
                    <a:pt x="249" y="96"/>
                  </a:cubicBezTo>
                  <a:cubicBezTo>
                    <a:pt x="145" y="96"/>
                    <a:pt x="105" y="147"/>
                    <a:pt x="105" y="246"/>
                  </a:cubicBezTo>
                  <a:cubicBezTo>
                    <a:pt x="105" y="350"/>
                    <a:pt x="133" y="401"/>
                    <a:pt x="248" y="401"/>
                  </a:cubicBezTo>
                  <a:cubicBezTo>
                    <a:pt x="340" y="401"/>
                    <a:pt x="367" y="370"/>
                    <a:pt x="367" y="304"/>
                  </a:cubicBezTo>
                  <a:lnTo>
                    <a:pt x="367" y="293"/>
                  </a:lnTo>
                  <a:lnTo>
                    <a:pt x="234" y="293"/>
                  </a:lnTo>
                  <a:lnTo>
                    <a:pt x="234" y="206"/>
                  </a:lnTo>
                  <a:lnTo>
                    <a:pt x="471" y="206"/>
                  </a:lnTo>
                  <a:lnTo>
                    <a:pt x="471" y="284"/>
                  </a:lnTo>
                  <a:cubicBezTo>
                    <a:pt x="471" y="419"/>
                    <a:pt x="417" y="489"/>
                    <a:pt x="243" y="489"/>
                  </a:cubicBezTo>
                  <a:cubicBezTo>
                    <a:pt x="53" y="489"/>
                    <a:pt x="0" y="402"/>
                    <a:pt x="0" y="245"/>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0" name="Freeform 38">
              <a:extLst>
                <a:ext uri="{FF2B5EF4-FFF2-40B4-BE49-F238E27FC236}">
                  <a16:creationId xmlns:a16="http://schemas.microsoft.com/office/drawing/2014/main" xmlns="" id="{F684495E-0491-4B47-BEFB-165EEFEBBDE5}"/>
                </a:ext>
              </a:extLst>
            </p:cNvPr>
            <p:cNvSpPr>
              <a:spLocks noEditPoints="1"/>
            </p:cNvSpPr>
            <p:nvPr/>
          </p:nvSpPr>
          <p:spPr bwMode="auto">
            <a:xfrm>
              <a:off x="2241" y="770"/>
              <a:ext cx="115" cy="113"/>
            </a:xfrm>
            <a:custGeom>
              <a:avLst/>
              <a:gdLst>
                <a:gd name="T0" fmla="*/ 0 w 503"/>
                <a:gd name="T1" fmla="*/ 245 h 490"/>
                <a:gd name="T2" fmla="*/ 252 w 503"/>
                <a:gd name="T3" fmla="*/ 0 h 490"/>
                <a:gd name="T4" fmla="*/ 503 w 503"/>
                <a:gd name="T5" fmla="*/ 245 h 490"/>
                <a:gd name="T6" fmla="*/ 252 w 503"/>
                <a:gd name="T7" fmla="*/ 490 h 490"/>
                <a:gd name="T8" fmla="*/ 0 w 503"/>
                <a:gd name="T9" fmla="*/ 245 h 490"/>
                <a:gd name="T10" fmla="*/ 397 w 503"/>
                <a:gd name="T11" fmla="*/ 247 h 490"/>
                <a:gd name="T12" fmla="*/ 397 w 503"/>
                <a:gd name="T13" fmla="*/ 247 h 490"/>
                <a:gd name="T14" fmla="*/ 252 w 503"/>
                <a:gd name="T15" fmla="*/ 96 h 490"/>
                <a:gd name="T16" fmla="*/ 106 w 503"/>
                <a:gd name="T17" fmla="*/ 247 h 490"/>
                <a:gd name="T18" fmla="*/ 252 w 503"/>
                <a:gd name="T19" fmla="*/ 398 h 490"/>
                <a:gd name="T20" fmla="*/ 397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2" y="0"/>
                  </a:cubicBezTo>
                  <a:cubicBezTo>
                    <a:pt x="403" y="0"/>
                    <a:pt x="503" y="67"/>
                    <a:pt x="503" y="245"/>
                  </a:cubicBezTo>
                  <a:cubicBezTo>
                    <a:pt x="503" y="423"/>
                    <a:pt x="403" y="490"/>
                    <a:pt x="252" y="490"/>
                  </a:cubicBezTo>
                  <a:cubicBezTo>
                    <a:pt x="100" y="490"/>
                    <a:pt x="0" y="423"/>
                    <a:pt x="0" y="245"/>
                  </a:cubicBezTo>
                  <a:close/>
                  <a:moveTo>
                    <a:pt x="397" y="247"/>
                  </a:moveTo>
                  <a:lnTo>
                    <a:pt x="397" y="247"/>
                  </a:lnTo>
                  <a:cubicBezTo>
                    <a:pt x="397" y="154"/>
                    <a:pt x="360" y="96"/>
                    <a:pt x="252" y="96"/>
                  </a:cubicBezTo>
                  <a:cubicBezTo>
                    <a:pt x="143" y="96"/>
                    <a:pt x="106" y="154"/>
                    <a:pt x="106" y="247"/>
                  </a:cubicBezTo>
                  <a:cubicBezTo>
                    <a:pt x="106" y="340"/>
                    <a:pt x="143" y="398"/>
                    <a:pt x="252" y="398"/>
                  </a:cubicBezTo>
                  <a:cubicBezTo>
                    <a:pt x="360" y="398"/>
                    <a:pt x="397" y="340"/>
                    <a:pt x="397"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1" name="Freeform 39">
              <a:extLst>
                <a:ext uri="{FF2B5EF4-FFF2-40B4-BE49-F238E27FC236}">
                  <a16:creationId xmlns:a16="http://schemas.microsoft.com/office/drawing/2014/main" xmlns="" id="{555A3A83-7DA6-442D-B7D7-D40870C27780}"/>
                </a:ext>
              </a:extLst>
            </p:cNvPr>
            <p:cNvSpPr>
              <a:spLocks/>
            </p:cNvSpPr>
            <p:nvPr/>
          </p:nvSpPr>
          <p:spPr bwMode="auto">
            <a:xfrm>
              <a:off x="2416" y="772"/>
              <a:ext cx="110" cy="110"/>
            </a:xfrm>
            <a:custGeom>
              <a:avLst/>
              <a:gdLst>
                <a:gd name="T0" fmla="*/ 0 w 483"/>
                <a:gd name="T1" fmla="*/ 0 h 478"/>
                <a:gd name="T2" fmla="*/ 110 w 483"/>
                <a:gd name="T3" fmla="*/ 0 h 478"/>
                <a:gd name="T4" fmla="*/ 243 w 483"/>
                <a:gd name="T5" fmla="*/ 347 h 478"/>
                <a:gd name="T6" fmla="*/ 375 w 483"/>
                <a:gd name="T7" fmla="*/ 0 h 478"/>
                <a:gd name="T8" fmla="*/ 483 w 483"/>
                <a:gd name="T9" fmla="*/ 0 h 478"/>
                <a:gd name="T10" fmla="*/ 294 w 483"/>
                <a:gd name="T11" fmla="*/ 478 h 478"/>
                <a:gd name="T12" fmla="*/ 188 w 483"/>
                <a:gd name="T13" fmla="*/ 478 h 478"/>
                <a:gd name="T14" fmla="*/ 0 w 483"/>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3" h="478">
                  <a:moveTo>
                    <a:pt x="0" y="0"/>
                  </a:moveTo>
                  <a:lnTo>
                    <a:pt x="110" y="0"/>
                  </a:lnTo>
                  <a:lnTo>
                    <a:pt x="243" y="347"/>
                  </a:lnTo>
                  <a:lnTo>
                    <a:pt x="375" y="0"/>
                  </a:lnTo>
                  <a:lnTo>
                    <a:pt x="483" y="0"/>
                  </a:lnTo>
                  <a:lnTo>
                    <a:pt x="294" y="478"/>
                  </a:lnTo>
                  <a:lnTo>
                    <a:pt x="188" y="478"/>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2" name="Freeform 40">
              <a:extLst>
                <a:ext uri="{FF2B5EF4-FFF2-40B4-BE49-F238E27FC236}">
                  <a16:creationId xmlns:a16="http://schemas.microsoft.com/office/drawing/2014/main" xmlns="" id="{CD722213-02EE-4CBA-B9FF-3CD542F08E7C}"/>
                </a:ext>
              </a:extLst>
            </p:cNvPr>
            <p:cNvSpPr>
              <a:spLocks/>
            </p:cNvSpPr>
            <p:nvPr/>
          </p:nvSpPr>
          <p:spPr bwMode="auto">
            <a:xfrm>
              <a:off x="2597" y="772"/>
              <a:ext cx="82" cy="109"/>
            </a:xfrm>
            <a:custGeom>
              <a:avLst/>
              <a:gdLst>
                <a:gd name="T0" fmla="*/ 0 w 360"/>
                <a:gd name="T1" fmla="*/ 0 h 474"/>
                <a:gd name="T2" fmla="*/ 357 w 360"/>
                <a:gd name="T3" fmla="*/ 0 h 474"/>
                <a:gd name="T4" fmla="*/ 357 w 360"/>
                <a:gd name="T5" fmla="*/ 94 h 474"/>
                <a:gd name="T6" fmla="*/ 105 w 360"/>
                <a:gd name="T7" fmla="*/ 94 h 474"/>
                <a:gd name="T8" fmla="*/ 105 w 360"/>
                <a:gd name="T9" fmla="*/ 187 h 474"/>
                <a:gd name="T10" fmla="*/ 351 w 360"/>
                <a:gd name="T11" fmla="*/ 187 h 474"/>
                <a:gd name="T12" fmla="*/ 351 w 360"/>
                <a:gd name="T13" fmla="*/ 278 h 474"/>
                <a:gd name="T14" fmla="*/ 105 w 360"/>
                <a:gd name="T15" fmla="*/ 278 h 474"/>
                <a:gd name="T16" fmla="*/ 105 w 360"/>
                <a:gd name="T17" fmla="*/ 383 h 474"/>
                <a:gd name="T18" fmla="*/ 360 w 360"/>
                <a:gd name="T19" fmla="*/ 383 h 474"/>
                <a:gd name="T20" fmla="*/ 360 w 360"/>
                <a:gd name="T21" fmla="*/ 474 h 474"/>
                <a:gd name="T22" fmla="*/ 0 w 360"/>
                <a:gd name="T23" fmla="*/ 474 h 474"/>
                <a:gd name="T24" fmla="*/ 0 w 360"/>
                <a:gd name="T25"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474">
                  <a:moveTo>
                    <a:pt x="0" y="0"/>
                  </a:moveTo>
                  <a:lnTo>
                    <a:pt x="357" y="0"/>
                  </a:lnTo>
                  <a:lnTo>
                    <a:pt x="357" y="94"/>
                  </a:lnTo>
                  <a:lnTo>
                    <a:pt x="105" y="94"/>
                  </a:lnTo>
                  <a:lnTo>
                    <a:pt x="105" y="187"/>
                  </a:lnTo>
                  <a:lnTo>
                    <a:pt x="351" y="187"/>
                  </a:lnTo>
                  <a:lnTo>
                    <a:pt x="351" y="278"/>
                  </a:lnTo>
                  <a:lnTo>
                    <a:pt x="105" y="278"/>
                  </a:lnTo>
                  <a:lnTo>
                    <a:pt x="105" y="383"/>
                  </a:lnTo>
                  <a:lnTo>
                    <a:pt x="360" y="383"/>
                  </a:lnTo>
                  <a:lnTo>
                    <a:pt x="360" y="474"/>
                  </a:lnTo>
                  <a:lnTo>
                    <a:pt x="0" y="474"/>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3" name="Freeform 41">
              <a:extLst>
                <a:ext uri="{FF2B5EF4-FFF2-40B4-BE49-F238E27FC236}">
                  <a16:creationId xmlns:a16="http://schemas.microsoft.com/office/drawing/2014/main" xmlns="" id="{9BB3E34D-8F4E-4273-998D-E91E52639AA2}"/>
                </a:ext>
              </a:extLst>
            </p:cNvPr>
            <p:cNvSpPr>
              <a:spLocks noEditPoints="1"/>
            </p:cNvSpPr>
            <p:nvPr/>
          </p:nvSpPr>
          <p:spPr bwMode="auto">
            <a:xfrm>
              <a:off x="2754" y="772"/>
              <a:ext cx="95" cy="109"/>
            </a:xfrm>
            <a:custGeom>
              <a:avLst/>
              <a:gdLst>
                <a:gd name="T0" fmla="*/ 209 w 415"/>
                <a:gd name="T1" fmla="*/ 317 h 474"/>
                <a:gd name="T2" fmla="*/ 103 w 415"/>
                <a:gd name="T3" fmla="*/ 317 h 474"/>
                <a:gd name="T4" fmla="*/ 103 w 415"/>
                <a:gd name="T5" fmla="*/ 474 h 474"/>
                <a:gd name="T6" fmla="*/ 0 w 415"/>
                <a:gd name="T7" fmla="*/ 474 h 474"/>
                <a:gd name="T8" fmla="*/ 0 w 415"/>
                <a:gd name="T9" fmla="*/ 0 h 474"/>
                <a:gd name="T10" fmla="*/ 230 w 415"/>
                <a:gd name="T11" fmla="*/ 0 h 474"/>
                <a:gd name="T12" fmla="*/ 415 w 415"/>
                <a:gd name="T13" fmla="*/ 155 h 474"/>
                <a:gd name="T14" fmla="*/ 315 w 415"/>
                <a:gd name="T15" fmla="*/ 305 h 474"/>
                <a:gd name="T16" fmla="*/ 409 w 415"/>
                <a:gd name="T17" fmla="*/ 474 h 474"/>
                <a:gd name="T18" fmla="*/ 297 w 415"/>
                <a:gd name="T19" fmla="*/ 474 h 474"/>
                <a:gd name="T20" fmla="*/ 209 w 415"/>
                <a:gd name="T21" fmla="*/ 317 h 474"/>
                <a:gd name="T22" fmla="*/ 226 w 415"/>
                <a:gd name="T23" fmla="*/ 226 h 474"/>
                <a:gd name="T24" fmla="*/ 226 w 415"/>
                <a:gd name="T25" fmla="*/ 226 h 474"/>
                <a:gd name="T26" fmla="*/ 309 w 415"/>
                <a:gd name="T27" fmla="*/ 159 h 474"/>
                <a:gd name="T28" fmla="*/ 225 w 415"/>
                <a:gd name="T29" fmla="*/ 89 h 474"/>
                <a:gd name="T30" fmla="*/ 103 w 415"/>
                <a:gd name="T31" fmla="*/ 89 h 474"/>
                <a:gd name="T32" fmla="*/ 103 w 415"/>
                <a:gd name="T33" fmla="*/ 226 h 474"/>
                <a:gd name="T34" fmla="*/ 226 w 415"/>
                <a:gd name="T35" fmla="*/ 22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5" h="474">
                  <a:moveTo>
                    <a:pt x="209" y="317"/>
                  </a:moveTo>
                  <a:lnTo>
                    <a:pt x="103" y="317"/>
                  </a:lnTo>
                  <a:lnTo>
                    <a:pt x="103" y="474"/>
                  </a:lnTo>
                  <a:lnTo>
                    <a:pt x="0" y="474"/>
                  </a:lnTo>
                  <a:lnTo>
                    <a:pt x="0" y="0"/>
                  </a:lnTo>
                  <a:lnTo>
                    <a:pt x="230" y="0"/>
                  </a:lnTo>
                  <a:cubicBezTo>
                    <a:pt x="379" y="0"/>
                    <a:pt x="415" y="64"/>
                    <a:pt x="415" y="155"/>
                  </a:cubicBezTo>
                  <a:cubicBezTo>
                    <a:pt x="415" y="220"/>
                    <a:pt x="394" y="280"/>
                    <a:pt x="315" y="305"/>
                  </a:cubicBezTo>
                  <a:lnTo>
                    <a:pt x="409" y="474"/>
                  </a:lnTo>
                  <a:lnTo>
                    <a:pt x="297" y="474"/>
                  </a:lnTo>
                  <a:lnTo>
                    <a:pt x="209" y="317"/>
                  </a:lnTo>
                  <a:close/>
                  <a:moveTo>
                    <a:pt x="226" y="226"/>
                  </a:moveTo>
                  <a:lnTo>
                    <a:pt x="226" y="226"/>
                  </a:lnTo>
                  <a:cubicBezTo>
                    <a:pt x="283" y="226"/>
                    <a:pt x="309" y="212"/>
                    <a:pt x="309" y="159"/>
                  </a:cubicBezTo>
                  <a:cubicBezTo>
                    <a:pt x="309" y="103"/>
                    <a:pt x="285" y="89"/>
                    <a:pt x="225" y="89"/>
                  </a:cubicBezTo>
                  <a:lnTo>
                    <a:pt x="103" y="89"/>
                  </a:lnTo>
                  <a:lnTo>
                    <a:pt x="103" y="226"/>
                  </a:lnTo>
                  <a:lnTo>
                    <a:pt x="226" y="226"/>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4" name="Freeform 42">
              <a:extLst>
                <a:ext uri="{FF2B5EF4-FFF2-40B4-BE49-F238E27FC236}">
                  <a16:creationId xmlns:a16="http://schemas.microsoft.com/office/drawing/2014/main" xmlns="" id="{A06C2726-6E83-4D2C-8389-ABA59C8496F7}"/>
                </a:ext>
              </a:extLst>
            </p:cNvPr>
            <p:cNvSpPr>
              <a:spLocks/>
            </p:cNvSpPr>
            <p:nvPr/>
          </p:nvSpPr>
          <p:spPr bwMode="auto">
            <a:xfrm>
              <a:off x="2925" y="772"/>
              <a:ext cx="98" cy="109"/>
            </a:xfrm>
            <a:custGeom>
              <a:avLst/>
              <a:gdLst>
                <a:gd name="T0" fmla="*/ 0 w 431"/>
                <a:gd name="T1" fmla="*/ 0 h 474"/>
                <a:gd name="T2" fmla="*/ 113 w 431"/>
                <a:gd name="T3" fmla="*/ 0 h 474"/>
                <a:gd name="T4" fmla="*/ 331 w 431"/>
                <a:gd name="T5" fmla="*/ 299 h 474"/>
                <a:gd name="T6" fmla="*/ 331 w 431"/>
                <a:gd name="T7" fmla="*/ 0 h 474"/>
                <a:gd name="T8" fmla="*/ 431 w 431"/>
                <a:gd name="T9" fmla="*/ 0 h 474"/>
                <a:gd name="T10" fmla="*/ 431 w 431"/>
                <a:gd name="T11" fmla="*/ 474 h 474"/>
                <a:gd name="T12" fmla="*/ 335 w 431"/>
                <a:gd name="T13" fmla="*/ 474 h 474"/>
                <a:gd name="T14" fmla="*/ 100 w 431"/>
                <a:gd name="T15" fmla="*/ 154 h 474"/>
                <a:gd name="T16" fmla="*/ 100 w 431"/>
                <a:gd name="T17" fmla="*/ 474 h 474"/>
                <a:gd name="T18" fmla="*/ 0 w 431"/>
                <a:gd name="T19" fmla="*/ 474 h 474"/>
                <a:gd name="T20" fmla="*/ 0 w 431"/>
                <a:gd name="T2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474">
                  <a:moveTo>
                    <a:pt x="0" y="0"/>
                  </a:moveTo>
                  <a:lnTo>
                    <a:pt x="113" y="0"/>
                  </a:lnTo>
                  <a:lnTo>
                    <a:pt x="331" y="299"/>
                  </a:lnTo>
                  <a:lnTo>
                    <a:pt x="331" y="0"/>
                  </a:lnTo>
                  <a:lnTo>
                    <a:pt x="431" y="0"/>
                  </a:lnTo>
                  <a:lnTo>
                    <a:pt x="431" y="474"/>
                  </a:lnTo>
                  <a:lnTo>
                    <a:pt x="335" y="474"/>
                  </a:lnTo>
                  <a:lnTo>
                    <a:pt x="100" y="154"/>
                  </a:lnTo>
                  <a:lnTo>
                    <a:pt x="100" y="474"/>
                  </a:lnTo>
                  <a:lnTo>
                    <a:pt x="0" y="474"/>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5" name="Freeform 43">
              <a:extLst>
                <a:ext uri="{FF2B5EF4-FFF2-40B4-BE49-F238E27FC236}">
                  <a16:creationId xmlns:a16="http://schemas.microsoft.com/office/drawing/2014/main" xmlns="" id="{79568A83-0326-46C7-A82F-3AF5E2DFC75A}"/>
                </a:ext>
              </a:extLst>
            </p:cNvPr>
            <p:cNvSpPr>
              <a:spLocks noEditPoints="1"/>
            </p:cNvSpPr>
            <p:nvPr/>
          </p:nvSpPr>
          <p:spPr bwMode="auto">
            <a:xfrm>
              <a:off x="3096" y="770"/>
              <a:ext cx="115" cy="113"/>
            </a:xfrm>
            <a:custGeom>
              <a:avLst/>
              <a:gdLst>
                <a:gd name="T0" fmla="*/ 0 w 503"/>
                <a:gd name="T1" fmla="*/ 245 h 490"/>
                <a:gd name="T2" fmla="*/ 251 w 503"/>
                <a:gd name="T3" fmla="*/ 0 h 490"/>
                <a:gd name="T4" fmla="*/ 503 w 503"/>
                <a:gd name="T5" fmla="*/ 245 h 490"/>
                <a:gd name="T6" fmla="*/ 251 w 503"/>
                <a:gd name="T7" fmla="*/ 490 h 490"/>
                <a:gd name="T8" fmla="*/ 0 w 503"/>
                <a:gd name="T9" fmla="*/ 245 h 490"/>
                <a:gd name="T10" fmla="*/ 396 w 503"/>
                <a:gd name="T11" fmla="*/ 247 h 490"/>
                <a:gd name="T12" fmla="*/ 396 w 503"/>
                <a:gd name="T13" fmla="*/ 247 h 490"/>
                <a:gd name="T14" fmla="*/ 251 w 503"/>
                <a:gd name="T15" fmla="*/ 96 h 490"/>
                <a:gd name="T16" fmla="*/ 106 w 503"/>
                <a:gd name="T17" fmla="*/ 247 h 490"/>
                <a:gd name="T18" fmla="*/ 251 w 503"/>
                <a:gd name="T19" fmla="*/ 398 h 490"/>
                <a:gd name="T20" fmla="*/ 396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1" y="0"/>
                  </a:cubicBezTo>
                  <a:cubicBezTo>
                    <a:pt x="402" y="0"/>
                    <a:pt x="503" y="67"/>
                    <a:pt x="503" y="245"/>
                  </a:cubicBezTo>
                  <a:cubicBezTo>
                    <a:pt x="503" y="423"/>
                    <a:pt x="402" y="490"/>
                    <a:pt x="251" y="490"/>
                  </a:cubicBezTo>
                  <a:cubicBezTo>
                    <a:pt x="100" y="490"/>
                    <a:pt x="0" y="423"/>
                    <a:pt x="0" y="245"/>
                  </a:cubicBezTo>
                  <a:close/>
                  <a:moveTo>
                    <a:pt x="396" y="247"/>
                  </a:moveTo>
                  <a:lnTo>
                    <a:pt x="396" y="247"/>
                  </a:lnTo>
                  <a:cubicBezTo>
                    <a:pt x="396" y="154"/>
                    <a:pt x="360" y="96"/>
                    <a:pt x="251" y="96"/>
                  </a:cubicBezTo>
                  <a:cubicBezTo>
                    <a:pt x="142" y="96"/>
                    <a:pt x="106" y="154"/>
                    <a:pt x="106" y="247"/>
                  </a:cubicBezTo>
                  <a:cubicBezTo>
                    <a:pt x="106" y="340"/>
                    <a:pt x="142" y="398"/>
                    <a:pt x="251" y="398"/>
                  </a:cubicBezTo>
                  <a:cubicBezTo>
                    <a:pt x="360" y="398"/>
                    <a:pt x="396" y="340"/>
                    <a:pt x="396"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6" name="Freeform 44">
              <a:extLst>
                <a:ext uri="{FF2B5EF4-FFF2-40B4-BE49-F238E27FC236}">
                  <a16:creationId xmlns:a16="http://schemas.microsoft.com/office/drawing/2014/main" xmlns="" id="{0A91547E-20B8-43D9-94D4-770846B943C9}"/>
                </a:ext>
              </a:extLst>
            </p:cNvPr>
            <p:cNvSpPr>
              <a:spLocks noEditPoints="1"/>
            </p:cNvSpPr>
            <p:nvPr/>
          </p:nvSpPr>
          <p:spPr bwMode="auto">
            <a:xfrm>
              <a:off x="3373" y="772"/>
              <a:ext cx="99" cy="109"/>
            </a:xfrm>
            <a:custGeom>
              <a:avLst/>
              <a:gdLst>
                <a:gd name="T0" fmla="*/ 0 w 434"/>
                <a:gd name="T1" fmla="*/ 0 h 474"/>
                <a:gd name="T2" fmla="*/ 170 w 434"/>
                <a:gd name="T3" fmla="*/ 0 h 474"/>
                <a:gd name="T4" fmla="*/ 434 w 434"/>
                <a:gd name="T5" fmla="*/ 237 h 474"/>
                <a:gd name="T6" fmla="*/ 167 w 434"/>
                <a:gd name="T7" fmla="*/ 474 h 474"/>
                <a:gd name="T8" fmla="*/ 0 w 434"/>
                <a:gd name="T9" fmla="*/ 474 h 474"/>
                <a:gd name="T10" fmla="*/ 0 w 434"/>
                <a:gd name="T11" fmla="*/ 0 h 474"/>
                <a:gd name="T12" fmla="*/ 173 w 434"/>
                <a:gd name="T13" fmla="*/ 383 h 474"/>
                <a:gd name="T14" fmla="*/ 173 w 434"/>
                <a:gd name="T15" fmla="*/ 383 h 474"/>
                <a:gd name="T16" fmla="*/ 329 w 434"/>
                <a:gd name="T17" fmla="*/ 237 h 474"/>
                <a:gd name="T18" fmla="*/ 171 w 434"/>
                <a:gd name="T19" fmla="*/ 94 h 474"/>
                <a:gd name="T20" fmla="*/ 105 w 434"/>
                <a:gd name="T21" fmla="*/ 94 h 474"/>
                <a:gd name="T22" fmla="*/ 105 w 434"/>
                <a:gd name="T23" fmla="*/ 383 h 474"/>
                <a:gd name="T24" fmla="*/ 173 w 434"/>
                <a:gd name="T25" fmla="*/ 38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474">
                  <a:moveTo>
                    <a:pt x="0" y="0"/>
                  </a:moveTo>
                  <a:lnTo>
                    <a:pt x="170" y="0"/>
                  </a:lnTo>
                  <a:cubicBezTo>
                    <a:pt x="357" y="0"/>
                    <a:pt x="434" y="48"/>
                    <a:pt x="434" y="237"/>
                  </a:cubicBezTo>
                  <a:cubicBezTo>
                    <a:pt x="434" y="422"/>
                    <a:pt x="354" y="474"/>
                    <a:pt x="167" y="474"/>
                  </a:cubicBezTo>
                  <a:lnTo>
                    <a:pt x="0" y="474"/>
                  </a:lnTo>
                  <a:lnTo>
                    <a:pt x="0" y="0"/>
                  </a:lnTo>
                  <a:close/>
                  <a:moveTo>
                    <a:pt x="173" y="383"/>
                  </a:moveTo>
                  <a:lnTo>
                    <a:pt x="173" y="383"/>
                  </a:lnTo>
                  <a:cubicBezTo>
                    <a:pt x="303" y="383"/>
                    <a:pt x="329" y="344"/>
                    <a:pt x="329" y="237"/>
                  </a:cubicBezTo>
                  <a:cubicBezTo>
                    <a:pt x="329" y="130"/>
                    <a:pt x="307" y="94"/>
                    <a:pt x="171" y="94"/>
                  </a:cubicBezTo>
                  <a:lnTo>
                    <a:pt x="105" y="94"/>
                  </a:lnTo>
                  <a:lnTo>
                    <a:pt x="105" y="383"/>
                  </a:lnTo>
                  <a:lnTo>
                    <a:pt x="173" y="383"/>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7" name="Freeform 45">
              <a:extLst>
                <a:ext uri="{FF2B5EF4-FFF2-40B4-BE49-F238E27FC236}">
                  <a16:creationId xmlns:a16="http://schemas.microsoft.com/office/drawing/2014/main" xmlns="" id="{01870223-E6E0-40B2-A22C-427EB1D66BC9}"/>
                </a:ext>
              </a:extLst>
            </p:cNvPr>
            <p:cNvSpPr>
              <a:spLocks noEditPoints="1"/>
            </p:cNvSpPr>
            <p:nvPr/>
          </p:nvSpPr>
          <p:spPr bwMode="auto">
            <a:xfrm>
              <a:off x="3539" y="770"/>
              <a:ext cx="115" cy="113"/>
            </a:xfrm>
            <a:custGeom>
              <a:avLst/>
              <a:gdLst>
                <a:gd name="T0" fmla="*/ 0 w 503"/>
                <a:gd name="T1" fmla="*/ 245 h 490"/>
                <a:gd name="T2" fmla="*/ 251 w 503"/>
                <a:gd name="T3" fmla="*/ 0 h 490"/>
                <a:gd name="T4" fmla="*/ 503 w 503"/>
                <a:gd name="T5" fmla="*/ 245 h 490"/>
                <a:gd name="T6" fmla="*/ 251 w 503"/>
                <a:gd name="T7" fmla="*/ 490 h 490"/>
                <a:gd name="T8" fmla="*/ 0 w 503"/>
                <a:gd name="T9" fmla="*/ 245 h 490"/>
                <a:gd name="T10" fmla="*/ 397 w 503"/>
                <a:gd name="T11" fmla="*/ 247 h 490"/>
                <a:gd name="T12" fmla="*/ 397 w 503"/>
                <a:gd name="T13" fmla="*/ 247 h 490"/>
                <a:gd name="T14" fmla="*/ 251 w 503"/>
                <a:gd name="T15" fmla="*/ 96 h 490"/>
                <a:gd name="T16" fmla="*/ 106 w 503"/>
                <a:gd name="T17" fmla="*/ 247 h 490"/>
                <a:gd name="T18" fmla="*/ 251 w 503"/>
                <a:gd name="T19" fmla="*/ 398 h 490"/>
                <a:gd name="T20" fmla="*/ 397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1" y="0"/>
                  </a:cubicBezTo>
                  <a:cubicBezTo>
                    <a:pt x="403" y="0"/>
                    <a:pt x="503" y="67"/>
                    <a:pt x="503" y="245"/>
                  </a:cubicBezTo>
                  <a:cubicBezTo>
                    <a:pt x="503" y="423"/>
                    <a:pt x="403" y="490"/>
                    <a:pt x="251" y="490"/>
                  </a:cubicBezTo>
                  <a:cubicBezTo>
                    <a:pt x="100" y="490"/>
                    <a:pt x="0" y="423"/>
                    <a:pt x="0" y="245"/>
                  </a:cubicBezTo>
                  <a:close/>
                  <a:moveTo>
                    <a:pt x="397" y="247"/>
                  </a:moveTo>
                  <a:lnTo>
                    <a:pt x="397" y="247"/>
                  </a:lnTo>
                  <a:cubicBezTo>
                    <a:pt x="397" y="154"/>
                    <a:pt x="360" y="96"/>
                    <a:pt x="251" y="96"/>
                  </a:cubicBezTo>
                  <a:cubicBezTo>
                    <a:pt x="142" y="96"/>
                    <a:pt x="106" y="154"/>
                    <a:pt x="106" y="247"/>
                  </a:cubicBezTo>
                  <a:cubicBezTo>
                    <a:pt x="106" y="340"/>
                    <a:pt x="142" y="398"/>
                    <a:pt x="251" y="398"/>
                  </a:cubicBezTo>
                  <a:cubicBezTo>
                    <a:pt x="360" y="398"/>
                    <a:pt x="397" y="340"/>
                    <a:pt x="397"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8" name="Freeform 46">
              <a:extLst>
                <a:ext uri="{FF2B5EF4-FFF2-40B4-BE49-F238E27FC236}">
                  <a16:creationId xmlns:a16="http://schemas.microsoft.com/office/drawing/2014/main" xmlns="" id="{3EFDD68F-A08C-4D68-8E88-172B47647AB5}"/>
                </a:ext>
              </a:extLst>
            </p:cNvPr>
            <p:cNvSpPr>
              <a:spLocks/>
            </p:cNvSpPr>
            <p:nvPr/>
          </p:nvSpPr>
          <p:spPr bwMode="auto">
            <a:xfrm>
              <a:off x="3816" y="772"/>
              <a:ext cx="82" cy="109"/>
            </a:xfrm>
            <a:custGeom>
              <a:avLst/>
              <a:gdLst>
                <a:gd name="T0" fmla="*/ 0 w 359"/>
                <a:gd name="T1" fmla="*/ 0 h 474"/>
                <a:gd name="T2" fmla="*/ 357 w 359"/>
                <a:gd name="T3" fmla="*/ 0 h 474"/>
                <a:gd name="T4" fmla="*/ 357 w 359"/>
                <a:gd name="T5" fmla="*/ 94 h 474"/>
                <a:gd name="T6" fmla="*/ 105 w 359"/>
                <a:gd name="T7" fmla="*/ 94 h 474"/>
                <a:gd name="T8" fmla="*/ 105 w 359"/>
                <a:gd name="T9" fmla="*/ 187 h 474"/>
                <a:gd name="T10" fmla="*/ 350 w 359"/>
                <a:gd name="T11" fmla="*/ 187 h 474"/>
                <a:gd name="T12" fmla="*/ 350 w 359"/>
                <a:gd name="T13" fmla="*/ 278 h 474"/>
                <a:gd name="T14" fmla="*/ 105 w 359"/>
                <a:gd name="T15" fmla="*/ 278 h 474"/>
                <a:gd name="T16" fmla="*/ 105 w 359"/>
                <a:gd name="T17" fmla="*/ 383 h 474"/>
                <a:gd name="T18" fmla="*/ 359 w 359"/>
                <a:gd name="T19" fmla="*/ 383 h 474"/>
                <a:gd name="T20" fmla="*/ 359 w 359"/>
                <a:gd name="T21" fmla="*/ 474 h 474"/>
                <a:gd name="T22" fmla="*/ 0 w 359"/>
                <a:gd name="T23" fmla="*/ 474 h 474"/>
                <a:gd name="T24" fmla="*/ 0 w 359"/>
                <a:gd name="T25"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474">
                  <a:moveTo>
                    <a:pt x="0" y="0"/>
                  </a:moveTo>
                  <a:lnTo>
                    <a:pt x="357" y="0"/>
                  </a:lnTo>
                  <a:lnTo>
                    <a:pt x="357" y="94"/>
                  </a:lnTo>
                  <a:lnTo>
                    <a:pt x="105" y="94"/>
                  </a:lnTo>
                  <a:lnTo>
                    <a:pt x="105" y="187"/>
                  </a:lnTo>
                  <a:lnTo>
                    <a:pt x="350" y="187"/>
                  </a:lnTo>
                  <a:lnTo>
                    <a:pt x="350" y="278"/>
                  </a:lnTo>
                  <a:lnTo>
                    <a:pt x="105" y="278"/>
                  </a:lnTo>
                  <a:lnTo>
                    <a:pt x="105" y="383"/>
                  </a:lnTo>
                  <a:lnTo>
                    <a:pt x="359" y="383"/>
                  </a:lnTo>
                  <a:lnTo>
                    <a:pt x="359" y="474"/>
                  </a:lnTo>
                  <a:lnTo>
                    <a:pt x="0" y="474"/>
                  </a:lnTo>
                  <a:lnTo>
                    <a:pt x="0" y="0"/>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49" name="Freeform 47">
              <a:extLst>
                <a:ext uri="{FF2B5EF4-FFF2-40B4-BE49-F238E27FC236}">
                  <a16:creationId xmlns:a16="http://schemas.microsoft.com/office/drawing/2014/main" xmlns="" id="{B9BFA49B-F430-4DEC-A8E8-F2BE7077F551}"/>
                </a:ext>
              </a:extLst>
            </p:cNvPr>
            <p:cNvSpPr>
              <a:spLocks/>
            </p:cNvSpPr>
            <p:nvPr/>
          </p:nvSpPr>
          <p:spPr bwMode="auto">
            <a:xfrm>
              <a:off x="3964" y="770"/>
              <a:ext cx="99" cy="113"/>
            </a:xfrm>
            <a:custGeom>
              <a:avLst/>
              <a:gdLst>
                <a:gd name="T0" fmla="*/ 0 w 436"/>
                <a:gd name="T1" fmla="*/ 427 h 489"/>
                <a:gd name="T2" fmla="*/ 52 w 436"/>
                <a:gd name="T3" fmla="*/ 352 h 489"/>
                <a:gd name="T4" fmla="*/ 223 w 436"/>
                <a:gd name="T5" fmla="*/ 402 h 489"/>
                <a:gd name="T6" fmla="*/ 333 w 436"/>
                <a:gd name="T7" fmla="*/ 345 h 489"/>
                <a:gd name="T8" fmla="*/ 220 w 436"/>
                <a:gd name="T9" fmla="*/ 288 h 489"/>
                <a:gd name="T10" fmla="*/ 27 w 436"/>
                <a:gd name="T11" fmla="*/ 143 h 489"/>
                <a:gd name="T12" fmla="*/ 225 w 436"/>
                <a:gd name="T13" fmla="*/ 0 h 489"/>
                <a:gd name="T14" fmla="*/ 417 w 436"/>
                <a:gd name="T15" fmla="*/ 47 h 489"/>
                <a:gd name="T16" fmla="*/ 361 w 436"/>
                <a:gd name="T17" fmla="*/ 128 h 489"/>
                <a:gd name="T18" fmla="*/ 224 w 436"/>
                <a:gd name="T19" fmla="*/ 92 h 489"/>
                <a:gd name="T20" fmla="*/ 132 w 436"/>
                <a:gd name="T21" fmla="*/ 141 h 489"/>
                <a:gd name="T22" fmla="*/ 246 w 436"/>
                <a:gd name="T23" fmla="*/ 197 h 489"/>
                <a:gd name="T24" fmla="*/ 436 w 436"/>
                <a:gd name="T25" fmla="*/ 340 h 489"/>
                <a:gd name="T26" fmla="*/ 226 w 436"/>
                <a:gd name="T27" fmla="*/ 489 h 489"/>
                <a:gd name="T28" fmla="*/ 0 w 436"/>
                <a:gd name="T29" fmla="*/ 4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489">
                  <a:moveTo>
                    <a:pt x="0" y="427"/>
                  </a:moveTo>
                  <a:lnTo>
                    <a:pt x="52" y="352"/>
                  </a:lnTo>
                  <a:cubicBezTo>
                    <a:pt x="103" y="386"/>
                    <a:pt x="162" y="402"/>
                    <a:pt x="223" y="402"/>
                  </a:cubicBezTo>
                  <a:cubicBezTo>
                    <a:pt x="315" y="402"/>
                    <a:pt x="333" y="384"/>
                    <a:pt x="333" y="345"/>
                  </a:cubicBezTo>
                  <a:cubicBezTo>
                    <a:pt x="333" y="306"/>
                    <a:pt x="293" y="298"/>
                    <a:pt x="220" y="288"/>
                  </a:cubicBezTo>
                  <a:cubicBezTo>
                    <a:pt x="93" y="270"/>
                    <a:pt x="27" y="247"/>
                    <a:pt x="27" y="143"/>
                  </a:cubicBezTo>
                  <a:cubicBezTo>
                    <a:pt x="27" y="38"/>
                    <a:pt x="91" y="0"/>
                    <a:pt x="225" y="0"/>
                  </a:cubicBezTo>
                  <a:cubicBezTo>
                    <a:pt x="322" y="0"/>
                    <a:pt x="381" y="22"/>
                    <a:pt x="417" y="47"/>
                  </a:cubicBezTo>
                  <a:lnTo>
                    <a:pt x="361" y="128"/>
                  </a:lnTo>
                  <a:cubicBezTo>
                    <a:pt x="331" y="108"/>
                    <a:pt x="275" y="92"/>
                    <a:pt x="224" y="92"/>
                  </a:cubicBezTo>
                  <a:cubicBezTo>
                    <a:pt x="150" y="92"/>
                    <a:pt x="132" y="106"/>
                    <a:pt x="132" y="141"/>
                  </a:cubicBezTo>
                  <a:cubicBezTo>
                    <a:pt x="132" y="179"/>
                    <a:pt x="171" y="186"/>
                    <a:pt x="246" y="197"/>
                  </a:cubicBezTo>
                  <a:cubicBezTo>
                    <a:pt x="360" y="214"/>
                    <a:pt x="436" y="233"/>
                    <a:pt x="436" y="340"/>
                  </a:cubicBezTo>
                  <a:cubicBezTo>
                    <a:pt x="436" y="436"/>
                    <a:pt x="384" y="489"/>
                    <a:pt x="226" y="489"/>
                  </a:cubicBezTo>
                  <a:cubicBezTo>
                    <a:pt x="132" y="489"/>
                    <a:pt x="53" y="467"/>
                    <a:pt x="0" y="42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50" name="Freeform 48">
              <a:extLst>
                <a:ext uri="{FF2B5EF4-FFF2-40B4-BE49-F238E27FC236}">
                  <a16:creationId xmlns:a16="http://schemas.microsoft.com/office/drawing/2014/main" xmlns="" id="{23E1296E-CF60-42F1-AFA3-B9FCE64A55BA}"/>
                </a:ext>
              </a:extLst>
            </p:cNvPr>
            <p:cNvSpPr>
              <a:spLocks/>
            </p:cNvSpPr>
            <p:nvPr/>
          </p:nvSpPr>
          <p:spPr bwMode="auto">
            <a:xfrm>
              <a:off x="4124" y="772"/>
              <a:ext cx="99" cy="109"/>
            </a:xfrm>
            <a:custGeom>
              <a:avLst/>
              <a:gdLst>
                <a:gd name="T0" fmla="*/ 164 w 434"/>
                <a:gd name="T1" fmla="*/ 94 h 474"/>
                <a:gd name="T2" fmla="*/ 0 w 434"/>
                <a:gd name="T3" fmla="*/ 94 h 474"/>
                <a:gd name="T4" fmla="*/ 0 w 434"/>
                <a:gd name="T5" fmla="*/ 0 h 474"/>
                <a:gd name="T6" fmla="*/ 434 w 434"/>
                <a:gd name="T7" fmla="*/ 0 h 474"/>
                <a:gd name="T8" fmla="*/ 434 w 434"/>
                <a:gd name="T9" fmla="*/ 94 h 474"/>
                <a:gd name="T10" fmla="*/ 270 w 434"/>
                <a:gd name="T11" fmla="*/ 94 h 474"/>
                <a:gd name="T12" fmla="*/ 270 w 434"/>
                <a:gd name="T13" fmla="*/ 474 h 474"/>
                <a:gd name="T14" fmla="*/ 164 w 434"/>
                <a:gd name="T15" fmla="*/ 474 h 474"/>
                <a:gd name="T16" fmla="*/ 164 w 434"/>
                <a:gd name="T17" fmla="*/ 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474">
                  <a:moveTo>
                    <a:pt x="164" y="94"/>
                  </a:moveTo>
                  <a:lnTo>
                    <a:pt x="0" y="94"/>
                  </a:lnTo>
                  <a:lnTo>
                    <a:pt x="0" y="0"/>
                  </a:lnTo>
                  <a:lnTo>
                    <a:pt x="434" y="0"/>
                  </a:lnTo>
                  <a:lnTo>
                    <a:pt x="434" y="94"/>
                  </a:lnTo>
                  <a:lnTo>
                    <a:pt x="270" y="94"/>
                  </a:lnTo>
                  <a:lnTo>
                    <a:pt x="270" y="474"/>
                  </a:lnTo>
                  <a:lnTo>
                    <a:pt x="164" y="474"/>
                  </a:lnTo>
                  <a:lnTo>
                    <a:pt x="164" y="94"/>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51" name="Freeform 49">
              <a:extLst>
                <a:ext uri="{FF2B5EF4-FFF2-40B4-BE49-F238E27FC236}">
                  <a16:creationId xmlns:a16="http://schemas.microsoft.com/office/drawing/2014/main" xmlns="" id="{C3B31B4E-2528-441A-8385-CF3C14815FAD}"/>
                </a:ext>
              </a:extLst>
            </p:cNvPr>
            <p:cNvSpPr>
              <a:spLocks noEditPoints="1"/>
            </p:cNvSpPr>
            <p:nvPr/>
          </p:nvSpPr>
          <p:spPr bwMode="auto">
            <a:xfrm>
              <a:off x="4269" y="771"/>
              <a:ext cx="111" cy="110"/>
            </a:xfrm>
            <a:custGeom>
              <a:avLst/>
              <a:gdLst>
                <a:gd name="T0" fmla="*/ 191 w 488"/>
                <a:gd name="T1" fmla="*/ 0 h 478"/>
                <a:gd name="T2" fmla="*/ 297 w 488"/>
                <a:gd name="T3" fmla="*/ 0 h 478"/>
                <a:gd name="T4" fmla="*/ 488 w 488"/>
                <a:gd name="T5" fmla="*/ 478 h 478"/>
                <a:gd name="T6" fmla="*/ 379 w 488"/>
                <a:gd name="T7" fmla="*/ 478 h 478"/>
                <a:gd name="T8" fmla="*/ 349 w 488"/>
                <a:gd name="T9" fmla="*/ 400 h 478"/>
                <a:gd name="T10" fmla="*/ 134 w 488"/>
                <a:gd name="T11" fmla="*/ 400 h 478"/>
                <a:gd name="T12" fmla="*/ 103 w 488"/>
                <a:gd name="T13" fmla="*/ 478 h 478"/>
                <a:gd name="T14" fmla="*/ 0 w 488"/>
                <a:gd name="T15" fmla="*/ 478 h 478"/>
                <a:gd name="T16" fmla="*/ 191 w 488"/>
                <a:gd name="T17" fmla="*/ 0 h 478"/>
                <a:gd name="T18" fmla="*/ 315 w 488"/>
                <a:gd name="T19" fmla="*/ 314 h 478"/>
                <a:gd name="T20" fmla="*/ 315 w 488"/>
                <a:gd name="T21" fmla="*/ 314 h 478"/>
                <a:gd name="T22" fmla="*/ 241 w 488"/>
                <a:gd name="T23" fmla="*/ 125 h 478"/>
                <a:gd name="T24" fmla="*/ 167 w 488"/>
                <a:gd name="T25" fmla="*/ 314 h 478"/>
                <a:gd name="T26" fmla="*/ 315 w 488"/>
                <a:gd name="T27" fmla="*/ 31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478">
                  <a:moveTo>
                    <a:pt x="191" y="0"/>
                  </a:moveTo>
                  <a:lnTo>
                    <a:pt x="297" y="0"/>
                  </a:lnTo>
                  <a:lnTo>
                    <a:pt x="488" y="478"/>
                  </a:lnTo>
                  <a:lnTo>
                    <a:pt x="379" y="478"/>
                  </a:lnTo>
                  <a:lnTo>
                    <a:pt x="349" y="400"/>
                  </a:lnTo>
                  <a:lnTo>
                    <a:pt x="134" y="400"/>
                  </a:lnTo>
                  <a:lnTo>
                    <a:pt x="103" y="478"/>
                  </a:lnTo>
                  <a:lnTo>
                    <a:pt x="0" y="478"/>
                  </a:lnTo>
                  <a:lnTo>
                    <a:pt x="191" y="0"/>
                  </a:lnTo>
                  <a:close/>
                  <a:moveTo>
                    <a:pt x="315" y="314"/>
                  </a:moveTo>
                  <a:lnTo>
                    <a:pt x="315" y="314"/>
                  </a:lnTo>
                  <a:lnTo>
                    <a:pt x="241" y="125"/>
                  </a:lnTo>
                  <a:lnTo>
                    <a:pt x="167" y="314"/>
                  </a:lnTo>
                  <a:lnTo>
                    <a:pt x="315" y="314"/>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52" name="Freeform 50">
              <a:extLst>
                <a:ext uri="{FF2B5EF4-FFF2-40B4-BE49-F238E27FC236}">
                  <a16:creationId xmlns:a16="http://schemas.microsoft.com/office/drawing/2014/main" xmlns="" id="{149570E5-4ADB-4CFD-B505-EF08644715AB}"/>
                </a:ext>
              </a:extLst>
            </p:cNvPr>
            <p:cNvSpPr>
              <a:spLocks noEditPoints="1"/>
            </p:cNvSpPr>
            <p:nvPr/>
          </p:nvSpPr>
          <p:spPr bwMode="auto">
            <a:xfrm>
              <a:off x="4451" y="772"/>
              <a:ext cx="99" cy="109"/>
            </a:xfrm>
            <a:custGeom>
              <a:avLst/>
              <a:gdLst>
                <a:gd name="T0" fmla="*/ 0 w 435"/>
                <a:gd name="T1" fmla="*/ 0 h 474"/>
                <a:gd name="T2" fmla="*/ 170 w 435"/>
                <a:gd name="T3" fmla="*/ 0 h 474"/>
                <a:gd name="T4" fmla="*/ 435 w 435"/>
                <a:gd name="T5" fmla="*/ 237 h 474"/>
                <a:gd name="T6" fmla="*/ 167 w 435"/>
                <a:gd name="T7" fmla="*/ 474 h 474"/>
                <a:gd name="T8" fmla="*/ 0 w 435"/>
                <a:gd name="T9" fmla="*/ 474 h 474"/>
                <a:gd name="T10" fmla="*/ 0 w 435"/>
                <a:gd name="T11" fmla="*/ 0 h 474"/>
                <a:gd name="T12" fmla="*/ 173 w 435"/>
                <a:gd name="T13" fmla="*/ 383 h 474"/>
                <a:gd name="T14" fmla="*/ 173 w 435"/>
                <a:gd name="T15" fmla="*/ 383 h 474"/>
                <a:gd name="T16" fmla="*/ 329 w 435"/>
                <a:gd name="T17" fmla="*/ 237 h 474"/>
                <a:gd name="T18" fmla="*/ 171 w 435"/>
                <a:gd name="T19" fmla="*/ 94 h 474"/>
                <a:gd name="T20" fmla="*/ 105 w 435"/>
                <a:gd name="T21" fmla="*/ 94 h 474"/>
                <a:gd name="T22" fmla="*/ 105 w 435"/>
                <a:gd name="T23" fmla="*/ 383 h 474"/>
                <a:gd name="T24" fmla="*/ 173 w 435"/>
                <a:gd name="T25" fmla="*/ 38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474">
                  <a:moveTo>
                    <a:pt x="0" y="0"/>
                  </a:moveTo>
                  <a:lnTo>
                    <a:pt x="170" y="0"/>
                  </a:lnTo>
                  <a:cubicBezTo>
                    <a:pt x="357" y="0"/>
                    <a:pt x="435" y="48"/>
                    <a:pt x="435" y="237"/>
                  </a:cubicBezTo>
                  <a:cubicBezTo>
                    <a:pt x="435" y="422"/>
                    <a:pt x="355" y="474"/>
                    <a:pt x="167" y="474"/>
                  </a:cubicBezTo>
                  <a:lnTo>
                    <a:pt x="0" y="474"/>
                  </a:lnTo>
                  <a:lnTo>
                    <a:pt x="0" y="0"/>
                  </a:lnTo>
                  <a:close/>
                  <a:moveTo>
                    <a:pt x="173" y="383"/>
                  </a:moveTo>
                  <a:lnTo>
                    <a:pt x="173" y="383"/>
                  </a:lnTo>
                  <a:cubicBezTo>
                    <a:pt x="303" y="383"/>
                    <a:pt x="329" y="344"/>
                    <a:pt x="329" y="237"/>
                  </a:cubicBezTo>
                  <a:cubicBezTo>
                    <a:pt x="329" y="130"/>
                    <a:pt x="307" y="94"/>
                    <a:pt x="171" y="94"/>
                  </a:cubicBezTo>
                  <a:lnTo>
                    <a:pt x="105" y="94"/>
                  </a:lnTo>
                  <a:lnTo>
                    <a:pt x="105" y="383"/>
                  </a:lnTo>
                  <a:lnTo>
                    <a:pt x="173" y="383"/>
                  </a:ln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53" name="Freeform 51">
              <a:extLst>
                <a:ext uri="{FF2B5EF4-FFF2-40B4-BE49-F238E27FC236}">
                  <a16:creationId xmlns:a16="http://schemas.microsoft.com/office/drawing/2014/main" xmlns="" id="{22614667-E1FB-4C94-93DC-550FE5B519E9}"/>
                </a:ext>
              </a:extLst>
            </p:cNvPr>
            <p:cNvSpPr>
              <a:spLocks noEditPoints="1"/>
            </p:cNvSpPr>
            <p:nvPr/>
          </p:nvSpPr>
          <p:spPr bwMode="auto">
            <a:xfrm>
              <a:off x="4617" y="770"/>
              <a:ext cx="115" cy="113"/>
            </a:xfrm>
            <a:custGeom>
              <a:avLst/>
              <a:gdLst>
                <a:gd name="T0" fmla="*/ 0 w 503"/>
                <a:gd name="T1" fmla="*/ 245 h 490"/>
                <a:gd name="T2" fmla="*/ 251 w 503"/>
                <a:gd name="T3" fmla="*/ 0 h 490"/>
                <a:gd name="T4" fmla="*/ 503 w 503"/>
                <a:gd name="T5" fmla="*/ 245 h 490"/>
                <a:gd name="T6" fmla="*/ 251 w 503"/>
                <a:gd name="T7" fmla="*/ 490 h 490"/>
                <a:gd name="T8" fmla="*/ 0 w 503"/>
                <a:gd name="T9" fmla="*/ 245 h 490"/>
                <a:gd name="T10" fmla="*/ 397 w 503"/>
                <a:gd name="T11" fmla="*/ 247 h 490"/>
                <a:gd name="T12" fmla="*/ 397 w 503"/>
                <a:gd name="T13" fmla="*/ 247 h 490"/>
                <a:gd name="T14" fmla="*/ 251 w 503"/>
                <a:gd name="T15" fmla="*/ 96 h 490"/>
                <a:gd name="T16" fmla="*/ 106 w 503"/>
                <a:gd name="T17" fmla="*/ 247 h 490"/>
                <a:gd name="T18" fmla="*/ 251 w 503"/>
                <a:gd name="T19" fmla="*/ 398 h 490"/>
                <a:gd name="T20" fmla="*/ 397 w 503"/>
                <a:gd name="T21" fmla="*/ 24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490">
                  <a:moveTo>
                    <a:pt x="0" y="245"/>
                  </a:moveTo>
                  <a:cubicBezTo>
                    <a:pt x="0" y="67"/>
                    <a:pt x="100" y="0"/>
                    <a:pt x="251" y="0"/>
                  </a:cubicBezTo>
                  <a:cubicBezTo>
                    <a:pt x="403" y="0"/>
                    <a:pt x="503" y="67"/>
                    <a:pt x="503" y="245"/>
                  </a:cubicBezTo>
                  <a:cubicBezTo>
                    <a:pt x="503" y="423"/>
                    <a:pt x="403" y="490"/>
                    <a:pt x="251" y="490"/>
                  </a:cubicBezTo>
                  <a:cubicBezTo>
                    <a:pt x="100" y="490"/>
                    <a:pt x="0" y="423"/>
                    <a:pt x="0" y="245"/>
                  </a:cubicBezTo>
                  <a:close/>
                  <a:moveTo>
                    <a:pt x="397" y="247"/>
                  </a:moveTo>
                  <a:lnTo>
                    <a:pt x="397" y="247"/>
                  </a:lnTo>
                  <a:cubicBezTo>
                    <a:pt x="397" y="154"/>
                    <a:pt x="360" y="96"/>
                    <a:pt x="251" y="96"/>
                  </a:cubicBezTo>
                  <a:cubicBezTo>
                    <a:pt x="143" y="96"/>
                    <a:pt x="106" y="154"/>
                    <a:pt x="106" y="247"/>
                  </a:cubicBezTo>
                  <a:cubicBezTo>
                    <a:pt x="106" y="340"/>
                    <a:pt x="143" y="398"/>
                    <a:pt x="251" y="398"/>
                  </a:cubicBezTo>
                  <a:cubicBezTo>
                    <a:pt x="360" y="398"/>
                    <a:pt x="397" y="340"/>
                    <a:pt x="397" y="247"/>
                  </a:cubicBezTo>
                  <a:close/>
                </a:path>
              </a:pathLst>
            </a:custGeom>
            <a:solidFill>
              <a:srgbClr val="2421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sp>
          <p:nvSpPr>
            <p:cNvPr id="54" name="Rectangle 52">
              <a:extLst>
                <a:ext uri="{FF2B5EF4-FFF2-40B4-BE49-F238E27FC236}">
                  <a16:creationId xmlns:a16="http://schemas.microsoft.com/office/drawing/2014/main" xmlns="" id="{6C45AD69-7AEB-42BD-962B-F0A8CA9F07D7}"/>
                </a:ext>
              </a:extLst>
            </p:cNvPr>
            <p:cNvSpPr>
              <a:spLocks noChangeArrowheads="1"/>
            </p:cNvSpPr>
            <p:nvPr/>
          </p:nvSpPr>
          <p:spPr bwMode="auto">
            <a:xfrm>
              <a:off x="1750" y="1297"/>
              <a:ext cx="3300" cy="8"/>
            </a:xfrm>
            <a:prstGeom prst="rect">
              <a:avLst/>
            </a:prstGeom>
            <a:solidFill>
              <a:srgbClr val="1E1E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pt-BR" dirty="0"/>
            </a:p>
          </p:txBody>
        </p:sp>
      </p:grpSp>
      <p:pic>
        <p:nvPicPr>
          <p:cNvPr id="55" name="Imagem 54">
            <a:extLst>
              <a:ext uri="{FF2B5EF4-FFF2-40B4-BE49-F238E27FC236}">
                <a16:creationId xmlns:a16="http://schemas.microsoft.com/office/drawing/2014/main" xmlns="" id="{F4BF8BA8-0CA3-4623-9CF1-2A79DF9FADD8}"/>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r="72244"/>
          <a:stretch/>
        </p:blipFill>
        <p:spPr>
          <a:xfrm>
            <a:off x="7273531" y="-66012"/>
            <a:ext cx="1344323" cy="2040964"/>
          </a:xfrm>
          <a:prstGeom prst="rect">
            <a:avLst/>
          </a:prstGeom>
        </p:spPr>
      </p:pic>
      <p:sp>
        <p:nvSpPr>
          <p:cNvPr id="3" name="Retângulo 2"/>
          <p:cNvSpPr/>
          <p:nvPr userDrawn="1"/>
        </p:nvSpPr>
        <p:spPr>
          <a:xfrm>
            <a:off x="21425" y="587115"/>
            <a:ext cx="89297" cy="15971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userDrawn="1"/>
        </p:nvSpPr>
        <p:spPr>
          <a:xfrm>
            <a:off x="133939" y="587115"/>
            <a:ext cx="44648" cy="1597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p:cNvSpPr/>
          <p:nvPr userDrawn="1"/>
        </p:nvSpPr>
        <p:spPr>
          <a:xfrm>
            <a:off x="197043" y="587115"/>
            <a:ext cx="34289" cy="1597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userDrawn="1"/>
        </p:nvSpPr>
        <p:spPr>
          <a:xfrm>
            <a:off x="253653" y="588546"/>
            <a:ext cx="15371" cy="15971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73144970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lide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None/>
            </a:pPr>
            <a:r>
              <a:rPr lang="pt-BR" sz="3200" dirty="0">
                <a:solidFill>
                  <a:prstClr val="black"/>
                </a:solidFill>
              </a:rPr>
              <a:t>Convergência</a:t>
            </a:r>
          </a:p>
          <a:p>
            <a:pPr algn="ctr">
              <a:buFont typeface="Arial" pitchFamily="34" charset="0"/>
              <a:buNone/>
            </a:pPr>
            <a:r>
              <a:rPr lang="pt-BR" sz="3200" dirty="0">
                <a:solidFill>
                  <a:prstClr val="black"/>
                </a:solidFill>
              </a:rPr>
              <a:t>Contas de Gestão – Exercício de 2012</a:t>
            </a:r>
          </a:p>
        </p:txBody>
      </p:sp>
      <p:grpSp>
        <p:nvGrpSpPr>
          <p:cNvPr id="7" name="Group 9"/>
          <p:cNvGrpSpPr>
            <a:grpSpLocks noChangeAspect="1"/>
          </p:cNvGrpSpPr>
          <p:nvPr userDrawn="1"/>
        </p:nvGrpSpPr>
        <p:grpSpPr bwMode="hidden">
          <a:xfrm>
            <a:off x="211665" y="4941168"/>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7" name="Imagem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76256" y="5909926"/>
            <a:ext cx="2048288" cy="759434"/>
          </a:xfrm>
          <a:prstGeom prst="rect">
            <a:avLst/>
          </a:prstGeom>
        </p:spPr>
      </p:pic>
      <p:pic>
        <p:nvPicPr>
          <p:cNvPr id="18" name="Picture 2" descr="logo_horizontal"/>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3456384" cy="611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ixaDeTexto 8"/>
          <p:cNvSpPr txBox="1"/>
          <p:nvPr userDrawn="1"/>
        </p:nvSpPr>
        <p:spPr>
          <a:xfrm>
            <a:off x="683568" y="476672"/>
            <a:ext cx="7776864" cy="1323439"/>
          </a:xfrm>
          <a:prstGeom prst="rect">
            <a:avLst/>
          </a:prstGeom>
          <a:noFill/>
        </p:spPr>
        <p:txBody>
          <a:bodyPr wrap="square" rtlCol="0">
            <a:spAutoFit/>
          </a:bodyPr>
          <a:lstStyle/>
          <a:p>
            <a:pPr algn="ctr"/>
            <a:r>
              <a:rPr lang="en-US" sz="4000" dirty="0" err="1">
                <a:solidFill>
                  <a:prstClr val="black"/>
                </a:solidFill>
              </a:rPr>
              <a:t>Apresentação</a:t>
            </a:r>
            <a:r>
              <a:rPr lang="en-US" sz="4000" dirty="0">
                <a:solidFill>
                  <a:prstClr val="black"/>
                </a:solidFill>
              </a:rPr>
              <a:t> dos </a:t>
            </a:r>
            <a:r>
              <a:rPr lang="en-US" sz="4000" dirty="0" err="1">
                <a:solidFill>
                  <a:prstClr val="black"/>
                </a:solidFill>
              </a:rPr>
              <a:t>Resultados</a:t>
            </a:r>
            <a:r>
              <a:rPr lang="en-US" sz="4000" dirty="0">
                <a:solidFill>
                  <a:prstClr val="black"/>
                </a:solidFill>
              </a:rPr>
              <a:t> </a:t>
            </a:r>
            <a:r>
              <a:rPr lang="en-US" sz="4000" dirty="0" err="1">
                <a:solidFill>
                  <a:prstClr val="black"/>
                </a:solidFill>
              </a:rPr>
              <a:t>Alcançados</a:t>
            </a:r>
            <a:r>
              <a:rPr lang="en-US" sz="4000" dirty="0">
                <a:solidFill>
                  <a:prstClr val="black"/>
                </a:solidFill>
              </a:rPr>
              <a:t> -  2012/2013</a:t>
            </a:r>
            <a:endParaRPr lang="pt-BR" sz="4000" dirty="0">
              <a:solidFill>
                <a:prstClr val="black"/>
              </a:solidFill>
            </a:endParaRPr>
          </a:p>
        </p:txBody>
      </p:sp>
    </p:spTree>
    <p:extLst>
      <p:ext uri="{BB962C8B-B14F-4D97-AF65-F5344CB8AC3E}">
        <p14:creationId xmlns:p14="http://schemas.microsoft.com/office/powerpoint/2010/main" xmlns="" val="10226238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8792F34-7186-4034-A302-BDD5E01F23DD}" type="datetimeFigureOut">
              <a:rPr lang="pt-BR" smtClean="0"/>
              <a:pPr/>
              <a:t>10/12/2020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DE1C57-550E-41B8-A349-A7D750EAAE66}" type="slidenum">
              <a:rPr lang="pt-BR" smtClean="0"/>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92F34-7186-4034-A302-BDD5E01F23DD}" type="datetimeFigureOut">
              <a:rPr lang="pt-BR" smtClean="0"/>
              <a:pPr/>
              <a:t>10/12/2020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E1C57-550E-41B8-A349-A7D750EAAE66}" type="slidenum">
              <a:rPr lang="pt-BR" smtClean="0"/>
              <a:pPr/>
              <a:t>‹nº›</a:t>
            </a:fld>
            <a:endParaRPr lang="pt-BR"/>
          </a:p>
        </p:txBody>
      </p:sp>
      <p:pic>
        <p:nvPicPr>
          <p:cNvPr id="7" name="Picture 2"/>
          <p:cNvPicPr>
            <a:picLocks noChangeAspect="1" noChangeArrowheads="1"/>
          </p:cNvPicPr>
          <p:nvPr userDrawn="1"/>
        </p:nvPicPr>
        <p:blipFill rotWithShape="1">
          <a:blip r:embed="rId18" cstate="print">
            <a:extLst>
              <a:ext uri="{28A0092B-C50C-407E-A947-70E740481C1C}">
                <a14:useLocalDpi xmlns:a14="http://schemas.microsoft.com/office/drawing/2010/main" xmlns="" val="0"/>
              </a:ext>
            </a:extLst>
          </a:blip>
          <a:srcRect l="15574" t="67014" r="9314" b="18577"/>
          <a:stretch/>
        </p:blipFill>
        <p:spPr bwMode="auto">
          <a:xfrm>
            <a:off x="0" y="5885799"/>
            <a:ext cx="9144744" cy="9907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830" r:id="rId15"/>
    <p:sldLayoutId id="2147483672" r:id="rId16"/>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2a768235-59d7-495b-8a14-cff66daba75d"/>
          <p:cNvSpPr>
            <a:spLocks noChangeAspect="1" noChangeArrowheads="1"/>
          </p:cNvSpPr>
          <p:nvPr/>
        </p:nvSpPr>
        <p:spPr bwMode="auto">
          <a:xfrm>
            <a:off x="116681" y="-144463"/>
            <a:ext cx="2286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5" name="CaixaDeTexto 4">
            <a:extLst>
              <a:ext uri="{FF2B5EF4-FFF2-40B4-BE49-F238E27FC236}">
                <a16:creationId xmlns="" xmlns:a16="http://schemas.microsoft.com/office/drawing/2014/main" id="{F8CC7DC4-7044-4F26-9C09-7FBFA272CA8F}"/>
              </a:ext>
            </a:extLst>
          </p:cNvPr>
          <p:cNvSpPr txBox="1"/>
          <p:nvPr/>
        </p:nvSpPr>
        <p:spPr>
          <a:xfrm>
            <a:off x="1307306" y="3003268"/>
            <a:ext cx="6529388" cy="2123658"/>
          </a:xfrm>
          <a:prstGeom prst="rect">
            <a:avLst/>
          </a:prstGeom>
          <a:noFill/>
        </p:spPr>
        <p:txBody>
          <a:bodyPr wrap="square" rtlCol="0">
            <a:spAutoFit/>
          </a:bodyPr>
          <a:lstStyle/>
          <a:p>
            <a:pPr algn="ctr"/>
            <a:r>
              <a:rPr lang="pt-BR" sz="4400" b="1" dirty="0">
                <a:ln w="0"/>
                <a:solidFill>
                  <a:srgbClr val="0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Reunião </a:t>
            </a:r>
          </a:p>
          <a:p>
            <a:pPr algn="ctr"/>
            <a:r>
              <a:rPr lang="pt-BR" sz="4400" b="1" dirty="0">
                <a:ln w="0"/>
                <a:solidFill>
                  <a:srgbClr val="0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Encerramento do Exercício de 2020</a:t>
            </a:r>
          </a:p>
        </p:txBody>
      </p:sp>
      <p:pic>
        <p:nvPicPr>
          <p:cNvPr id="8" name="Picture 2" descr="Contabilidade Geral RJ">
            <a:extLst>
              <a:ext uri="{FF2B5EF4-FFF2-40B4-BE49-F238E27FC236}">
                <a16:creationId xmlns="" xmlns:a16="http://schemas.microsoft.com/office/drawing/2014/main" id="{CA930997-53C9-4C7A-8414-A22A413807E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6678" y="958623"/>
            <a:ext cx="3353990" cy="109406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m 5" descr="C:\Temporario\Content.Outlook\LRB2TKI3\logo - SUBCONT - v01.png">
            <a:extLst>
              <a:ext uri="{FF2B5EF4-FFF2-40B4-BE49-F238E27FC236}">
                <a16:creationId xmlns="" xmlns:a16="http://schemas.microsoft.com/office/drawing/2014/main" id="{B00A9F3B-7B06-414D-BF97-C999296F488C}"/>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0981" y="541867"/>
            <a:ext cx="2010569" cy="1094064"/>
          </a:xfrm>
          <a:prstGeom prst="rect">
            <a:avLst/>
          </a:prstGeom>
          <a:noFill/>
          <a:ln>
            <a:noFill/>
          </a:ln>
        </p:spPr>
      </p:pic>
    </p:spTree>
    <p:extLst>
      <p:ext uri="{BB962C8B-B14F-4D97-AF65-F5344CB8AC3E}">
        <p14:creationId xmlns="" xmlns:p14="http://schemas.microsoft.com/office/powerpoint/2010/main" val="175473764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1052736"/>
            <a:ext cx="8686800" cy="5040560"/>
          </a:xfrm>
        </p:spPr>
        <p:txBody>
          <a:bodyPr>
            <a:normAutofit fontScale="85000" lnSpcReduction="20000"/>
          </a:bodyPr>
          <a:lstStyle/>
          <a:p>
            <a:endParaRPr lang="pt-BR" sz="1200" dirty="0"/>
          </a:p>
          <a:p>
            <a:pPr marL="0" indent="0" algn="ctr">
              <a:buNone/>
            </a:pPr>
            <a:endParaRPr lang="pt-BR" sz="2600" b="1" u="sng" dirty="0" smtClean="0"/>
          </a:p>
          <a:p>
            <a:pPr marL="0" indent="0" algn="ctr">
              <a:buNone/>
            </a:pPr>
            <a:endParaRPr lang="pt-BR" sz="2600" b="1" u="sng" dirty="0"/>
          </a:p>
          <a:p>
            <a:pPr marL="0" indent="0" algn="ctr">
              <a:buNone/>
            </a:pPr>
            <a:r>
              <a:rPr lang="pt-BR" sz="2600" b="1" u="sng" dirty="0" smtClean="0"/>
              <a:t>EMPENHOS </a:t>
            </a:r>
            <a:r>
              <a:rPr lang="pt-BR" sz="2600" b="1" u="sng" dirty="0"/>
              <a:t>A LIQUIDAR SEM DISPONIBILIDADE FINANCEIRA </a:t>
            </a:r>
          </a:p>
          <a:p>
            <a:pPr marL="0" indent="0" algn="ctr">
              <a:buNone/>
            </a:pPr>
            <a:endParaRPr lang="pt-BR" sz="2200" dirty="0"/>
          </a:p>
          <a:p>
            <a:pPr marL="0" indent="0" algn="just">
              <a:buNone/>
            </a:pPr>
            <a:r>
              <a:rPr lang="pt-BR" sz="2700" dirty="0"/>
              <a:t>A falta de cancelamento dos empenhos sem Disponibilidade Financeira impede a </a:t>
            </a:r>
            <a:r>
              <a:rPr lang="pt-BR" sz="2700" b="1" dirty="0">
                <a:solidFill>
                  <a:srgbClr val="FF0000"/>
                </a:solidFill>
              </a:rPr>
              <a:t>CONCLUSÃO DO BOLETIM </a:t>
            </a:r>
            <a:r>
              <a:rPr lang="pt-BR" sz="2700" dirty="0"/>
              <a:t>e como consequência, </a:t>
            </a:r>
            <a:r>
              <a:rPr lang="pt-BR" sz="2700" b="1" dirty="0">
                <a:solidFill>
                  <a:srgbClr val="FF0000"/>
                </a:solidFill>
              </a:rPr>
              <a:t>“NENHUM RP SERÁ INSCRITO”</a:t>
            </a:r>
            <a:r>
              <a:rPr lang="pt-BR" sz="2700" b="1" dirty="0"/>
              <a:t>, </a:t>
            </a:r>
            <a:r>
              <a:rPr lang="pt-BR" sz="2700" dirty="0"/>
              <a:t>independente de haver Disponibilidade Financeira ou não. </a:t>
            </a:r>
          </a:p>
          <a:p>
            <a:pPr marL="0" indent="0" algn="just">
              <a:buNone/>
            </a:pPr>
            <a:endParaRPr lang="pt-BR" sz="2700" dirty="0"/>
          </a:p>
          <a:p>
            <a:pPr marL="0" indent="0" algn="just">
              <a:buNone/>
            </a:pPr>
            <a:r>
              <a:rPr lang="pt-BR" sz="2700" dirty="0"/>
              <a:t>Ou seja, caso a </a:t>
            </a:r>
            <a:r>
              <a:rPr lang="pt-BR" sz="2700" b="1" dirty="0"/>
              <a:t>UG</a:t>
            </a:r>
            <a:r>
              <a:rPr lang="pt-BR" sz="2700" dirty="0"/>
              <a:t> tenha saldos de empenhos a liquidar em várias fontes de recursos detalhadas e em uma delas </a:t>
            </a:r>
            <a:r>
              <a:rPr lang="pt-BR" sz="2700" b="1" dirty="0"/>
              <a:t>NÃO</a:t>
            </a:r>
            <a:r>
              <a:rPr lang="pt-BR" sz="2700" dirty="0"/>
              <a:t> haja Disponibilidade Financeira e esta não for cancelada, impedirá a inscrição de </a:t>
            </a:r>
            <a:r>
              <a:rPr lang="pt-BR" sz="2700" b="1" dirty="0"/>
              <a:t>TODO </a:t>
            </a:r>
            <a:r>
              <a:rPr lang="pt-BR" sz="2700" dirty="0"/>
              <a:t>o</a:t>
            </a:r>
            <a:r>
              <a:rPr lang="pt-BR" sz="2700" b="1" dirty="0"/>
              <a:t> RP </a:t>
            </a:r>
            <a:r>
              <a:rPr lang="pt-BR" sz="2700" dirty="0"/>
              <a:t>da </a:t>
            </a:r>
            <a:r>
              <a:rPr lang="pt-BR" sz="2700" b="1" dirty="0"/>
              <a:t>UG</a:t>
            </a:r>
            <a:r>
              <a:rPr lang="pt-BR" sz="2700" dirty="0"/>
              <a:t>. </a:t>
            </a:r>
          </a:p>
          <a:p>
            <a:pPr marL="0" indent="0" algn="just">
              <a:buNone/>
            </a:pPr>
            <a:r>
              <a:rPr lang="pt-BR" sz="2700" dirty="0"/>
              <a:t> </a:t>
            </a:r>
          </a:p>
          <a:p>
            <a:pPr marL="0" indent="0" algn="just">
              <a:buNone/>
            </a:pPr>
            <a:endParaRPr lang="pt-BR" sz="2200" dirty="0"/>
          </a:p>
          <a:p>
            <a:pPr marL="0" indent="0" algn="just">
              <a:buNone/>
            </a:pPr>
            <a:endParaRPr lang="pt-BR" sz="2200" dirty="0"/>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5700205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692696"/>
            <a:ext cx="8686800" cy="5904656"/>
          </a:xfrm>
        </p:spPr>
        <p:txBody>
          <a:bodyPr>
            <a:normAutofit/>
          </a:bodyPr>
          <a:lstStyle/>
          <a:p>
            <a:pPr marL="0" indent="0" algn="ctr">
              <a:buNone/>
            </a:pPr>
            <a:endParaRPr lang="pt-BR" sz="1000" b="1" dirty="0"/>
          </a:p>
          <a:p>
            <a:pPr marL="0" indent="0" algn="ctr">
              <a:buNone/>
            </a:pPr>
            <a:r>
              <a:rPr lang="pt-BR" sz="2600" b="1" u="sng" dirty="0"/>
              <a:t>EMPENHOS A LIQUIDAR SEM DISPONIBILIDADE FINANCEIRA </a:t>
            </a:r>
          </a:p>
          <a:p>
            <a:pPr marL="0" indent="0" algn="ctr">
              <a:buNone/>
            </a:pPr>
            <a:endParaRPr lang="pt-BR" sz="1000" dirty="0" smtClean="0"/>
          </a:p>
          <a:p>
            <a:pPr marL="0" indent="0" algn="ctr">
              <a:buNone/>
            </a:pPr>
            <a:endParaRPr lang="pt-BR" sz="1000" dirty="0"/>
          </a:p>
          <a:p>
            <a:pPr algn="just"/>
            <a:r>
              <a:rPr lang="pt-BR" sz="2200" dirty="0"/>
              <a:t>Para fins de inscrição em Restos a Pagar, os </a:t>
            </a:r>
            <a:r>
              <a:rPr lang="pt-BR" sz="2200" u="sng" dirty="0"/>
              <a:t>Empenhos a Liquidar sem Disponibilidade </a:t>
            </a:r>
            <a:r>
              <a:rPr lang="pt-BR" sz="2200" u="sng" dirty="0" smtClean="0"/>
              <a:t>Financeira</a:t>
            </a:r>
            <a:r>
              <a:rPr lang="pt-BR" sz="2200" dirty="0" smtClean="0"/>
              <a:t>, </a:t>
            </a:r>
            <a:r>
              <a:rPr lang="pt-BR" sz="2200" dirty="0"/>
              <a:t>deverão ser </a:t>
            </a:r>
            <a:r>
              <a:rPr lang="pt-BR" sz="2200" b="1" dirty="0">
                <a:solidFill>
                  <a:srgbClr val="FF0000"/>
                </a:solidFill>
              </a:rPr>
              <a:t>cancelados pelo Órgão</a:t>
            </a:r>
            <a:r>
              <a:rPr lang="pt-BR" sz="2200" dirty="0">
                <a:solidFill>
                  <a:srgbClr val="FF0000"/>
                </a:solidFill>
              </a:rPr>
              <a:t> </a:t>
            </a:r>
            <a:r>
              <a:rPr lang="pt-BR" sz="2200" dirty="0"/>
              <a:t>antes da conclusão do Boletim de RP, ou seja, </a:t>
            </a:r>
            <a:r>
              <a:rPr lang="pt-BR" sz="2200" b="1" dirty="0">
                <a:solidFill>
                  <a:srgbClr val="FF0000"/>
                </a:solidFill>
              </a:rPr>
              <a:t>até </a:t>
            </a:r>
            <a:r>
              <a:rPr lang="pt-BR" sz="2200" b="1" dirty="0" smtClean="0">
                <a:solidFill>
                  <a:srgbClr val="FF0000"/>
                </a:solidFill>
              </a:rPr>
              <a:t>10/01/2021 </a:t>
            </a:r>
            <a:r>
              <a:rPr lang="pt-BR" sz="2200" dirty="0"/>
              <a:t>(o dia anterior à </a:t>
            </a:r>
            <a:r>
              <a:rPr lang="pt-BR" sz="2200" u="sng" dirty="0"/>
              <a:t>Solicitação da Inscrição</a:t>
            </a:r>
            <a:r>
              <a:rPr lang="pt-BR" sz="2200" dirty="0"/>
              <a:t>).</a:t>
            </a:r>
            <a:r>
              <a:rPr lang="pt-BR" sz="2600" dirty="0">
                <a:solidFill>
                  <a:srgbClr val="FF0000"/>
                </a:solidFill>
              </a:rPr>
              <a:t> </a:t>
            </a:r>
          </a:p>
          <a:p>
            <a:pPr marL="0" indent="0" algn="just">
              <a:buNone/>
            </a:pPr>
            <a:endParaRPr lang="pt-BR" sz="1300" dirty="0">
              <a:solidFill>
                <a:srgbClr val="FF0000"/>
              </a:solidFill>
            </a:endParaRPr>
          </a:p>
          <a:p>
            <a:pPr algn="just"/>
            <a:r>
              <a:rPr lang="pt-BR" sz="2200" dirty="0"/>
              <a:t>Os Órgãos deverão priorizar para fins de cancelamento, os empenhos a liquidar </a:t>
            </a:r>
            <a:r>
              <a:rPr lang="pt-BR" sz="2200" b="1" dirty="0"/>
              <a:t>não</a:t>
            </a:r>
            <a:r>
              <a:rPr lang="pt-BR" sz="2200" dirty="0"/>
              <a:t> </a:t>
            </a:r>
            <a:r>
              <a:rPr lang="pt-BR" sz="2200" b="1" dirty="0"/>
              <a:t>exigíveis</a:t>
            </a:r>
            <a:r>
              <a:rPr lang="pt-BR" sz="2200" dirty="0"/>
              <a:t> (empenhos para os quais inexista passivo)  registrados na conta  </a:t>
            </a:r>
            <a:r>
              <a:rPr lang="pt-BR" sz="2200" b="1" dirty="0" smtClean="0"/>
              <a:t>6.2.2.1.3.</a:t>
            </a:r>
            <a:r>
              <a:rPr lang="pt-BR" sz="2200" b="1" dirty="0" smtClean="0">
                <a:solidFill>
                  <a:srgbClr val="FF0000"/>
                </a:solidFill>
              </a:rPr>
              <a:t>01</a:t>
            </a:r>
            <a:r>
              <a:rPr lang="pt-BR" sz="2200" b="1" dirty="0" smtClean="0"/>
              <a:t>.01</a:t>
            </a:r>
            <a:r>
              <a:rPr lang="pt-BR" sz="2200" b="1" dirty="0" smtClean="0">
                <a:solidFill>
                  <a:srgbClr val="FF0000"/>
                </a:solidFill>
              </a:rPr>
              <a:t> </a:t>
            </a:r>
            <a:r>
              <a:rPr lang="pt-BR" sz="2200" b="1" dirty="0" smtClean="0"/>
              <a:t>- Crédito </a:t>
            </a:r>
            <a:r>
              <a:rPr lang="pt-BR" sz="2200" b="1" dirty="0"/>
              <a:t>Empenhado </a:t>
            </a:r>
            <a:r>
              <a:rPr lang="pt-BR" sz="2200" b="1" u="sng" dirty="0">
                <a:solidFill>
                  <a:srgbClr val="FF0000"/>
                </a:solidFill>
              </a:rPr>
              <a:t>a Liquidar</a:t>
            </a:r>
            <a:r>
              <a:rPr lang="pt-BR" sz="2200" u="sng" dirty="0">
                <a:solidFill>
                  <a:srgbClr val="FF0000"/>
                </a:solidFill>
              </a:rPr>
              <a:t> </a:t>
            </a:r>
            <a:r>
              <a:rPr lang="pt-BR" sz="2200" dirty="0"/>
              <a:t>e a seguir os empenhos </a:t>
            </a:r>
            <a:r>
              <a:rPr lang="pt-BR" sz="2200" b="1" dirty="0"/>
              <a:t>exigíveis</a:t>
            </a:r>
            <a:r>
              <a:rPr lang="pt-BR" sz="2200" dirty="0"/>
              <a:t> (entendidos como aqueles cujo fato gerador já tenha ocorrido, mas que não é possível efetuar a liquidação formal) registrados na conta </a:t>
            </a:r>
            <a:r>
              <a:rPr lang="pt-BR" sz="2200" b="1" dirty="0" smtClean="0"/>
              <a:t>6.2.2.1.3.</a:t>
            </a:r>
            <a:r>
              <a:rPr lang="pt-BR" sz="2200" b="1" dirty="0" smtClean="0">
                <a:solidFill>
                  <a:srgbClr val="FF0000"/>
                </a:solidFill>
              </a:rPr>
              <a:t>02</a:t>
            </a:r>
            <a:r>
              <a:rPr lang="pt-BR" sz="2200" b="1" dirty="0" smtClean="0"/>
              <a:t>.01 </a:t>
            </a:r>
            <a:r>
              <a:rPr lang="pt-BR" sz="2200" b="1" dirty="0"/>
              <a:t>- Crédito Empenhado </a:t>
            </a:r>
            <a:r>
              <a:rPr lang="pt-BR" sz="2200" b="1" u="sng" dirty="0">
                <a:solidFill>
                  <a:srgbClr val="FF0000"/>
                </a:solidFill>
              </a:rPr>
              <a:t>em</a:t>
            </a:r>
            <a:r>
              <a:rPr lang="pt-BR" sz="2200" b="1" dirty="0">
                <a:solidFill>
                  <a:srgbClr val="FF0000"/>
                </a:solidFill>
              </a:rPr>
              <a:t> </a:t>
            </a:r>
            <a:r>
              <a:rPr lang="pt-BR" sz="2200" b="1" u="sng" dirty="0">
                <a:solidFill>
                  <a:srgbClr val="FF0000"/>
                </a:solidFill>
              </a:rPr>
              <a:t>Liquidação</a:t>
            </a:r>
            <a:r>
              <a:rPr lang="pt-BR" sz="2200" b="1" dirty="0" smtClean="0">
                <a:solidFill>
                  <a:srgbClr val="FF0000"/>
                </a:solidFill>
              </a:rPr>
              <a:t>. </a:t>
            </a:r>
            <a:r>
              <a:rPr lang="pt-BR" sz="2200" dirty="0" smtClean="0"/>
              <a:t>(Art. 7º, § 4º)</a:t>
            </a:r>
            <a:endParaRPr lang="pt-BR" sz="2200" dirty="0"/>
          </a:p>
          <a:p>
            <a:pPr algn="just"/>
            <a:endParaRPr lang="pt-BR" sz="1100" dirty="0">
              <a:solidFill>
                <a:srgbClr val="FF0000"/>
              </a:solidFill>
            </a:endParaRPr>
          </a:p>
        </p:txBody>
      </p:sp>
      <p:sp>
        <p:nvSpPr>
          <p:cNvPr id="3" name="Retângulo 2"/>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57692708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04800" y="2204863"/>
            <a:ext cx="8686800" cy="3528393"/>
          </a:xfrm>
        </p:spPr>
        <p:txBody>
          <a:bodyPr>
            <a:normAutofit/>
          </a:bodyPr>
          <a:lstStyle/>
          <a:p>
            <a:pPr marL="0" indent="0" algn="ctr">
              <a:buNone/>
            </a:pPr>
            <a:endParaRPr lang="pt-BR" sz="1000" b="1" dirty="0"/>
          </a:p>
          <a:p>
            <a:pPr marL="0" indent="0" algn="ctr">
              <a:buNone/>
            </a:pPr>
            <a:r>
              <a:rPr lang="pt-BR" dirty="0">
                <a:solidFill>
                  <a:srgbClr val="FF0000"/>
                </a:solidFill>
              </a:rPr>
              <a:t> </a:t>
            </a:r>
          </a:p>
        </p:txBody>
      </p:sp>
      <p:sp>
        <p:nvSpPr>
          <p:cNvPr id="4" name="Retângulo 3"/>
          <p:cNvSpPr/>
          <p:nvPr/>
        </p:nvSpPr>
        <p:spPr>
          <a:xfrm>
            <a:off x="467544" y="836713"/>
            <a:ext cx="8208912" cy="2354491"/>
          </a:xfrm>
          <a:prstGeom prst="rect">
            <a:avLst/>
          </a:prstGeom>
        </p:spPr>
        <p:txBody>
          <a:bodyPr wrap="square">
            <a:spAutoFit/>
          </a:bodyPr>
          <a:lstStyle/>
          <a:p>
            <a:r>
              <a:rPr lang="pt-BR" sz="2100" dirty="0">
                <a:solidFill>
                  <a:prstClr val="black"/>
                </a:solidFill>
              </a:rPr>
              <a:t>Para anular a Nota de Empenho para </a:t>
            </a:r>
            <a:r>
              <a:rPr lang="pt-BR" sz="2100" dirty="0" smtClean="0">
                <a:solidFill>
                  <a:prstClr val="black"/>
                </a:solidFill>
              </a:rPr>
              <a:t>a </a:t>
            </a:r>
            <a:r>
              <a:rPr lang="pt-BR" sz="2100" dirty="0">
                <a:solidFill>
                  <a:prstClr val="black"/>
                </a:solidFill>
              </a:rPr>
              <a:t>qual </a:t>
            </a:r>
            <a:r>
              <a:rPr lang="pt-BR" sz="2100" b="1" dirty="0">
                <a:solidFill>
                  <a:srgbClr val="FF0000"/>
                </a:solidFill>
              </a:rPr>
              <a:t>NÃO</a:t>
            </a:r>
            <a:r>
              <a:rPr lang="pt-BR" sz="2100" dirty="0">
                <a:solidFill>
                  <a:prstClr val="black"/>
                </a:solidFill>
              </a:rPr>
              <a:t> houve </a:t>
            </a:r>
            <a:r>
              <a:rPr lang="pt-BR" sz="2100" dirty="0">
                <a:solidFill>
                  <a:srgbClr val="FF0000"/>
                </a:solidFill>
              </a:rPr>
              <a:t>liquidações</a:t>
            </a:r>
            <a:r>
              <a:rPr lang="pt-BR" sz="2100" dirty="0" smtClean="0">
                <a:solidFill>
                  <a:prstClr val="black"/>
                </a:solidFill>
              </a:rPr>
              <a:t>:</a:t>
            </a:r>
          </a:p>
          <a:p>
            <a:endParaRPr lang="pt-BR" sz="2100" dirty="0">
              <a:solidFill>
                <a:prstClr val="black"/>
              </a:solidFill>
            </a:endParaRPr>
          </a:p>
          <a:p>
            <a:r>
              <a:rPr lang="pt-BR" sz="2100" dirty="0">
                <a:solidFill>
                  <a:prstClr val="black"/>
                </a:solidFill>
              </a:rPr>
              <a:t> - </a:t>
            </a:r>
            <a:r>
              <a:rPr lang="pt-BR" sz="2100" dirty="0" smtClean="0">
                <a:solidFill>
                  <a:prstClr val="black"/>
                </a:solidFill>
              </a:rPr>
              <a:t>Execução        </a:t>
            </a:r>
            <a:r>
              <a:rPr lang="pt-BR" sz="2100" dirty="0" err="1" smtClean="0">
                <a:solidFill>
                  <a:prstClr val="black"/>
                </a:solidFill>
              </a:rPr>
              <a:t>Execução</a:t>
            </a:r>
            <a:r>
              <a:rPr lang="pt-BR" sz="2100" dirty="0" smtClean="0">
                <a:solidFill>
                  <a:prstClr val="black"/>
                </a:solidFill>
              </a:rPr>
              <a:t> Orçamentária        Nota </a:t>
            </a:r>
            <a:r>
              <a:rPr lang="pt-BR" sz="2100" dirty="0">
                <a:solidFill>
                  <a:prstClr val="black"/>
                </a:solidFill>
              </a:rPr>
              <a:t>de </a:t>
            </a:r>
            <a:r>
              <a:rPr lang="pt-BR" sz="2100" dirty="0" smtClean="0">
                <a:solidFill>
                  <a:prstClr val="black"/>
                </a:solidFill>
              </a:rPr>
              <a:t>Empenho</a:t>
            </a:r>
          </a:p>
          <a:p>
            <a:endParaRPr lang="pt-BR" sz="2100" dirty="0" smtClean="0">
              <a:solidFill>
                <a:prstClr val="black"/>
              </a:solidFill>
            </a:endParaRPr>
          </a:p>
          <a:p>
            <a:r>
              <a:rPr lang="pt-BR" sz="2100" dirty="0" smtClean="0">
                <a:solidFill>
                  <a:prstClr val="black"/>
                </a:solidFill>
              </a:rPr>
              <a:t> </a:t>
            </a:r>
            <a:r>
              <a:rPr lang="pt-BR" sz="2100" dirty="0">
                <a:solidFill>
                  <a:prstClr val="black"/>
                </a:solidFill>
              </a:rPr>
              <a:t>- A seguir escolher a </a:t>
            </a:r>
            <a:r>
              <a:rPr lang="pt-BR" sz="2100" b="1" dirty="0">
                <a:solidFill>
                  <a:srgbClr val="FF0000"/>
                </a:solidFill>
                <a:effectLst>
                  <a:outerShdw blurRad="38100" dist="38100" dir="2700000" algn="tl">
                    <a:srgbClr val="000000">
                      <a:alpha val="43137"/>
                    </a:srgbClr>
                  </a:outerShdw>
                </a:effectLst>
              </a:rPr>
              <a:t>NE a cancelar</a:t>
            </a:r>
            <a:r>
              <a:rPr lang="pt-BR" sz="2100" dirty="0">
                <a:solidFill>
                  <a:prstClr val="black"/>
                </a:solidFill>
              </a:rPr>
              <a:t>, clicar em  </a:t>
            </a:r>
            <a:r>
              <a:rPr lang="pt-BR" sz="2100" b="1" u="sng" dirty="0">
                <a:solidFill>
                  <a:srgbClr val="FF0000"/>
                </a:solidFill>
                <a:effectLst>
                  <a:outerShdw blurRad="38100" dist="38100" dir="2700000" algn="tl">
                    <a:srgbClr val="000000">
                      <a:alpha val="43137"/>
                    </a:srgbClr>
                  </a:outerShdw>
                </a:effectLst>
              </a:rPr>
              <a:t>Alterar</a:t>
            </a:r>
            <a:r>
              <a:rPr lang="pt-BR" sz="2100" dirty="0">
                <a:solidFill>
                  <a:prstClr val="black"/>
                </a:solidFill>
              </a:rPr>
              <a:t> e </a:t>
            </a:r>
            <a:r>
              <a:rPr lang="pt-BR" sz="2100" dirty="0" smtClean="0">
                <a:solidFill>
                  <a:prstClr val="black"/>
                </a:solidFill>
              </a:rPr>
              <a:t>depois em </a:t>
            </a:r>
            <a:r>
              <a:rPr lang="pt-BR" sz="2100" b="1" u="sng" dirty="0" smtClean="0">
                <a:solidFill>
                  <a:srgbClr val="FF0000"/>
                </a:solidFill>
                <a:effectLst>
                  <a:outerShdw blurRad="38100" dist="38100" dir="2700000" algn="tl">
                    <a:srgbClr val="000000">
                      <a:alpha val="43137"/>
                    </a:srgbClr>
                  </a:outerShdw>
                </a:effectLst>
              </a:rPr>
              <a:t>ANULAR</a:t>
            </a:r>
            <a:r>
              <a:rPr lang="pt-BR" sz="2100" dirty="0" smtClean="0">
                <a:solidFill>
                  <a:srgbClr val="FF0000"/>
                </a:solidFill>
                <a:effectLst>
                  <a:outerShdw blurRad="38100" dist="38100" dir="2700000" algn="tl">
                    <a:srgbClr val="000000">
                      <a:alpha val="43137"/>
                    </a:srgbClr>
                  </a:outerShdw>
                </a:effectLst>
              </a:rPr>
              <a:t>,</a:t>
            </a:r>
            <a:r>
              <a:rPr lang="pt-BR" sz="2100" dirty="0" smtClean="0">
                <a:solidFill>
                  <a:srgbClr val="FF0000"/>
                </a:solidFill>
              </a:rPr>
              <a:t> </a:t>
            </a:r>
            <a:r>
              <a:rPr lang="pt-BR" sz="2100" dirty="0" smtClean="0">
                <a:solidFill>
                  <a:prstClr val="black"/>
                </a:solidFill>
              </a:rPr>
              <a:t>  aparecerá </a:t>
            </a:r>
            <a:r>
              <a:rPr lang="pt-BR" sz="2100" dirty="0">
                <a:solidFill>
                  <a:prstClr val="black"/>
                </a:solidFill>
              </a:rPr>
              <a:t>a tela abaixo</a:t>
            </a:r>
            <a:r>
              <a:rPr lang="pt-BR" sz="2100" dirty="0" smtClean="0">
                <a:solidFill>
                  <a:prstClr val="black"/>
                </a:solidFill>
              </a:rPr>
              <a:t>:</a:t>
            </a:r>
          </a:p>
          <a:p>
            <a:endParaRPr lang="pt-BR" sz="2100" dirty="0">
              <a:solidFill>
                <a:prstClr val="black"/>
              </a:solidFill>
            </a:endParaRPr>
          </a:p>
        </p:txBody>
      </p:sp>
      <p:pic>
        <p:nvPicPr>
          <p:cNvPr id="6" name="Imagem 5"/>
          <p:cNvPicPr/>
          <p:nvPr/>
        </p:nvPicPr>
        <p:blipFill rotWithShape="1">
          <a:blip r:embed="rId2" cstate="print"/>
          <a:srcRect l="19329" t="20806" r="22493" b="19463"/>
          <a:stretch/>
        </p:blipFill>
        <p:spPr bwMode="auto">
          <a:xfrm>
            <a:off x="725432" y="2780928"/>
            <a:ext cx="7446968" cy="3528392"/>
          </a:xfrm>
          <a:prstGeom prst="rect">
            <a:avLst/>
          </a:prstGeom>
          <a:ln>
            <a:noFill/>
          </a:ln>
          <a:extLst>
            <a:ext uri="{53640926-AAD7-44D8-BBD7-CCE9431645EC}">
              <a14:shadowObscured xmlns:a14="http://schemas.microsoft.com/office/drawing/2010/main" xmlns=""/>
            </a:ext>
          </a:extLst>
        </p:spPr>
      </p:pic>
      <p:sp>
        <p:nvSpPr>
          <p:cNvPr id="7" name="Seta para a esquerda 6"/>
          <p:cNvSpPr/>
          <p:nvPr/>
        </p:nvSpPr>
        <p:spPr>
          <a:xfrm>
            <a:off x="5292080" y="3573016"/>
            <a:ext cx="2434704" cy="5722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CaixaDeTexto 4"/>
          <p:cNvSpPr txBox="1"/>
          <p:nvPr/>
        </p:nvSpPr>
        <p:spPr>
          <a:xfrm>
            <a:off x="2771800" y="4149080"/>
            <a:ext cx="1440160" cy="276999"/>
          </a:xfrm>
          <a:prstGeom prst="rect">
            <a:avLst/>
          </a:prstGeom>
          <a:solidFill>
            <a:schemeClr val="bg1"/>
          </a:solidFill>
          <a:ln w="12700">
            <a:solidFill>
              <a:srgbClr val="FF0000"/>
            </a:solidFill>
          </a:ln>
        </p:spPr>
        <p:txBody>
          <a:bodyPr wrap="square" rtlCol="0">
            <a:spAutoFit/>
          </a:bodyPr>
          <a:lstStyle/>
          <a:p>
            <a:r>
              <a:rPr lang="pt-BR" sz="1200" b="1" dirty="0" smtClean="0">
                <a:latin typeface="Arial" panose="020B0604020202020204" pitchFamily="34" charset="0"/>
                <a:cs typeface="Arial" panose="020B0604020202020204" pitchFamily="34" charset="0"/>
              </a:rPr>
              <a:t>31/12/2020</a:t>
            </a:r>
            <a:endParaRPr lang="pt-BR" sz="1200" b="1" dirty="0">
              <a:latin typeface="Arial" panose="020B0604020202020204" pitchFamily="34" charset="0"/>
              <a:cs typeface="Arial" panose="020B0604020202020204" pitchFamily="34" charset="0"/>
            </a:endParaRPr>
          </a:p>
        </p:txBody>
      </p:sp>
      <p:sp>
        <p:nvSpPr>
          <p:cNvPr id="8" name="Seta para a direita 7"/>
          <p:cNvSpPr/>
          <p:nvPr/>
        </p:nvSpPr>
        <p:spPr>
          <a:xfrm>
            <a:off x="1787174" y="1467717"/>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4876444" y="1467717"/>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78594528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p:cNvSpPr txBox="1"/>
          <p:nvPr/>
        </p:nvSpPr>
        <p:spPr>
          <a:xfrm>
            <a:off x="611560" y="908720"/>
            <a:ext cx="7776864" cy="1200329"/>
          </a:xfrm>
          <a:prstGeom prst="rect">
            <a:avLst/>
          </a:prstGeom>
          <a:noFill/>
        </p:spPr>
        <p:txBody>
          <a:bodyPr wrap="square" rtlCol="0">
            <a:spAutoFit/>
          </a:bodyPr>
          <a:lstStyle/>
          <a:p>
            <a:pPr algn="just"/>
            <a:r>
              <a:rPr lang="pt-BR" sz="2400" b="1" i="1" dirty="0">
                <a:solidFill>
                  <a:schemeClr val="tx2">
                    <a:lumMod val="40000"/>
                    <a:lumOff val="60000"/>
                  </a:schemeClr>
                </a:solidFill>
              </a:rPr>
              <a:t>“A não inscrição de Empenhos a Liquidar </a:t>
            </a:r>
            <a:r>
              <a:rPr lang="pt-BR" sz="2400" b="1" i="1" dirty="0" smtClean="0">
                <a:solidFill>
                  <a:schemeClr val="tx2">
                    <a:lumMod val="40000"/>
                    <a:lumOff val="60000"/>
                  </a:schemeClr>
                </a:solidFill>
              </a:rPr>
              <a:t>Exigíveis por </a:t>
            </a:r>
            <a:r>
              <a:rPr lang="pt-BR" sz="2400" b="1" i="1" u="sng" dirty="0">
                <a:solidFill>
                  <a:schemeClr val="tx2">
                    <a:lumMod val="40000"/>
                    <a:lumOff val="60000"/>
                  </a:schemeClr>
                </a:solidFill>
              </a:rPr>
              <a:t>indisponibilidade de caixa</a:t>
            </a:r>
            <a:r>
              <a:rPr lang="pt-BR" sz="2400" b="1" i="1" dirty="0">
                <a:solidFill>
                  <a:schemeClr val="tx2">
                    <a:lumMod val="40000"/>
                    <a:lumOff val="60000"/>
                  </a:schemeClr>
                </a:solidFill>
              </a:rPr>
              <a:t> não resulta na extinção do passivo,...”</a:t>
            </a:r>
            <a:r>
              <a:rPr lang="pt-BR" sz="2400" b="1" dirty="0">
                <a:solidFill>
                  <a:schemeClr val="tx2">
                    <a:lumMod val="40000"/>
                    <a:lumOff val="60000"/>
                  </a:schemeClr>
                </a:solidFill>
              </a:rPr>
              <a:t> </a:t>
            </a:r>
            <a:r>
              <a:rPr lang="pt-BR" sz="2400" b="1" i="1" dirty="0">
                <a:solidFill>
                  <a:schemeClr val="tx2">
                    <a:lumMod val="40000"/>
                    <a:lumOff val="60000"/>
                  </a:schemeClr>
                </a:solidFill>
              </a:rPr>
              <a:t>(Art. 7º, § 5º)</a:t>
            </a:r>
          </a:p>
        </p:txBody>
      </p:sp>
      <p:sp>
        <p:nvSpPr>
          <p:cNvPr id="6" name="CaixaDeTexto 5"/>
          <p:cNvSpPr txBox="1"/>
          <p:nvPr/>
        </p:nvSpPr>
        <p:spPr>
          <a:xfrm>
            <a:off x="644190" y="2564904"/>
            <a:ext cx="8095701" cy="40626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pt-BR" sz="2000" dirty="0">
                <a:solidFill>
                  <a:prstClr val="black"/>
                </a:solidFill>
              </a:rPr>
              <a:t>Portanto, </a:t>
            </a:r>
            <a:endParaRPr lang="pt-BR" sz="2000" dirty="0" smtClean="0">
              <a:solidFill>
                <a:prstClr val="black"/>
              </a:solidFill>
            </a:endParaRPr>
          </a:p>
          <a:p>
            <a:pPr marL="285750" indent="-285750" algn="just">
              <a:buFont typeface="Wingdings" pitchFamily="2" charset="2"/>
              <a:buChar char="Ø"/>
            </a:pPr>
            <a:endParaRPr lang="pt-BR" sz="2000" dirty="0">
              <a:solidFill>
                <a:prstClr val="black"/>
              </a:solidFill>
            </a:endParaRPr>
          </a:p>
          <a:p>
            <a:pPr marL="285750" indent="-285750" algn="just">
              <a:buFont typeface="Wingdings" pitchFamily="2" charset="2"/>
              <a:buChar char="Ø"/>
            </a:pPr>
            <a:r>
              <a:rPr lang="pt-BR" sz="2000" dirty="0" smtClean="0">
                <a:solidFill>
                  <a:prstClr val="black"/>
                </a:solidFill>
              </a:rPr>
              <a:t>Os </a:t>
            </a:r>
            <a:r>
              <a:rPr lang="pt-BR" sz="2000" dirty="0">
                <a:solidFill>
                  <a:prstClr val="black"/>
                </a:solidFill>
              </a:rPr>
              <a:t>valores cancelados por indisponibilidade financeira para inscrição em RPNP referente a </a:t>
            </a:r>
            <a:r>
              <a:rPr lang="pt-BR" sz="2000" dirty="0">
                <a:solidFill>
                  <a:srgbClr val="FF0000"/>
                </a:solidFill>
              </a:rPr>
              <a:t>empenhos exigíveis </a:t>
            </a:r>
            <a:r>
              <a:rPr lang="pt-BR" sz="2000" dirty="0">
                <a:solidFill>
                  <a:prstClr val="black"/>
                </a:solidFill>
              </a:rPr>
              <a:t>registrados na conta </a:t>
            </a:r>
            <a:r>
              <a:rPr lang="pt-BR" sz="2000" dirty="0" smtClean="0">
                <a:solidFill>
                  <a:prstClr val="black"/>
                </a:solidFill>
              </a:rPr>
              <a:t>6.2.2.1.3.02.01 </a:t>
            </a:r>
            <a:r>
              <a:rPr lang="pt-BR" sz="2000" dirty="0" smtClean="0">
                <a:solidFill>
                  <a:schemeClr val="tx1"/>
                </a:solidFill>
              </a:rPr>
              <a:t>Créditos </a:t>
            </a:r>
            <a:r>
              <a:rPr lang="pt-BR" sz="2000" dirty="0">
                <a:solidFill>
                  <a:schemeClr val="tx1"/>
                </a:solidFill>
              </a:rPr>
              <a:t>Empenhados </a:t>
            </a:r>
            <a:r>
              <a:rPr lang="pt-BR" sz="2000" u="sng" dirty="0">
                <a:solidFill>
                  <a:schemeClr val="tx1"/>
                </a:solidFill>
              </a:rPr>
              <a:t>em Liquidação, e</a:t>
            </a:r>
          </a:p>
          <a:p>
            <a:pPr algn="just"/>
            <a:endParaRPr lang="pt-BR" sz="2000" u="sng" dirty="0">
              <a:solidFill>
                <a:srgbClr val="FF0000"/>
              </a:solidFill>
            </a:endParaRPr>
          </a:p>
          <a:p>
            <a:pPr marL="285750" indent="-285750" algn="just">
              <a:buFont typeface="Wingdings" pitchFamily="2" charset="2"/>
              <a:buChar char="Ø"/>
            </a:pPr>
            <a:r>
              <a:rPr lang="pt-BR" sz="2000" dirty="0">
                <a:solidFill>
                  <a:prstClr val="black"/>
                </a:solidFill>
              </a:rPr>
              <a:t>Os valores cancelados referente a </a:t>
            </a:r>
            <a:r>
              <a:rPr lang="pt-BR" sz="2000" dirty="0">
                <a:solidFill>
                  <a:srgbClr val="FF0000"/>
                </a:solidFill>
              </a:rPr>
              <a:t>despesas  financiadas com recursos vinculados (Convênios)</a:t>
            </a:r>
            <a:r>
              <a:rPr lang="pt-BR" sz="2000" dirty="0">
                <a:solidFill>
                  <a:prstClr val="black"/>
                </a:solidFill>
              </a:rPr>
              <a:t> que tenham </a:t>
            </a:r>
            <a:r>
              <a:rPr lang="pt-BR" sz="2000" dirty="0" smtClean="0">
                <a:solidFill>
                  <a:prstClr val="black"/>
                </a:solidFill>
              </a:rPr>
              <a:t>ultrapassado </a:t>
            </a:r>
            <a:r>
              <a:rPr lang="pt-BR" sz="2000" dirty="0">
                <a:solidFill>
                  <a:prstClr val="black"/>
                </a:solidFill>
              </a:rPr>
              <a:t>o limite de disponibilidade financeira de caixa, não podendo assim ser inscritos em RPP, deverão ter suas respectivas  obrigações  registradas no </a:t>
            </a:r>
            <a:r>
              <a:rPr lang="pt-BR" sz="2000" u="sng" dirty="0">
                <a:solidFill>
                  <a:srgbClr val="FF0000"/>
                </a:solidFill>
              </a:rPr>
              <a:t>Passivo Permanente</a:t>
            </a:r>
            <a:r>
              <a:rPr lang="pt-BR" sz="2000" dirty="0">
                <a:solidFill>
                  <a:prstClr val="black"/>
                </a:solidFill>
              </a:rPr>
              <a:t>, observando o disposto nos </a:t>
            </a:r>
            <a:r>
              <a:rPr lang="pt-BR" sz="2000" b="1" u="sng" dirty="0">
                <a:solidFill>
                  <a:prstClr val="black"/>
                </a:solidFill>
              </a:rPr>
              <a:t>princípios contábeis da competência e oportunidade</a:t>
            </a:r>
            <a:r>
              <a:rPr lang="pt-BR" sz="2000" dirty="0">
                <a:solidFill>
                  <a:prstClr val="black"/>
                </a:solidFill>
              </a:rPr>
              <a:t>.</a:t>
            </a:r>
          </a:p>
          <a:p>
            <a:pPr marL="285750" indent="-285750" algn="just">
              <a:buFont typeface="Wingdings" pitchFamily="2" charset="2"/>
              <a:buChar char="Ø"/>
            </a:pPr>
            <a:endParaRPr lang="pt-BR" dirty="0">
              <a:solidFill>
                <a:prstClr val="black"/>
              </a:solidFill>
            </a:endParaRP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957347825"/>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1700808"/>
            <a:ext cx="8686800" cy="4968552"/>
          </a:xfrm>
        </p:spPr>
        <p:txBody>
          <a:bodyPr>
            <a:normAutofit/>
          </a:bodyPr>
          <a:lstStyle/>
          <a:p>
            <a:pPr marL="0" indent="0" algn="ctr">
              <a:buNone/>
            </a:pPr>
            <a:r>
              <a:rPr lang="pt-BR" b="1" dirty="0" smtClean="0"/>
              <a:t>IMPORTANTE</a:t>
            </a:r>
            <a:endParaRPr lang="pt-BR" b="1" dirty="0"/>
          </a:p>
          <a:p>
            <a:pPr marL="0" indent="0" algn="just">
              <a:buNone/>
            </a:pPr>
            <a:endParaRPr lang="pt-BR" sz="800" b="1" dirty="0"/>
          </a:p>
          <a:p>
            <a:pPr algn="just">
              <a:buFont typeface="Wingdings" panose="05000000000000000000" pitchFamily="2" charset="2"/>
              <a:buChar char="Ø"/>
            </a:pPr>
            <a:r>
              <a:rPr lang="pt-BR" sz="2600" dirty="0"/>
              <a:t>Para </a:t>
            </a:r>
            <a:r>
              <a:rPr lang="pt-BR" sz="2600" b="1" dirty="0"/>
              <a:t>inscrição de Restos a Pagar, </a:t>
            </a:r>
            <a:r>
              <a:rPr lang="pt-BR" sz="2600" dirty="0"/>
              <a:t>as despesas financiadas com recursos vinculados </a:t>
            </a:r>
            <a:r>
              <a:rPr lang="pt-BR" sz="2600" b="1" dirty="0">
                <a:solidFill>
                  <a:srgbClr val="FF0000"/>
                </a:solidFill>
              </a:rPr>
              <a:t>(Convênios)</a:t>
            </a:r>
            <a:r>
              <a:rPr lang="pt-BR" sz="2600" b="1" dirty="0"/>
              <a:t> </a:t>
            </a:r>
            <a:r>
              <a:rPr lang="pt-BR" sz="2600" dirty="0"/>
              <a:t>deverão ser </a:t>
            </a:r>
            <a:r>
              <a:rPr lang="pt-BR" sz="2600" dirty="0" smtClean="0"/>
              <a:t>liquidadas  </a:t>
            </a:r>
            <a:r>
              <a:rPr lang="pt-BR" sz="2600" b="1" dirty="0">
                <a:solidFill>
                  <a:srgbClr val="FF0000"/>
                </a:solidFill>
              </a:rPr>
              <a:t>até o limite da disponibilidade Financeira </a:t>
            </a:r>
            <a:r>
              <a:rPr lang="pt-BR" sz="2600" b="1" dirty="0" smtClean="0">
                <a:solidFill>
                  <a:srgbClr val="FF0000"/>
                </a:solidFill>
              </a:rPr>
              <a:t>do </a:t>
            </a:r>
            <a:r>
              <a:rPr lang="pt-BR" sz="2600" b="1" dirty="0">
                <a:solidFill>
                  <a:srgbClr val="FF0000"/>
                </a:solidFill>
              </a:rPr>
              <a:t>exercício. </a:t>
            </a:r>
            <a:endParaRPr lang="pt-BR" sz="2600" b="1" dirty="0" smtClean="0">
              <a:solidFill>
                <a:srgbClr val="FF0000"/>
              </a:solidFill>
            </a:endParaRPr>
          </a:p>
          <a:p>
            <a:pPr marL="0" indent="0" algn="just">
              <a:buNone/>
            </a:pPr>
            <a:endParaRPr lang="pt-BR" sz="2600" b="1" dirty="0">
              <a:solidFill>
                <a:srgbClr val="FF0000"/>
              </a:solidFill>
            </a:endParaRPr>
          </a:p>
          <a:p>
            <a:pPr algn="just">
              <a:buFont typeface="Wingdings" panose="05000000000000000000" pitchFamily="2" charset="2"/>
              <a:buChar char="Ø"/>
            </a:pPr>
            <a:r>
              <a:rPr lang="pt-BR" sz="2600" dirty="0" smtClean="0"/>
              <a:t>Na apuração do </a:t>
            </a:r>
            <a:r>
              <a:rPr lang="pt-BR" sz="2600" dirty="0">
                <a:solidFill>
                  <a:srgbClr val="FF0000"/>
                </a:solidFill>
              </a:rPr>
              <a:t>Limite </a:t>
            </a:r>
            <a:r>
              <a:rPr lang="pt-BR" sz="2600" dirty="0" smtClean="0">
                <a:solidFill>
                  <a:srgbClr val="FF0000"/>
                </a:solidFill>
              </a:rPr>
              <a:t>das </a:t>
            </a:r>
            <a:r>
              <a:rPr lang="pt-BR" sz="2600" dirty="0">
                <a:solidFill>
                  <a:srgbClr val="FF0000"/>
                </a:solidFill>
              </a:rPr>
              <a:t>Disponibilidade </a:t>
            </a:r>
            <a:r>
              <a:rPr lang="pt-BR" sz="2600" dirty="0" smtClean="0">
                <a:solidFill>
                  <a:srgbClr val="FF0000"/>
                </a:solidFill>
              </a:rPr>
              <a:t>de Caixa </a:t>
            </a:r>
            <a:r>
              <a:rPr lang="pt-BR" sz="2600" dirty="0"/>
              <a:t>para fins inscrição de </a:t>
            </a:r>
            <a:r>
              <a:rPr lang="pt-BR" sz="2600" b="1" u="sng" dirty="0"/>
              <a:t>RPNP</a:t>
            </a:r>
            <a:r>
              <a:rPr lang="pt-BR" sz="2600" dirty="0"/>
              <a:t>, não serão computados os valores registrados </a:t>
            </a:r>
            <a:r>
              <a:rPr lang="pt-BR" sz="2600" dirty="0" smtClean="0"/>
              <a:t>nos subitens da conta </a:t>
            </a:r>
            <a:r>
              <a:rPr lang="pt-BR" sz="2600" dirty="0" smtClean="0">
                <a:solidFill>
                  <a:srgbClr val="FF0000"/>
                </a:solidFill>
              </a:rPr>
              <a:t>1.1.1.1.2.20.00 </a:t>
            </a:r>
            <a:r>
              <a:rPr lang="pt-BR" sz="2600" dirty="0">
                <a:solidFill>
                  <a:srgbClr val="FF0000"/>
                </a:solidFill>
              </a:rPr>
              <a:t>– Limite de </a:t>
            </a:r>
            <a:r>
              <a:rPr lang="pt-BR" sz="2600" dirty="0" smtClean="0">
                <a:solidFill>
                  <a:srgbClr val="FF0000"/>
                </a:solidFill>
              </a:rPr>
              <a:t>Saque </a:t>
            </a:r>
            <a:r>
              <a:rPr lang="pt-BR" sz="2600" dirty="0">
                <a:solidFill>
                  <a:srgbClr val="FF0000"/>
                </a:solidFill>
              </a:rPr>
              <a:t>com Vinculação de Pagamento</a:t>
            </a:r>
            <a:r>
              <a:rPr lang="pt-BR" sz="2600" dirty="0" smtClean="0">
                <a:solidFill>
                  <a:srgbClr val="FF0000"/>
                </a:solidFill>
              </a:rPr>
              <a:t>.</a:t>
            </a:r>
            <a:r>
              <a:rPr lang="pt-BR" sz="2800" dirty="0"/>
              <a:t> (Art. 7º, § </a:t>
            </a:r>
            <a:r>
              <a:rPr lang="pt-BR" sz="2800" dirty="0" smtClean="0"/>
              <a:t>6º</a:t>
            </a:r>
            <a:r>
              <a:rPr lang="pt-BR" sz="2800" dirty="0"/>
              <a:t>)</a:t>
            </a:r>
          </a:p>
          <a:p>
            <a:pPr marL="0" indent="0" algn="just">
              <a:buNone/>
            </a:pPr>
            <a:endParaRPr lang="pt-BR" sz="2600" dirty="0"/>
          </a:p>
          <a:p>
            <a:pPr algn="just"/>
            <a:endParaRPr lang="pt-BR" sz="2800" dirty="0"/>
          </a:p>
          <a:p>
            <a:pPr algn="just"/>
            <a:endParaRPr lang="pt-BR" sz="3600" dirty="0"/>
          </a:p>
        </p:txBody>
      </p:sp>
      <p:grpSp>
        <p:nvGrpSpPr>
          <p:cNvPr id="4" name="Grupo 3"/>
          <p:cNvGrpSpPr>
            <a:grpSpLocks/>
          </p:cNvGrpSpPr>
          <p:nvPr/>
        </p:nvGrpSpPr>
        <p:grpSpPr bwMode="auto">
          <a:xfrm>
            <a:off x="4140611" y="1124743"/>
            <a:ext cx="719137" cy="678673"/>
            <a:chOff x="683567" y="1106134"/>
            <a:chExt cx="720080" cy="677429"/>
          </a:xfrm>
        </p:grpSpPr>
        <p:sp>
          <p:nvSpPr>
            <p:cNvPr id="5" name="Triângulo isósceles 4"/>
            <p:cNvSpPr/>
            <p:nvPr/>
          </p:nvSpPr>
          <p:spPr>
            <a:xfrm>
              <a:off x="683567" y="1106134"/>
              <a:ext cx="720080" cy="576791"/>
            </a:xfrm>
            <a:prstGeom prst="triangl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pt-BR" sz="2800" b="1" dirty="0">
                <a:solidFill>
                  <a:prstClr val="black"/>
                </a:solidFill>
              </a:endParaRPr>
            </a:p>
            <a:p>
              <a:pPr algn="ctr">
                <a:defRPr/>
              </a:pPr>
              <a:endParaRPr lang="pt-BR" sz="2800" b="1" dirty="0">
                <a:solidFill>
                  <a:prstClr val="black"/>
                </a:solidFill>
              </a:endParaRPr>
            </a:p>
            <a:p>
              <a:pPr algn="ctr">
                <a:defRPr/>
              </a:pPr>
              <a:endParaRPr lang="pt-BR" sz="2800" b="1" dirty="0">
                <a:solidFill>
                  <a:prstClr val="black"/>
                </a:solidFill>
              </a:endParaRPr>
            </a:p>
          </p:txBody>
        </p:sp>
        <p:sp>
          <p:nvSpPr>
            <p:cNvPr id="6" name="CaixaDeTexto 6"/>
            <p:cNvSpPr txBox="1">
              <a:spLocks noChangeArrowheads="1"/>
            </p:cNvSpPr>
            <p:nvPr/>
          </p:nvSpPr>
          <p:spPr bwMode="auto">
            <a:xfrm>
              <a:off x="899592" y="1198788"/>
              <a:ext cx="288032" cy="584775"/>
            </a:xfrm>
            <a:prstGeom prst="rect">
              <a:avLst/>
            </a:prstGeom>
            <a:noFill/>
            <a:ln w="9525">
              <a:noFill/>
              <a:miter lim="800000"/>
              <a:headEnd/>
              <a:tailEnd/>
            </a:ln>
          </p:spPr>
          <p:txBody>
            <a:bodyPr>
              <a:spAutoFit/>
            </a:bodyPr>
            <a:lstStyle/>
            <a:p>
              <a:pPr algn="ctr"/>
              <a:r>
                <a:rPr lang="pt-BR" sz="3200" dirty="0">
                  <a:solidFill>
                    <a:prstClr val="black"/>
                  </a:solidFill>
                  <a:latin typeface="Arial Black" pitchFamily="34" charset="0"/>
                  <a:cs typeface="Aharoni" pitchFamily="2" charset="-79"/>
                </a:rPr>
                <a:t>!</a:t>
              </a:r>
            </a:p>
          </p:txBody>
        </p:sp>
      </p:grpSp>
      <p:sp>
        <p:nvSpPr>
          <p:cNvPr id="7" name="Retângulo 6"/>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405584097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980728"/>
            <a:ext cx="8182744" cy="648072"/>
          </a:xfrm>
        </p:spPr>
        <p:txBody>
          <a:bodyPr>
            <a:normAutofit fontScale="90000"/>
          </a:bodyPr>
          <a:lstStyle/>
          <a:p>
            <a:r>
              <a:rPr lang="pt-BR" sz="2800" dirty="0" smtClean="0">
                <a:solidFill>
                  <a:srgbClr val="0070C0"/>
                </a:solidFill>
                <a:latin typeface="Arial Black" pitchFamily="34" charset="0"/>
              </a:rPr>
              <a:t>BOLETIM DE INSCRIÇÃO DE RESTOS A PAGAR </a:t>
            </a:r>
            <a:endParaRPr lang="pt-BR" sz="2800" dirty="0">
              <a:solidFill>
                <a:srgbClr val="0070C0"/>
              </a:solidFill>
              <a:latin typeface="Arial Black" pitchFamily="34" charset="0"/>
            </a:endParaRPr>
          </a:p>
        </p:txBody>
      </p:sp>
      <p:sp>
        <p:nvSpPr>
          <p:cNvPr id="2" name="Espaço Reservado para Conteúdo 1"/>
          <p:cNvSpPr>
            <a:spLocks noGrp="1"/>
          </p:cNvSpPr>
          <p:nvPr>
            <p:ph idx="1"/>
          </p:nvPr>
        </p:nvSpPr>
        <p:spPr>
          <a:xfrm>
            <a:off x="683568" y="2060848"/>
            <a:ext cx="7704856" cy="4032448"/>
          </a:xfrm>
          <a:ln>
            <a:noFill/>
          </a:ln>
        </p:spPr>
        <p:txBody>
          <a:bodyPr>
            <a:normAutofit/>
          </a:bodyPr>
          <a:lstStyle/>
          <a:p>
            <a:pPr marL="0" indent="0" algn="just">
              <a:buNone/>
            </a:pPr>
            <a:r>
              <a:rPr lang="pt-BR" dirty="0" smtClean="0"/>
              <a:t>Os </a:t>
            </a:r>
            <a:r>
              <a:rPr lang="pt-BR" dirty="0"/>
              <a:t>dados do Boletim de Inscrição de RP </a:t>
            </a:r>
            <a:r>
              <a:rPr lang="pt-BR" dirty="0" smtClean="0"/>
              <a:t>são </a:t>
            </a:r>
            <a:r>
              <a:rPr lang="pt-BR" dirty="0"/>
              <a:t>de INTEIRA RESPONSABILIDADE DOS ÓRGÃOS OU ENTIDADES e a </a:t>
            </a:r>
            <a:r>
              <a:rPr lang="pt-BR" b="1" u="sng" dirty="0"/>
              <a:t>solicitação de inscrição</a:t>
            </a:r>
            <a:r>
              <a:rPr lang="pt-BR" b="1" dirty="0"/>
              <a:t> </a:t>
            </a:r>
            <a:r>
              <a:rPr lang="pt-BR" dirty="0"/>
              <a:t>deverá ocorrer até a data limite de </a:t>
            </a:r>
            <a:r>
              <a:rPr lang="pt-BR" b="1" dirty="0" smtClean="0">
                <a:solidFill>
                  <a:srgbClr val="FF0000"/>
                </a:solidFill>
              </a:rPr>
              <a:t>11/01/2021</a:t>
            </a:r>
            <a:r>
              <a:rPr lang="pt-BR" b="1" dirty="0" smtClean="0"/>
              <a:t> </a:t>
            </a:r>
            <a:endParaRPr lang="pt-BR" b="1" dirty="0"/>
          </a:p>
          <a:p>
            <a:pPr marL="0" indent="0" algn="just">
              <a:buNone/>
            </a:pPr>
            <a:endParaRPr lang="pt-BR" sz="1600" b="1" dirty="0" smtClean="0">
              <a:latin typeface="Calibri" pitchFamily="34" charset="0"/>
            </a:endParaRPr>
          </a:p>
        </p:txBody>
      </p:sp>
      <p:sp>
        <p:nvSpPr>
          <p:cNvPr id="4" name="Explosão 1 3"/>
          <p:cNvSpPr/>
          <p:nvPr/>
        </p:nvSpPr>
        <p:spPr>
          <a:xfrm>
            <a:off x="3332878" y="4221088"/>
            <a:ext cx="2448272" cy="1296144"/>
          </a:xfrm>
          <a:prstGeom prst="irregularSeal1">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r>
              <a:rPr lang="pt-BR" b="1" dirty="0">
                <a:solidFill>
                  <a:prstClr val="black"/>
                </a:solidFill>
              </a:rPr>
              <a:t>ATENÇÃO!!</a:t>
            </a: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5785136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060848"/>
            <a:ext cx="8424936" cy="3086075"/>
          </a:xfrm>
        </p:spPr>
        <p:txBody>
          <a:bodyPr>
            <a:noAutofit/>
          </a:bodyPr>
          <a:lstStyle/>
          <a:p>
            <a:r>
              <a:rPr lang="pt-BR" sz="3200" dirty="0"/>
              <a:t/>
            </a:r>
            <a:br>
              <a:rPr lang="pt-BR" sz="3200" dirty="0"/>
            </a:br>
            <a:r>
              <a:rPr lang="pt-BR" sz="3200" b="1" dirty="0" smtClean="0"/>
              <a:t>3 – Prazos dos Relatórios da LRF </a:t>
            </a:r>
            <a:r>
              <a:rPr lang="pt-BR" sz="2800" dirty="0" smtClean="0"/>
              <a:t/>
            </a:r>
            <a:br>
              <a:rPr lang="pt-BR" sz="2800" dirty="0" smtClean="0"/>
            </a:br>
            <a:r>
              <a:rPr lang="pt-BR" sz="3600" dirty="0" smtClean="0">
                <a:solidFill>
                  <a:srgbClr val="0070C0"/>
                </a:solidFill>
              </a:rPr>
              <a:t>Relatório </a:t>
            </a:r>
            <a:r>
              <a:rPr lang="pt-BR" sz="3600" dirty="0">
                <a:solidFill>
                  <a:srgbClr val="0070C0"/>
                </a:solidFill>
              </a:rPr>
              <a:t>Resumido de Execução Orçamentária </a:t>
            </a:r>
            <a:r>
              <a:rPr lang="pt-BR" sz="3600" dirty="0" smtClean="0">
                <a:solidFill>
                  <a:srgbClr val="0070C0"/>
                </a:solidFill>
              </a:rPr>
              <a:t>– RREO</a:t>
            </a:r>
            <a:br>
              <a:rPr lang="pt-BR" sz="3600" dirty="0" smtClean="0">
                <a:solidFill>
                  <a:srgbClr val="0070C0"/>
                </a:solidFill>
              </a:rPr>
            </a:br>
            <a:r>
              <a:rPr lang="pt-BR" sz="1800" dirty="0" smtClean="0">
                <a:solidFill>
                  <a:srgbClr val="FF0000"/>
                </a:solidFill>
              </a:rPr>
              <a:t>(bimestral)</a:t>
            </a:r>
            <a:br>
              <a:rPr lang="pt-BR" sz="1800" dirty="0" smtClean="0">
                <a:solidFill>
                  <a:srgbClr val="FF0000"/>
                </a:solidFill>
              </a:rPr>
            </a:br>
            <a:r>
              <a:rPr lang="pt-BR" sz="1800" dirty="0" smtClean="0">
                <a:solidFill>
                  <a:srgbClr val="FF0000"/>
                </a:solidFill>
              </a:rPr>
              <a:t/>
            </a:r>
            <a:br>
              <a:rPr lang="pt-BR" sz="1800" dirty="0" smtClean="0">
                <a:solidFill>
                  <a:srgbClr val="FF0000"/>
                </a:solidFill>
              </a:rPr>
            </a:br>
            <a:r>
              <a:rPr lang="pt-BR" sz="3600" dirty="0" smtClean="0">
                <a:solidFill>
                  <a:srgbClr val="0070C0"/>
                </a:solidFill>
              </a:rPr>
              <a:t>Relatório </a:t>
            </a:r>
            <a:r>
              <a:rPr lang="pt-BR" sz="3600" dirty="0">
                <a:solidFill>
                  <a:srgbClr val="0070C0"/>
                </a:solidFill>
              </a:rPr>
              <a:t>de Gestão Fiscal </a:t>
            </a:r>
            <a:r>
              <a:rPr lang="pt-BR" sz="3600" dirty="0" smtClean="0">
                <a:solidFill>
                  <a:srgbClr val="0070C0"/>
                </a:solidFill>
              </a:rPr>
              <a:t>– RGF</a:t>
            </a:r>
            <a:br>
              <a:rPr lang="pt-BR" sz="3600" dirty="0" smtClean="0">
                <a:solidFill>
                  <a:srgbClr val="0070C0"/>
                </a:solidFill>
              </a:rPr>
            </a:br>
            <a:r>
              <a:rPr lang="pt-BR" sz="1800" dirty="0" smtClean="0">
                <a:solidFill>
                  <a:srgbClr val="FF0000"/>
                </a:solidFill>
              </a:rPr>
              <a:t>(quadrimestral)</a:t>
            </a:r>
            <a:r>
              <a:rPr lang="pt-BR" sz="1800" dirty="0">
                <a:solidFill>
                  <a:srgbClr val="0070C0"/>
                </a:solidFill>
              </a:rPr>
              <a:t/>
            </a:r>
            <a:br>
              <a:rPr lang="pt-BR" sz="1800" dirty="0">
                <a:solidFill>
                  <a:srgbClr val="0070C0"/>
                </a:solidFill>
              </a:rPr>
            </a:br>
            <a:r>
              <a:rPr lang="pt-BR" sz="2400" dirty="0" smtClean="0"/>
              <a:t> </a:t>
            </a:r>
            <a:r>
              <a:rPr lang="pt-BR" sz="2800" dirty="0"/>
              <a:t>em cumprimento a Lei de Responsabilidade Fiscal – LRF.  (Art. 52, 53 e 54)</a:t>
            </a:r>
            <a:endParaRPr lang="pt-BR" sz="2800" dirty="0">
              <a:solidFill>
                <a:srgbClr val="3333CC"/>
              </a:solidFill>
            </a:endParaRPr>
          </a:p>
        </p:txBody>
      </p:sp>
      <p:sp>
        <p:nvSpPr>
          <p:cNvPr id="5" name="Título 1"/>
          <p:cNvSpPr txBox="1">
            <a:spLocks/>
          </p:cNvSpPr>
          <p:nvPr/>
        </p:nvSpPr>
        <p:spPr>
          <a:xfrm>
            <a:off x="1043608" y="1479649"/>
            <a:ext cx="8229600" cy="1285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pt-BR" sz="2800" dirty="0">
              <a:solidFill>
                <a:prstClr val="black"/>
              </a:solidFill>
              <a:latin typeface="Arial Black" pitchFamily="34" charset="0"/>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937129"/>
            <a:ext cx="6912768" cy="1555767"/>
          </a:xfrm>
          <a:prstGeom prst="rect">
            <a:avLst/>
          </a:prstGeom>
        </p:spPr>
      </p:pic>
      <p:sp>
        <p:nvSpPr>
          <p:cNvPr id="6" name="Retângulo 5"/>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03983667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116632"/>
            <a:ext cx="6408712" cy="2798043"/>
          </a:xfrm>
        </p:spPr>
        <p:txBody>
          <a:bodyPr>
            <a:normAutofit/>
          </a:bodyPr>
          <a:lstStyle/>
          <a:p>
            <a:pPr algn="ctr">
              <a:defRPr/>
            </a:pPr>
            <a:r>
              <a:rPr lang="pt-BR" sz="2000" dirty="0" smtClean="0">
                <a:solidFill>
                  <a:schemeClr val="accent2"/>
                </a:solidFill>
                <a:latin typeface="Arial Black" pitchFamily="34" charset="0"/>
              </a:rPr>
              <a:t>DECRETO DE ENCERRAMENTO</a:t>
            </a:r>
            <a:br>
              <a:rPr lang="pt-BR" sz="2000" dirty="0" smtClean="0">
                <a:solidFill>
                  <a:schemeClr val="accent2"/>
                </a:solidFill>
                <a:latin typeface="Arial Black" pitchFamily="34" charset="0"/>
              </a:rPr>
            </a:br>
            <a:r>
              <a:rPr lang="pt-BR" sz="2000" dirty="0" smtClean="0">
                <a:solidFill>
                  <a:schemeClr val="accent2"/>
                </a:solidFill>
                <a:latin typeface="Arial Black" pitchFamily="34" charset="0"/>
              </a:rPr>
              <a:t>PRAZOS PARA LRF – ART. 14</a:t>
            </a:r>
            <a:endParaRPr lang="pt-BR" sz="2000" dirty="0">
              <a:solidFill>
                <a:schemeClr val="accent2"/>
              </a:solidFill>
              <a:latin typeface="Arial Black" pitchFamily="34" charset="0"/>
            </a:endParaRPr>
          </a:p>
        </p:txBody>
      </p:sp>
      <p:sp>
        <p:nvSpPr>
          <p:cNvPr id="3" name="Espaço Reservado para Conteúdo 2"/>
          <p:cNvSpPr>
            <a:spLocks noGrp="1"/>
          </p:cNvSpPr>
          <p:nvPr>
            <p:ph idx="1"/>
          </p:nvPr>
        </p:nvSpPr>
        <p:spPr>
          <a:xfrm>
            <a:off x="611560" y="2060848"/>
            <a:ext cx="8280920" cy="4225102"/>
          </a:xfrm>
        </p:spPr>
        <p:txBody>
          <a:bodyPr>
            <a:normAutofit/>
          </a:bodyPr>
          <a:lstStyle/>
          <a:p>
            <a:pPr algn="just">
              <a:buFontTx/>
              <a:buNone/>
              <a:defRPr/>
            </a:pPr>
            <a:r>
              <a:rPr lang="pt-BR" dirty="0">
                <a:effectLst/>
                <a:latin typeface="Sylfaen" pitchFamily="18" charset="0"/>
              </a:rPr>
              <a:t>  </a:t>
            </a:r>
            <a:r>
              <a:rPr lang="pt-BR" sz="3000" b="1" dirty="0">
                <a:effectLst/>
                <a:latin typeface="Sylfaen" pitchFamily="18" charset="0"/>
              </a:rPr>
              <a:t> </a:t>
            </a:r>
            <a:r>
              <a:rPr lang="pt-BR" sz="3000" dirty="0">
                <a:effectLst/>
                <a:latin typeface="+mj-lt"/>
              </a:rPr>
              <a:t>Os procedimentos contábeis necessários para cumprimento dos prazos estabelecidos pela </a:t>
            </a:r>
            <a:r>
              <a:rPr lang="pt-BR" sz="3000" b="1" dirty="0"/>
              <a:t>LRF</a:t>
            </a:r>
            <a:r>
              <a:rPr lang="pt-BR" sz="3000" dirty="0">
                <a:effectLst/>
                <a:latin typeface="+mj-lt"/>
              </a:rPr>
              <a:t> deverão estar concluídos até</a:t>
            </a:r>
            <a:r>
              <a:rPr lang="pt-BR" sz="3000" dirty="0" smtClean="0">
                <a:effectLst/>
                <a:latin typeface="+mj-lt"/>
              </a:rPr>
              <a:t>:</a:t>
            </a:r>
          </a:p>
          <a:p>
            <a:pPr algn="just">
              <a:buFontTx/>
              <a:buNone/>
              <a:defRPr/>
            </a:pPr>
            <a:endParaRPr lang="pt-BR" sz="3000" dirty="0">
              <a:effectLst/>
              <a:latin typeface="+mj-lt"/>
            </a:endParaRPr>
          </a:p>
          <a:p>
            <a:pPr algn="just">
              <a:buFont typeface="Wingdings" panose="05000000000000000000" pitchFamily="2" charset="2"/>
              <a:buChar char="ü"/>
              <a:defRPr/>
            </a:pPr>
            <a:r>
              <a:rPr lang="pt-BR" sz="3000" b="1" dirty="0">
                <a:solidFill>
                  <a:srgbClr val="FF0000"/>
                </a:solidFill>
                <a:latin typeface="+mj-lt"/>
              </a:rPr>
              <a:t>15 </a:t>
            </a:r>
            <a:r>
              <a:rPr lang="pt-BR" sz="3000" b="1" dirty="0" smtClean="0">
                <a:solidFill>
                  <a:srgbClr val="FF0000"/>
                </a:solidFill>
                <a:latin typeface="+mj-lt"/>
              </a:rPr>
              <a:t>de </a:t>
            </a:r>
            <a:r>
              <a:rPr lang="pt-BR" sz="3000" b="1" dirty="0">
                <a:solidFill>
                  <a:srgbClr val="FF0000"/>
                </a:solidFill>
                <a:latin typeface="+mj-lt"/>
              </a:rPr>
              <a:t>janeiro de </a:t>
            </a:r>
            <a:r>
              <a:rPr lang="pt-BR" sz="3000" b="1" dirty="0" smtClean="0">
                <a:solidFill>
                  <a:srgbClr val="FF0000"/>
                </a:solidFill>
                <a:latin typeface="+mj-lt"/>
              </a:rPr>
              <a:t>2021</a:t>
            </a:r>
            <a:r>
              <a:rPr lang="pt-BR" sz="3000" b="1" dirty="0" smtClean="0">
                <a:latin typeface="+mj-lt"/>
              </a:rPr>
              <a:t>-</a:t>
            </a:r>
            <a:r>
              <a:rPr lang="pt-BR" sz="3000" dirty="0" smtClean="0">
                <a:latin typeface="+mj-lt"/>
              </a:rPr>
              <a:t> </a:t>
            </a:r>
            <a:r>
              <a:rPr lang="pt-BR" sz="3000" dirty="0">
                <a:latin typeface="+mj-lt"/>
              </a:rPr>
              <a:t>Registros de natureza orçamentária e financeira.</a:t>
            </a:r>
          </a:p>
          <a:p>
            <a:pPr algn="just">
              <a:buFont typeface="Wingdings" panose="05000000000000000000" pitchFamily="2" charset="2"/>
              <a:buChar char="ü"/>
              <a:defRPr/>
            </a:pPr>
            <a:r>
              <a:rPr lang="pt-BR" sz="3000" b="1" dirty="0">
                <a:solidFill>
                  <a:srgbClr val="FF0000"/>
                </a:solidFill>
                <a:latin typeface="+mj-lt"/>
              </a:rPr>
              <a:t>22 de janeiro de </a:t>
            </a:r>
            <a:r>
              <a:rPr lang="pt-BR" sz="3000" b="1" dirty="0" smtClean="0">
                <a:solidFill>
                  <a:srgbClr val="FF0000"/>
                </a:solidFill>
                <a:latin typeface="+mj-lt"/>
              </a:rPr>
              <a:t>2021 </a:t>
            </a:r>
            <a:r>
              <a:rPr lang="pt-BR" sz="3000" b="1" dirty="0">
                <a:latin typeface="+mj-lt"/>
              </a:rPr>
              <a:t>-</a:t>
            </a:r>
            <a:r>
              <a:rPr lang="pt-BR" sz="3000" dirty="0">
                <a:latin typeface="+mj-lt"/>
              </a:rPr>
              <a:t> Registros de natureza patrimonial e típica de controle</a:t>
            </a:r>
            <a:r>
              <a:rPr lang="pt-BR" sz="3000" dirty="0">
                <a:effectLst/>
                <a:latin typeface="+mj-lt"/>
              </a:rPr>
              <a:t>.</a:t>
            </a:r>
            <a:endParaRPr lang="pt-BR" sz="3000" dirty="0">
              <a:latin typeface="+mj-lt"/>
            </a:endParaRPr>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976675013"/>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1628800"/>
            <a:ext cx="7758113" cy="4786312"/>
          </a:xfrm>
        </p:spPr>
        <p:txBody>
          <a:bodyPr>
            <a:noAutofit/>
          </a:bodyPr>
          <a:lstStyle/>
          <a:p>
            <a:pPr marL="0" indent="0" algn="just">
              <a:buNone/>
            </a:pPr>
            <a:r>
              <a:rPr lang="pt-BR" sz="3000" dirty="0" smtClean="0"/>
              <a:t>Após a </a:t>
            </a:r>
            <a:r>
              <a:rPr lang="pt-BR" sz="3000" u="sng" dirty="0"/>
              <a:t>inscrição contábil</a:t>
            </a:r>
            <a:r>
              <a:rPr lang="pt-BR" sz="3000" dirty="0"/>
              <a:t> dos Restos Pagar </a:t>
            </a:r>
            <a:r>
              <a:rPr lang="pt-BR" sz="3000" dirty="0" smtClean="0"/>
              <a:t>2020 </a:t>
            </a:r>
            <a:r>
              <a:rPr lang="pt-BR" sz="3000" dirty="0" smtClean="0">
                <a:solidFill>
                  <a:srgbClr val="FF0000"/>
                </a:solidFill>
              </a:rPr>
              <a:t>(até 18 </a:t>
            </a:r>
            <a:r>
              <a:rPr lang="pt-BR" sz="3000" dirty="0">
                <a:solidFill>
                  <a:srgbClr val="FF0000"/>
                </a:solidFill>
              </a:rPr>
              <a:t>de J</a:t>
            </a:r>
            <a:r>
              <a:rPr lang="pt-BR" sz="3000" dirty="0" smtClean="0">
                <a:solidFill>
                  <a:srgbClr val="FF0000"/>
                </a:solidFill>
              </a:rPr>
              <a:t>aneiro </a:t>
            </a:r>
            <a:r>
              <a:rPr lang="pt-BR" sz="3000" dirty="0">
                <a:solidFill>
                  <a:srgbClr val="FF0000"/>
                </a:solidFill>
              </a:rPr>
              <a:t>de </a:t>
            </a:r>
            <a:r>
              <a:rPr lang="pt-BR" sz="3000" dirty="0" smtClean="0">
                <a:solidFill>
                  <a:srgbClr val="FF0000"/>
                </a:solidFill>
              </a:rPr>
              <a:t>2021)</a:t>
            </a:r>
            <a:r>
              <a:rPr lang="pt-BR" sz="3000" dirty="0" smtClean="0"/>
              <a:t>, </a:t>
            </a:r>
            <a:r>
              <a:rPr lang="pt-BR" sz="3000" dirty="0"/>
              <a:t>o STATUS do mês no SIAFE-RIO será alterado de 12 para 13. Esse procedimento mantém </a:t>
            </a:r>
            <a:r>
              <a:rPr lang="pt-BR" sz="3800" b="1" dirty="0">
                <a:solidFill>
                  <a:srgbClr val="FF0000"/>
                </a:solidFill>
              </a:rPr>
              <a:t>bloqueadas todas as </a:t>
            </a:r>
            <a:r>
              <a:rPr lang="pt-BR" sz="3800" b="1" dirty="0" smtClean="0">
                <a:solidFill>
                  <a:srgbClr val="FF0000"/>
                </a:solidFill>
              </a:rPr>
              <a:t>Operações Patrimoniais </a:t>
            </a:r>
            <a:r>
              <a:rPr lang="pt-BR" sz="3000" dirty="0"/>
              <a:t>que são utilizadas na elaboração dos relatórios da LRF.</a:t>
            </a:r>
            <a:endParaRPr lang="pt-BR" sz="3000" b="1" u="sng" dirty="0">
              <a:effectLst>
                <a:outerShdw blurRad="38100" dist="38100" dir="2700000" algn="tl">
                  <a:srgbClr val="000000">
                    <a:alpha val="43137"/>
                  </a:srgbClr>
                </a:outerShdw>
              </a:effectLst>
              <a:latin typeface="+mj-lt"/>
            </a:endParaRPr>
          </a:p>
        </p:txBody>
      </p:sp>
      <p:sp>
        <p:nvSpPr>
          <p:cNvPr id="4" name="Explosão 1 3"/>
          <p:cNvSpPr/>
          <p:nvPr/>
        </p:nvSpPr>
        <p:spPr>
          <a:xfrm>
            <a:off x="2932406" y="4653136"/>
            <a:ext cx="3583810" cy="19442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0000"/>
                </a:solidFill>
              </a:rPr>
              <a:t>A T E N Ç Ã O !!!</a:t>
            </a:r>
            <a:endParaRPr lang="pt-BR" b="1" dirty="0">
              <a:solidFill>
                <a:srgbClr val="FF0000"/>
              </a:solidFill>
            </a:endParaRP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50575289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620688"/>
            <a:ext cx="8208912" cy="4225102"/>
          </a:xfrm>
        </p:spPr>
        <p:txBody>
          <a:bodyPr>
            <a:normAutofit fontScale="92500" lnSpcReduction="10000"/>
          </a:bodyPr>
          <a:lstStyle/>
          <a:p>
            <a:pPr algn="just">
              <a:buFontTx/>
              <a:buNone/>
              <a:defRPr/>
            </a:pPr>
            <a:r>
              <a:rPr lang="pt-BR" dirty="0">
                <a:effectLst/>
                <a:latin typeface="+mj-lt"/>
              </a:rPr>
              <a:t> </a:t>
            </a:r>
            <a:endParaRPr lang="pt-BR" sz="3000" b="1" dirty="0">
              <a:latin typeface="+mj-lt"/>
            </a:endParaRPr>
          </a:p>
          <a:p>
            <a:pPr algn="just">
              <a:lnSpc>
                <a:spcPct val="150000"/>
              </a:lnSpc>
              <a:buFontTx/>
              <a:buNone/>
              <a:defRPr/>
            </a:pPr>
            <a:r>
              <a:rPr lang="pt-BR" sz="3000" dirty="0">
                <a:latin typeface="+mj-lt"/>
              </a:rPr>
              <a:t>	</a:t>
            </a:r>
            <a:r>
              <a:rPr lang="pt-BR" sz="3000" dirty="0" smtClean="0">
                <a:latin typeface="+mj-lt"/>
              </a:rPr>
              <a:t>Após a inscrição dos RP</a:t>
            </a:r>
            <a:r>
              <a:rPr lang="pt-BR" sz="3000" dirty="0" smtClean="0">
                <a:solidFill>
                  <a:srgbClr val="FF0000"/>
                </a:solidFill>
                <a:latin typeface="+mj-lt"/>
              </a:rPr>
              <a:t> </a:t>
            </a:r>
            <a:r>
              <a:rPr lang="pt-BR" sz="3000" dirty="0">
                <a:latin typeface="+mj-lt"/>
              </a:rPr>
              <a:t>os  registros </a:t>
            </a:r>
            <a:r>
              <a:rPr lang="pt-BR" sz="3000" dirty="0"/>
              <a:t>de natureza</a:t>
            </a:r>
            <a:r>
              <a:rPr lang="pt-BR" sz="3000" dirty="0">
                <a:solidFill>
                  <a:srgbClr val="FF0000"/>
                </a:solidFill>
              </a:rPr>
              <a:t> patrimonial </a:t>
            </a:r>
            <a:r>
              <a:rPr lang="pt-BR" sz="3000" dirty="0"/>
              <a:t>e </a:t>
            </a:r>
            <a:r>
              <a:rPr lang="pt-BR" sz="3000" dirty="0">
                <a:solidFill>
                  <a:srgbClr val="FF0000"/>
                </a:solidFill>
              </a:rPr>
              <a:t>típica de controle </a:t>
            </a:r>
            <a:r>
              <a:rPr lang="pt-BR" sz="3000" b="1" u="sng" dirty="0"/>
              <a:t>somente serão autorizados a</a:t>
            </a:r>
            <a:r>
              <a:rPr lang="pt-BR" sz="3000" b="1" u="sng" dirty="0">
                <a:latin typeface="+mj-lt"/>
              </a:rPr>
              <a:t>pós solicitação de liberação</a:t>
            </a:r>
            <a:r>
              <a:rPr lang="pt-BR" sz="3000" b="1" dirty="0">
                <a:latin typeface="+mj-lt"/>
              </a:rPr>
              <a:t>, via comunica (UG 200700 - SUDEC), </a:t>
            </a:r>
            <a:r>
              <a:rPr lang="pt-BR" sz="3000" dirty="0">
                <a:latin typeface="+mj-lt"/>
              </a:rPr>
              <a:t>para</a:t>
            </a:r>
            <a:r>
              <a:rPr lang="pt-BR" sz="3000" b="1" dirty="0">
                <a:latin typeface="+mj-lt"/>
              </a:rPr>
              <a:t> </a:t>
            </a:r>
            <a:r>
              <a:rPr lang="pt-BR" sz="3000" dirty="0" smtClean="0">
                <a:latin typeface="+mj-lt"/>
              </a:rPr>
              <a:t>analisar </a:t>
            </a:r>
            <a:r>
              <a:rPr lang="pt-BR" sz="3000" dirty="0">
                <a:latin typeface="+mj-lt"/>
              </a:rPr>
              <a:t>as contas que serão movimentadas a fim de não prejudicar a elaboração dos relatórios da LRF. </a:t>
            </a: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p:txBody>
      </p:sp>
      <p:sp>
        <p:nvSpPr>
          <p:cNvPr id="4" name="Explosão 1 3"/>
          <p:cNvSpPr/>
          <p:nvPr/>
        </p:nvSpPr>
        <p:spPr>
          <a:xfrm>
            <a:off x="2932406" y="4653136"/>
            <a:ext cx="3583810" cy="19442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0000"/>
                </a:solidFill>
              </a:rPr>
              <a:t>A T E N Ç Ã O !!!</a:t>
            </a:r>
            <a:endParaRPr lang="pt-BR" b="1" dirty="0">
              <a:solidFill>
                <a:srgbClr val="FF0000"/>
              </a:solidFill>
            </a:endParaRP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71953627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476672"/>
            <a:ext cx="8683775" cy="684500"/>
          </a:xfrm>
          <a:prstGeom prst="rect">
            <a:avLst/>
          </a:prstGeom>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80000"/>
              </a:lnSpc>
            </a:pPr>
            <a:r>
              <a:rPr lang="pt-BR" sz="2600" b="1" dirty="0">
                <a:solidFill>
                  <a:schemeClr val="accent5">
                    <a:lumMod val="50000"/>
                  </a:schemeClr>
                </a:solidFill>
                <a:latin typeface="Candara" panose="020E0502030303020204" pitchFamily="34" charset="0"/>
              </a:rPr>
              <a:t>Pauta – Parte </a:t>
            </a:r>
            <a:r>
              <a:rPr lang="pt-BR" sz="2600" b="1" dirty="0" smtClean="0">
                <a:solidFill>
                  <a:schemeClr val="accent5">
                    <a:lumMod val="50000"/>
                  </a:schemeClr>
                </a:solidFill>
                <a:latin typeface="Candara" panose="020E0502030303020204" pitchFamily="34" charset="0"/>
              </a:rPr>
              <a:t>I </a:t>
            </a:r>
            <a:r>
              <a:rPr lang="pt-BR" sz="2600" b="1" dirty="0">
                <a:solidFill>
                  <a:schemeClr val="accent5">
                    <a:lumMod val="50000"/>
                  </a:schemeClr>
                </a:solidFill>
                <a:latin typeface="Candara" panose="020E0502030303020204" pitchFamily="34" charset="0"/>
              </a:rPr>
              <a:t>– Superintendência de </a:t>
            </a:r>
            <a:r>
              <a:rPr lang="pt-BR" sz="2600" b="1" dirty="0" smtClean="0">
                <a:solidFill>
                  <a:schemeClr val="accent5">
                    <a:lumMod val="50000"/>
                  </a:schemeClr>
                </a:solidFill>
                <a:latin typeface="Candara" panose="020E0502030303020204" pitchFamily="34" charset="0"/>
              </a:rPr>
              <a:t>Relatórios e Demonstrativos Contábeis </a:t>
            </a:r>
            <a:r>
              <a:rPr lang="pt-BR" sz="2600" b="1" dirty="0">
                <a:solidFill>
                  <a:schemeClr val="accent5">
                    <a:lumMod val="50000"/>
                  </a:schemeClr>
                </a:solidFill>
                <a:latin typeface="Candara" panose="020E0502030303020204" pitchFamily="34" charset="0"/>
              </a:rPr>
              <a:t>(</a:t>
            </a:r>
            <a:r>
              <a:rPr lang="pt-BR" sz="2600" b="1" dirty="0" smtClean="0">
                <a:solidFill>
                  <a:schemeClr val="accent5">
                    <a:lumMod val="50000"/>
                  </a:schemeClr>
                </a:solidFill>
                <a:latin typeface="Candara" panose="020E0502030303020204" pitchFamily="34" charset="0"/>
              </a:rPr>
              <a:t>SUDEC/SUBCONT</a:t>
            </a:r>
            <a:r>
              <a:rPr lang="pt-BR" sz="2600" b="1" dirty="0">
                <a:solidFill>
                  <a:schemeClr val="accent5">
                    <a:lumMod val="50000"/>
                  </a:schemeClr>
                </a:solidFill>
                <a:latin typeface="Candara" panose="020E0502030303020204" pitchFamily="34" charset="0"/>
              </a:rPr>
              <a:t>)</a:t>
            </a:r>
          </a:p>
        </p:txBody>
      </p:sp>
      <p:sp>
        <p:nvSpPr>
          <p:cNvPr id="3" name="CaixaDeTexto 2">
            <a:extLst>
              <a:ext uri="{FF2B5EF4-FFF2-40B4-BE49-F238E27FC236}">
                <a16:creationId xmlns="" xmlns:a16="http://schemas.microsoft.com/office/drawing/2014/main" id="{F36603F0-83D6-4B4B-BD98-CE4D28423E84}"/>
              </a:ext>
            </a:extLst>
          </p:cNvPr>
          <p:cNvSpPr txBox="1"/>
          <p:nvPr/>
        </p:nvSpPr>
        <p:spPr>
          <a:xfrm>
            <a:off x="208704" y="1700808"/>
            <a:ext cx="8539760" cy="4278094"/>
          </a:xfrm>
          <a:prstGeom prst="rect">
            <a:avLst/>
          </a:prstGeom>
          <a:noFill/>
        </p:spPr>
        <p:txBody>
          <a:bodyPr wrap="square" rtlCol="0">
            <a:spAutoFit/>
          </a:bodyPr>
          <a:lstStyle/>
          <a:p>
            <a:r>
              <a:rPr lang="pt-BR" sz="2400" b="1" dirty="0">
                <a:solidFill>
                  <a:srgbClr val="000000"/>
                </a:solidFill>
              </a:rPr>
              <a:t>1 – </a:t>
            </a:r>
            <a:r>
              <a:rPr lang="pt-BR" sz="2400" b="1" dirty="0" smtClean="0">
                <a:solidFill>
                  <a:srgbClr val="000000"/>
                </a:solidFill>
              </a:rPr>
              <a:t>Superintendência </a:t>
            </a:r>
            <a:r>
              <a:rPr lang="pt-BR" sz="2400" b="1" dirty="0">
                <a:solidFill>
                  <a:srgbClr val="000000"/>
                </a:solidFill>
              </a:rPr>
              <a:t>de </a:t>
            </a:r>
            <a:r>
              <a:rPr lang="pt-BR" sz="2400" b="1" dirty="0" smtClean="0">
                <a:solidFill>
                  <a:srgbClr val="000000"/>
                </a:solidFill>
              </a:rPr>
              <a:t>Relatórios e Demonstrativos Contábeis (SUDEC/SUBCONT</a:t>
            </a:r>
            <a:r>
              <a:rPr lang="pt-BR" sz="2400" b="1" dirty="0">
                <a:solidFill>
                  <a:srgbClr val="000000"/>
                </a:solidFill>
              </a:rPr>
              <a:t>)</a:t>
            </a:r>
          </a:p>
          <a:p>
            <a:endParaRPr lang="pt-BR" sz="2400" b="1" dirty="0">
              <a:solidFill>
                <a:srgbClr val="000000"/>
              </a:solidFill>
            </a:endParaRPr>
          </a:p>
          <a:p>
            <a:r>
              <a:rPr lang="pt-BR" sz="2400" b="1" dirty="0"/>
              <a:t>2 – </a:t>
            </a:r>
            <a:r>
              <a:rPr lang="pt-BR" sz="2400" b="1" dirty="0" smtClean="0"/>
              <a:t>Procedimentos para Inscrição de Restos a Pagar</a:t>
            </a:r>
            <a:endParaRPr lang="pt-BR" sz="2400" b="1" dirty="0"/>
          </a:p>
          <a:p>
            <a:endParaRPr lang="pt-BR" sz="2400" b="1" dirty="0"/>
          </a:p>
          <a:p>
            <a:r>
              <a:rPr lang="pt-BR" sz="2400" b="1" dirty="0">
                <a:solidFill>
                  <a:srgbClr val="000000"/>
                </a:solidFill>
              </a:rPr>
              <a:t>3 – </a:t>
            </a:r>
            <a:r>
              <a:rPr lang="pt-BR" sz="2400" b="1" dirty="0" smtClean="0">
                <a:solidFill>
                  <a:srgbClr val="000000"/>
                </a:solidFill>
              </a:rPr>
              <a:t>Prazos dos Relatórios da LRF</a:t>
            </a:r>
            <a:endParaRPr lang="pt-BR" sz="2400" b="1" dirty="0">
              <a:solidFill>
                <a:srgbClr val="000000"/>
              </a:solidFill>
            </a:endParaRPr>
          </a:p>
          <a:p>
            <a:endParaRPr lang="pt-BR" sz="2400" b="1" dirty="0">
              <a:solidFill>
                <a:srgbClr val="000000"/>
              </a:solidFill>
            </a:endParaRPr>
          </a:p>
          <a:p>
            <a:r>
              <a:rPr lang="pt-BR" sz="2400" b="1" dirty="0">
                <a:solidFill>
                  <a:srgbClr val="000000"/>
                </a:solidFill>
              </a:rPr>
              <a:t>4 </a:t>
            </a:r>
            <a:r>
              <a:rPr lang="pt-BR" sz="2400" b="1" dirty="0" smtClean="0">
                <a:solidFill>
                  <a:srgbClr val="000000"/>
                </a:solidFill>
              </a:rPr>
              <a:t>– Declaração do Contador</a:t>
            </a:r>
            <a:endParaRPr lang="pt-BR" sz="2400" b="1" dirty="0">
              <a:solidFill>
                <a:srgbClr val="000000"/>
              </a:solidFill>
            </a:endParaRPr>
          </a:p>
          <a:p>
            <a:endParaRPr lang="pt-BR" sz="2400" b="1" dirty="0">
              <a:solidFill>
                <a:srgbClr val="3B86A6"/>
              </a:solidFill>
            </a:endParaRPr>
          </a:p>
          <a:p>
            <a:r>
              <a:rPr lang="pt-BR" sz="2400" b="1" dirty="0">
                <a:solidFill>
                  <a:srgbClr val="000000"/>
                </a:solidFill>
              </a:rPr>
              <a:t>5 </a:t>
            </a:r>
            <a:r>
              <a:rPr lang="pt-BR" sz="2400" b="1" dirty="0" smtClean="0">
                <a:solidFill>
                  <a:srgbClr val="000000"/>
                </a:solidFill>
              </a:rPr>
              <a:t>– Demonstrações Contábeis</a:t>
            </a:r>
            <a:endParaRPr lang="pt-BR" sz="2400" b="1" dirty="0">
              <a:solidFill>
                <a:srgbClr val="000000"/>
              </a:solidFill>
            </a:endParaRPr>
          </a:p>
          <a:p>
            <a:endParaRPr lang="pt-BR" sz="1600" b="1" dirty="0"/>
          </a:p>
          <a:p>
            <a:endParaRPr lang="pt-BR" sz="1600" b="1" i="1" dirty="0">
              <a:solidFill>
                <a:srgbClr val="FF0000"/>
              </a:solidFill>
            </a:endParaRPr>
          </a:p>
        </p:txBody>
      </p:sp>
    </p:spTree>
    <p:extLst>
      <p:ext uri="{BB962C8B-B14F-4D97-AF65-F5344CB8AC3E}">
        <p14:creationId xmlns="" xmlns:p14="http://schemas.microsoft.com/office/powerpoint/2010/main" val="161664399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3419579194"/>
              </p:ext>
            </p:extLst>
          </p:nvPr>
        </p:nvGraphicFramePr>
        <p:xfrm>
          <a:off x="611560" y="2448272"/>
          <a:ext cx="8401534"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586800" y="1242931"/>
            <a:ext cx="8100000" cy="841287"/>
          </a:xfrm>
        </p:spPr>
        <p:txBody>
          <a:bodyPr>
            <a:normAutofit fontScale="90000"/>
          </a:bodyPr>
          <a:lstStyle/>
          <a:p>
            <a:pPr>
              <a:defRPr/>
            </a:pPr>
            <a:r>
              <a:rPr lang="pt-BR" sz="3200" dirty="0">
                <a:latin typeface="Arial Black" pitchFamily="34" charset="0"/>
              </a:rPr>
              <a:t>DECRETO DE ENCERRAMENTO</a:t>
            </a:r>
            <a:br>
              <a:rPr lang="pt-BR" sz="3200" dirty="0">
                <a:latin typeface="Arial Black" pitchFamily="34" charset="0"/>
              </a:rPr>
            </a:br>
            <a:r>
              <a:rPr lang="pt-BR" sz="3200" dirty="0">
                <a:latin typeface="Arial Black" pitchFamily="34" charset="0"/>
              </a:rPr>
              <a:t>PRAZOS PARA LRF</a:t>
            </a:r>
          </a:p>
        </p:txBody>
      </p:sp>
      <p:sp>
        <p:nvSpPr>
          <p:cNvPr id="3" name="Espaço Reservado para Conteúdo 2"/>
          <p:cNvSpPr>
            <a:spLocks noGrp="1"/>
          </p:cNvSpPr>
          <p:nvPr>
            <p:ph idx="1"/>
          </p:nvPr>
        </p:nvSpPr>
        <p:spPr>
          <a:xfrm>
            <a:off x="457200" y="2132856"/>
            <a:ext cx="7900988" cy="4225102"/>
          </a:xfrm>
        </p:spPr>
        <p:txBody>
          <a:bodyPr>
            <a:normAutofit/>
          </a:bodyPr>
          <a:lstStyle/>
          <a:p>
            <a:pPr algn="just">
              <a:buNone/>
              <a:defRPr/>
            </a:pPr>
            <a:r>
              <a:rPr lang="pt-BR" sz="3000" dirty="0">
                <a:latin typeface="+mj-lt"/>
              </a:rPr>
              <a:t>	As</a:t>
            </a:r>
            <a:r>
              <a:rPr lang="pt-BR" sz="3000" dirty="0">
                <a:solidFill>
                  <a:srgbClr val="FF0000"/>
                </a:solidFill>
                <a:latin typeface="+mj-lt"/>
              </a:rPr>
              <a:t> </a:t>
            </a:r>
            <a:r>
              <a:rPr lang="pt-BR" sz="3000" dirty="0">
                <a:solidFill>
                  <a:schemeClr val="tx1">
                    <a:lumMod val="95000"/>
                    <a:lumOff val="5000"/>
                  </a:schemeClr>
                </a:solidFill>
                <a:latin typeface="+mj-lt"/>
              </a:rPr>
              <a:t>liberações das contas contábeis </a:t>
            </a:r>
            <a:r>
              <a:rPr lang="pt-BR" sz="3000" dirty="0">
                <a:latin typeface="+mj-lt"/>
              </a:rPr>
              <a:t>deverão ser solicitadas, para contabilização no mês 013, indicando:</a:t>
            </a:r>
            <a:endParaRPr lang="pt-BR" sz="3000" dirty="0">
              <a:solidFill>
                <a:schemeClr val="tx1">
                  <a:lumMod val="95000"/>
                  <a:lumOff val="5000"/>
                </a:schemeClr>
              </a:solidFill>
              <a:latin typeface="Sylfaen" pitchFamily="18" charset="0"/>
            </a:endParaRPr>
          </a:p>
          <a:p>
            <a:pPr algn="just">
              <a:buFontTx/>
              <a:buNone/>
              <a:defRPr/>
            </a:pPr>
            <a:endParaRPr lang="pt-BR" sz="3000" dirty="0">
              <a:solidFill>
                <a:schemeClr val="tx1">
                  <a:lumMod val="95000"/>
                  <a:lumOff val="5000"/>
                </a:schemeClr>
              </a:solidFill>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4125241694"/>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67544" y="2060848"/>
            <a:ext cx="8219256" cy="41044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pt-BR" sz="1800" dirty="0" smtClean="0"/>
              <a:t>ASSUNTO: LIBERAÇÃO PARA REGISTRO NO MÊS 013</a:t>
            </a:r>
          </a:p>
          <a:p>
            <a:r>
              <a:rPr lang="pt-BR" sz="1800" dirty="0" smtClean="0"/>
              <a:t>TEXTO : A/C SUDEC</a:t>
            </a:r>
          </a:p>
          <a:p>
            <a:r>
              <a:rPr lang="pt-BR" sz="1800" dirty="0" smtClean="0"/>
              <a:t> </a:t>
            </a:r>
          </a:p>
          <a:p>
            <a:r>
              <a:rPr lang="pt-BR" sz="1800" b="1" i="1" dirty="0" smtClean="0"/>
              <a:t>SOLICITO A LIBERAÇÃO PARA REGISTRO NA(S) CONTA(S) CONTÁBEIS(INDICAR CONTAS CONTÁBEIS), NO(S) TIPO(S) (INDICAR OS TIPOS PATRIMONIAIS), NO(S) ITEM(S) (INDICAR OS ITENS PATRIMONIAIS), NA(S) OPERAÇÕES PATRIMONIAIS (INDICAR AS OPERAÇÕES PATRIMONIAIS) DA(S) UNIDADE(S) GESTORA(S) (INDICAR CÓDIGO DAS </a:t>
            </a:r>
            <a:r>
              <a:rPr lang="pt-BR" sz="1800" b="1" i="1" dirty="0" err="1" smtClean="0"/>
              <a:t>UG’S</a:t>
            </a:r>
            <a:r>
              <a:rPr lang="pt-BR" sz="1800" b="1" i="1" dirty="0" smtClean="0"/>
              <a:t>).</a:t>
            </a:r>
            <a:endParaRPr lang="pt-BR" sz="1800" dirty="0" smtClean="0"/>
          </a:p>
          <a:p>
            <a:r>
              <a:rPr lang="pt-BR" sz="1800" b="1" i="1" dirty="0" smtClean="0"/>
              <a:t> </a:t>
            </a:r>
            <a:endParaRPr lang="pt-BR" sz="1800" dirty="0" smtClean="0"/>
          </a:p>
          <a:p>
            <a:r>
              <a:rPr lang="pt-BR" sz="1800" dirty="0" smtClean="0"/>
              <a:t>ATT.</a:t>
            </a:r>
          </a:p>
          <a:p>
            <a:r>
              <a:rPr lang="pt-BR" sz="1800" dirty="0" smtClean="0"/>
              <a:t>NOME</a:t>
            </a:r>
          </a:p>
          <a:p>
            <a:r>
              <a:rPr lang="pt-BR" sz="1800" dirty="0" smtClean="0"/>
              <a:t>MATRICULA</a:t>
            </a:r>
          </a:p>
          <a:p>
            <a:r>
              <a:rPr lang="pt-BR" sz="1800" dirty="0" smtClean="0"/>
              <a:t>TELEFONE  </a:t>
            </a:r>
          </a:p>
          <a:p>
            <a:pPr marL="0" indent="0">
              <a:buFont typeface="Arial" pitchFamily="34" charset="0"/>
              <a:buNone/>
            </a:pPr>
            <a:r>
              <a:rPr lang="pt-BR" sz="1600" dirty="0">
                <a:solidFill>
                  <a:prstClr val="black"/>
                </a:solidFill>
                <a:latin typeface="Courier New" pitchFamily="49" charset="0"/>
                <a:cs typeface="Courier New" pitchFamily="49" charset="0"/>
              </a:rPr>
              <a:t>	</a:t>
            </a:r>
          </a:p>
          <a:p>
            <a:pPr algn="just">
              <a:buFontTx/>
              <a:buNone/>
              <a:defRPr/>
            </a:pPr>
            <a:endParaRPr lang="pt-BR" sz="3000" dirty="0">
              <a:solidFill>
                <a:prstClr val="black">
                  <a:lumMod val="95000"/>
                  <a:lumOff val="5000"/>
                </a:prstClr>
              </a:solidFill>
              <a:latin typeface="Sylfaen" pitchFamily="18" charset="0"/>
            </a:endParaRPr>
          </a:p>
          <a:p>
            <a:pPr algn="just">
              <a:buFontTx/>
              <a:buNone/>
              <a:defRPr/>
            </a:pPr>
            <a:endParaRPr lang="pt-BR" sz="3000" dirty="0">
              <a:solidFill>
                <a:prstClr val="black">
                  <a:lumMod val="95000"/>
                  <a:lumOff val="5000"/>
                </a:prstClr>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a:p>
            <a:pPr algn="just">
              <a:buFontTx/>
              <a:buNone/>
              <a:defRPr/>
            </a:pPr>
            <a:endParaRPr lang="pt-BR" sz="3000" dirty="0">
              <a:solidFill>
                <a:prstClr val="black"/>
              </a:solidFill>
              <a:latin typeface="Sylfaen" pitchFamily="18" charset="0"/>
            </a:endParaRPr>
          </a:p>
        </p:txBody>
      </p:sp>
      <p:sp>
        <p:nvSpPr>
          <p:cNvPr id="2" name="Título 1"/>
          <p:cNvSpPr>
            <a:spLocks noGrp="1"/>
          </p:cNvSpPr>
          <p:nvPr>
            <p:ph type="title"/>
          </p:nvPr>
        </p:nvSpPr>
        <p:spPr>
          <a:xfrm>
            <a:off x="586800" y="931529"/>
            <a:ext cx="8100000" cy="841287"/>
          </a:xfrm>
        </p:spPr>
        <p:txBody>
          <a:bodyPr>
            <a:normAutofit/>
          </a:bodyPr>
          <a:lstStyle/>
          <a:p>
            <a:pPr>
              <a:defRPr/>
            </a:pPr>
            <a:r>
              <a:rPr lang="pt-BR" sz="4000" b="1" dirty="0"/>
              <a:t>Modelo de COMUNICA</a:t>
            </a:r>
          </a:p>
        </p:txBody>
      </p:sp>
      <p:sp>
        <p:nvSpPr>
          <p:cNvPr id="3" name="Espaço Reservado para Conteúdo 2"/>
          <p:cNvSpPr>
            <a:spLocks noGrp="1"/>
          </p:cNvSpPr>
          <p:nvPr>
            <p:ph idx="1"/>
          </p:nvPr>
        </p:nvSpPr>
        <p:spPr>
          <a:xfrm>
            <a:off x="5508104" y="5445224"/>
            <a:ext cx="2850084" cy="912734"/>
          </a:xfrm>
        </p:spPr>
        <p:txBody>
          <a:bodyPr>
            <a:normAutofit/>
          </a:bodyPr>
          <a:lstStyle/>
          <a:p>
            <a:pPr algn="just">
              <a:buNone/>
              <a:defRPr/>
            </a:pPr>
            <a:r>
              <a:rPr lang="pt-BR" sz="3000" dirty="0">
                <a:latin typeface="+mj-lt"/>
              </a:rPr>
              <a:t>	</a:t>
            </a:r>
            <a:endParaRPr lang="pt-BR" sz="3000" dirty="0">
              <a:solidFill>
                <a:schemeClr val="tx1">
                  <a:lumMod val="95000"/>
                  <a:lumOff val="5000"/>
                </a:schemeClr>
              </a:solidFill>
              <a:latin typeface="Sylfaen" pitchFamily="18" charset="0"/>
            </a:endParaRPr>
          </a:p>
          <a:p>
            <a:pPr algn="just">
              <a:buFontTx/>
              <a:buNone/>
              <a:defRPr/>
            </a:pPr>
            <a:endParaRPr lang="pt-BR" sz="3000" dirty="0">
              <a:solidFill>
                <a:schemeClr val="tx1">
                  <a:lumMod val="95000"/>
                  <a:lumOff val="5000"/>
                </a:schemeClr>
              </a:solidFill>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a:p>
            <a:pPr algn="just">
              <a:buFontTx/>
              <a:buNone/>
              <a:defRPr/>
            </a:pPr>
            <a:endParaRPr lang="pt-BR" sz="3000" dirty="0">
              <a:latin typeface="Sylfaen" pitchFamily="18" charset="0"/>
            </a:endParaRP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61959779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1844824"/>
            <a:ext cx="7408333" cy="3450696"/>
          </a:xfrm>
        </p:spPr>
        <p:txBody>
          <a:bodyPr>
            <a:normAutofit/>
          </a:bodyPr>
          <a:lstStyle/>
          <a:p>
            <a:pPr marL="0" indent="0" algn="ctr">
              <a:buNone/>
            </a:pPr>
            <a:r>
              <a:rPr lang="pt-BR" sz="4000" dirty="0" smtClean="0"/>
              <a:t>PRESTAÇÃO DE CONTAS ANUAL DO GOVERNADOR</a:t>
            </a:r>
          </a:p>
          <a:p>
            <a:pPr marL="0" indent="0" algn="ctr">
              <a:buNone/>
            </a:pPr>
            <a:endParaRPr lang="pt-BR" sz="4000" dirty="0"/>
          </a:p>
          <a:p>
            <a:pPr marL="0" indent="0" algn="ctr">
              <a:buNone/>
            </a:pPr>
            <a:r>
              <a:rPr lang="pt-BR" sz="4000" dirty="0" smtClean="0"/>
              <a:t>PRAZOS E ENVIO DE DOCUMENTOS</a:t>
            </a:r>
            <a:endParaRPr lang="pt-BR" sz="4000" dirty="0"/>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333439904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36712"/>
            <a:ext cx="9324528" cy="1143000"/>
          </a:xfrm>
        </p:spPr>
        <p:txBody>
          <a:bodyPr>
            <a:normAutofit/>
          </a:bodyPr>
          <a:lstStyle/>
          <a:p>
            <a:pPr algn="ctr">
              <a:defRPr/>
            </a:pPr>
            <a:r>
              <a:rPr lang="pt-BR" sz="2800" b="1" dirty="0">
                <a:latin typeface="Arial Black" pitchFamily="34" charset="0"/>
              </a:rPr>
              <a:t>DECRETO DE ENCERRAMENTO ART. </a:t>
            </a:r>
            <a:r>
              <a:rPr lang="pt-BR" sz="2800" b="1" dirty="0" smtClean="0">
                <a:latin typeface="Arial Black" pitchFamily="34" charset="0"/>
              </a:rPr>
              <a:t>12</a:t>
            </a:r>
            <a:endParaRPr lang="pt-BR" sz="2800" b="1" dirty="0">
              <a:latin typeface="Arial Black" pitchFamily="34" charset="0"/>
            </a:endParaRPr>
          </a:p>
        </p:txBody>
      </p:sp>
      <p:sp>
        <p:nvSpPr>
          <p:cNvPr id="3" name="Espaço Reservado para Conteúdo 2"/>
          <p:cNvSpPr>
            <a:spLocks noGrp="1"/>
          </p:cNvSpPr>
          <p:nvPr>
            <p:ph idx="1"/>
          </p:nvPr>
        </p:nvSpPr>
        <p:spPr>
          <a:xfrm>
            <a:off x="-12073" y="1700808"/>
            <a:ext cx="8892480" cy="4786312"/>
          </a:xfrm>
        </p:spPr>
        <p:txBody>
          <a:bodyPr>
            <a:noAutofit/>
          </a:bodyPr>
          <a:lstStyle/>
          <a:p>
            <a:pPr algn="just">
              <a:lnSpc>
                <a:spcPts val="4000"/>
              </a:lnSpc>
              <a:spcBef>
                <a:spcPts val="0"/>
              </a:spcBef>
            </a:pPr>
            <a:r>
              <a:rPr lang="pt-BR" sz="2400" dirty="0">
                <a:latin typeface="+mj-lt"/>
              </a:rPr>
              <a:t>Para fins de elaboração da </a:t>
            </a:r>
            <a:r>
              <a:rPr lang="pt-BR" sz="2400" u="sng" dirty="0">
                <a:effectLst>
                  <a:outerShdw blurRad="38100" dist="38100" dir="2700000" algn="tl">
                    <a:srgbClr val="000000">
                      <a:alpha val="43137"/>
                    </a:srgbClr>
                  </a:outerShdw>
                </a:effectLst>
                <a:latin typeface="+mj-lt"/>
              </a:rPr>
              <a:t>Prestação de Contas de Governo </a:t>
            </a:r>
            <a:r>
              <a:rPr lang="pt-BR" sz="2400" u="sng" dirty="0" smtClean="0">
                <a:effectLst>
                  <a:outerShdw blurRad="38100" dist="38100" dir="2700000" algn="tl">
                    <a:srgbClr val="000000">
                      <a:alpha val="43137"/>
                    </a:srgbClr>
                  </a:outerShdw>
                </a:effectLst>
                <a:latin typeface="+mj-lt"/>
              </a:rPr>
              <a:t>do Exercício de 2020</a:t>
            </a:r>
            <a:r>
              <a:rPr lang="pt-BR" sz="2400" dirty="0" smtClean="0">
                <a:effectLst>
                  <a:outerShdw blurRad="38100" dist="38100" dir="2700000" algn="tl">
                    <a:srgbClr val="000000">
                      <a:alpha val="43137"/>
                    </a:srgbClr>
                  </a:outerShdw>
                </a:effectLst>
                <a:latin typeface="+mj-lt"/>
              </a:rPr>
              <a:t>, </a:t>
            </a:r>
            <a:r>
              <a:rPr lang="pt-BR" sz="2400" dirty="0" smtClean="0">
                <a:latin typeface="+mj-lt"/>
              </a:rPr>
              <a:t>os </a:t>
            </a:r>
            <a:r>
              <a:rPr lang="pt-BR" sz="2400" dirty="0">
                <a:latin typeface="+mj-lt"/>
              </a:rPr>
              <a:t>respectivos responsáveis deverão </a:t>
            </a:r>
            <a:r>
              <a:rPr lang="pt-BR" sz="2400" dirty="0" smtClean="0">
                <a:latin typeface="+mj-lt"/>
              </a:rPr>
              <a:t>encaminhar diretamente  </a:t>
            </a:r>
            <a:r>
              <a:rPr lang="pt-BR" sz="2400" dirty="0">
                <a:latin typeface="+mj-lt"/>
              </a:rPr>
              <a:t>à </a:t>
            </a:r>
            <a:r>
              <a:rPr lang="pt-BR" sz="2400" dirty="0" smtClean="0">
                <a:latin typeface="+mj-lt"/>
              </a:rPr>
              <a:t>SUBCONT o</a:t>
            </a:r>
            <a:r>
              <a:rPr lang="pt-BR" sz="2400" dirty="0" smtClean="0"/>
              <a:t>s documentos referentes </a:t>
            </a:r>
            <a:r>
              <a:rPr lang="pt-BR" sz="2400" dirty="0"/>
              <a:t>aos </a:t>
            </a:r>
            <a:r>
              <a:rPr lang="pt-BR" sz="2400" b="1" u="sng" dirty="0"/>
              <a:t>Incisos I a </a:t>
            </a:r>
            <a:r>
              <a:rPr lang="pt-BR" sz="2400" b="1" u="sng" dirty="0" smtClean="0"/>
              <a:t>XVII</a:t>
            </a:r>
            <a:r>
              <a:rPr lang="pt-BR" sz="2400" dirty="0" smtClean="0"/>
              <a:t> exclusivamente </a:t>
            </a:r>
            <a:r>
              <a:rPr lang="pt-BR" sz="2400" dirty="0"/>
              <a:t>em formato digital, </a:t>
            </a:r>
            <a:r>
              <a:rPr lang="pt-BR" sz="2400" dirty="0" smtClean="0"/>
              <a:t>por meio de processo administrativo eletrônico no Sistema Eletrônico de Informações (SEI-RJ). Os órgãos não obrigados à utilização do SEI  poderão encaminhar para o </a:t>
            </a:r>
            <a:r>
              <a:rPr lang="pt-BR" sz="2400" b="1" u="sng" dirty="0" smtClean="0"/>
              <a:t>e-mail subcont@fazenda.rj.gov.br</a:t>
            </a:r>
            <a:r>
              <a:rPr lang="pt-BR" sz="2400" b="1" dirty="0" smtClean="0"/>
              <a:t> </a:t>
            </a:r>
            <a:r>
              <a:rPr lang="pt-BR" sz="2400" dirty="0" smtClean="0"/>
              <a:t>ou em </a:t>
            </a:r>
            <a:r>
              <a:rPr lang="pt-BR" sz="2400" b="1" dirty="0" err="1"/>
              <a:t>Compact</a:t>
            </a:r>
            <a:r>
              <a:rPr lang="pt-BR" sz="2400" b="1" dirty="0"/>
              <a:t> </a:t>
            </a:r>
            <a:r>
              <a:rPr lang="pt-BR" sz="2400" b="1" dirty="0" err="1"/>
              <a:t>Disc</a:t>
            </a:r>
            <a:r>
              <a:rPr lang="pt-BR" sz="2400" b="1" dirty="0"/>
              <a:t> - CD</a:t>
            </a:r>
            <a:r>
              <a:rPr lang="pt-BR" sz="2400" b="1" dirty="0" smtClean="0"/>
              <a:t>. </a:t>
            </a:r>
            <a:r>
              <a:rPr lang="pt-BR" sz="2400" dirty="0" smtClean="0"/>
              <a:t>(Art. 12)</a:t>
            </a:r>
            <a:endParaRPr lang="pt-BR" sz="2400" dirty="0"/>
          </a:p>
          <a:p>
            <a:pPr marL="0" indent="0" algn="just">
              <a:lnSpc>
                <a:spcPts val="4000"/>
              </a:lnSpc>
              <a:spcBef>
                <a:spcPts val="0"/>
              </a:spcBef>
              <a:buNone/>
            </a:pPr>
            <a:endParaRPr lang="pt-BR" sz="2700" b="1" dirty="0">
              <a:effectLst>
                <a:outerShdw blurRad="38100" dist="38100" dir="2700000" algn="tl">
                  <a:srgbClr val="000000">
                    <a:alpha val="43137"/>
                  </a:srgbClr>
                </a:outerShdw>
              </a:effectLst>
              <a:latin typeface="+mj-lt"/>
            </a:endParaRPr>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212383872"/>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908720"/>
            <a:ext cx="8301608" cy="1828792"/>
          </a:xfrm>
        </p:spPr>
        <p:txBody>
          <a:bodyPr>
            <a:normAutofit fontScale="90000"/>
          </a:bodyPr>
          <a:lstStyle/>
          <a:p>
            <a:pPr lvl="0" algn="ctr"/>
            <a:r>
              <a:rPr lang="pt-BR" b="1" dirty="0" smtClean="0">
                <a:latin typeface="Calibri" pitchFamily="34" charset="0"/>
              </a:rPr>
              <a:t/>
            </a:r>
            <a:br>
              <a:rPr lang="pt-BR" b="1" dirty="0" smtClean="0">
                <a:latin typeface="Calibri" pitchFamily="34" charset="0"/>
              </a:rPr>
            </a:br>
            <a:r>
              <a:rPr lang="pt-BR" b="1" dirty="0" smtClean="0">
                <a:latin typeface="Calibri" pitchFamily="34" charset="0"/>
              </a:rPr>
              <a:t>4 – Declaração Anual do Contador</a:t>
            </a:r>
            <a:br>
              <a:rPr lang="pt-BR" b="1" dirty="0" smtClean="0">
                <a:latin typeface="Calibri" pitchFamily="34" charset="0"/>
              </a:rPr>
            </a:br>
            <a:r>
              <a:rPr lang="pt-BR" dirty="0" smtClean="0">
                <a:latin typeface="Calibri" pitchFamily="34" charset="0"/>
              </a:rPr>
              <a:t>Artigo </a:t>
            </a:r>
            <a:r>
              <a:rPr lang="pt-BR" dirty="0">
                <a:latin typeface="Calibri" pitchFamily="34" charset="0"/>
              </a:rPr>
              <a:t>12 – Inciso XVIII –  Decreto de Encerramento</a:t>
            </a:r>
            <a:r>
              <a:rPr lang="pt-BR" b="1" dirty="0">
                <a:latin typeface="Calibri" pitchFamily="34" charset="0"/>
              </a:rPr>
              <a:t/>
            </a:r>
            <a:br>
              <a:rPr lang="pt-BR" b="1" dirty="0">
                <a:latin typeface="Calibri" pitchFamily="34" charset="0"/>
              </a:rPr>
            </a:br>
            <a:endParaRPr lang="pt-BR" dirty="0"/>
          </a:p>
        </p:txBody>
      </p:sp>
      <p:sp>
        <p:nvSpPr>
          <p:cNvPr id="3" name="Espaço Reservado para Texto 2"/>
          <p:cNvSpPr>
            <a:spLocks noGrp="1"/>
          </p:cNvSpPr>
          <p:nvPr>
            <p:ph idx="1"/>
          </p:nvPr>
        </p:nvSpPr>
        <p:spPr>
          <a:xfrm>
            <a:off x="323528" y="2996952"/>
            <a:ext cx="8430869" cy="1569176"/>
          </a:xfrm>
        </p:spPr>
        <p:txBody>
          <a:bodyPr>
            <a:normAutofit fontScale="92500" lnSpcReduction="20000"/>
          </a:bodyPr>
          <a:lstStyle/>
          <a:p>
            <a:pPr marL="0" lvl="0" indent="0" algn="just">
              <a:buNone/>
            </a:pPr>
            <a:r>
              <a:rPr lang="pt-BR" dirty="0" smtClean="0"/>
              <a:t>A </a:t>
            </a:r>
            <a:r>
              <a:rPr lang="pt-BR" dirty="0"/>
              <a:t>Declaração Anual do Contador deverá ser devidamente assinada e enviada exclusivamente como anexo </a:t>
            </a:r>
            <a:r>
              <a:rPr lang="pt-BR" dirty="0" smtClean="0"/>
              <a:t>de </a:t>
            </a:r>
            <a:r>
              <a:rPr lang="pt-BR" dirty="0"/>
              <a:t>mensagem (Comunica</a:t>
            </a:r>
            <a:r>
              <a:rPr lang="pt-BR" dirty="0" smtClean="0"/>
              <a:t>) do </a:t>
            </a:r>
            <a:r>
              <a:rPr lang="pt-BR" dirty="0"/>
              <a:t>SIAFE-Rio para a UG 200700.</a:t>
            </a:r>
            <a:endParaRPr lang="pt-BR" b="1" dirty="0">
              <a:latin typeface="Calibri" pitchFamily="34" charset="0"/>
            </a:endParaRPr>
          </a:p>
          <a:p>
            <a:endParaRPr lang="pt-BR" dirty="0"/>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33964754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251520" y="1196752"/>
            <a:ext cx="8640960" cy="1169551"/>
          </a:xfrm>
          <a:prstGeom prst="rect">
            <a:avLst/>
          </a:prstGeom>
          <a:noFill/>
        </p:spPr>
        <p:txBody>
          <a:bodyPr wrap="square" rtlCol="0">
            <a:spAutoFit/>
          </a:bodyPr>
          <a:lstStyle/>
          <a:p>
            <a:pPr algn="ctr"/>
            <a:r>
              <a:rPr lang="pt-BR" sz="2000" dirty="0">
                <a:solidFill>
                  <a:prstClr val="black"/>
                </a:solidFill>
                <a:latin typeface="Arial Black" pitchFamily="34" charset="0"/>
              </a:rPr>
              <a:t>PORTARIA SUBCONT Nº 01 DE 02 DE OUTUBRO DE 2018</a:t>
            </a:r>
          </a:p>
          <a:p>
            <a:pPr algn="ctr"/>
            <a:endParaRPr lang="pt-BR" sz="2500" dirty="0" smtClean="0">
              <a:solidFill>
                <a:prstClr val="black"/>
              </a:solidFill>
              <a:latin typeface="Arial Black" pitchFamily="34" charset="0"/>
            </a:endParaRPr>
          </a:p>
          <a:p>
            <a:pPr algn="ctr"/>
            <a:r>
              <a:rPr lang="pt-BR" sz="2500" dirty="0" smtClean="0">
                <a:solidFill>
                  <a:prstClr val="black"/>
                </a:solidFill>
                <a:latin typeface="Arial Black" pitchFamily="34" charset="0"/>
              </a:rPr>
              <a:t>DECLARAÇÃO </a:t>
            </a:r>
            <a:r>
              <a:rPr lang="pt-BR" sz="2500" dirty="0">
                <a:solidFill>
                  <a:prstClr val="black"/>
                </a:solidFill>
                <a:latin typeface="Arial Black" pitchFamily="34" charset="0"/>
              </a:rPr>
              <a:t>ANUAL DO CONTADOR</a:t>
            </a:r>
          </a:p>
        </p:txBody>
      </p:sp>
      <p:sp>
        <p:nvSpPr>
          <p:cNvPr id="5" name="CaixaDeTexto 4"/>
          <p:cNvSpPr txBox="1"/>
          <p:nvPr/>
        </p:nvSpPr>
        <p:spPr>
          <a:xfrm>
            <a:off x="403920" y="2996952"/>
            <a:ext cx="8640960" cy="3600986"/>
          </a:xfrm>
          <a:prstGeom prst="rect">
            <a:avLst/>
          </a:prstGeom>
          <a:noFill/>
        </p:spPr>
        <p:txBody>
          <a:bodyPr wrap="square" rtlCol="0">
            <a:spAutoFit/>
          </a:bodyPr>
          <a:lstStyle/>
          <a:p>
            <a:pPr algn="just"/>
            <a:r>
              <a:rPr lang="pt-BR" sz="2800" b="1" dirty="0">
                <a:solidFill>
                  <a:prstClr val="black"/>
                </a:solidFill>
              </a:rPr>
              <a:t>Art. 1º - </a:t>
            </a:r>
            <a:r>
              <a:rPr lang="pt-BR" sz="2800" dirty="0">
                <a:solidFill>
                  <a:prstClr val="black"/>
                </a:solidFill>
              </a:rPr>
              <a:t>Determinar às Assessorias de Contabilidade -</a:t>
            </a:r>
            <a:r>
              <a:rPr lang="pt-BR" sz="2800" dirty="0" err="1">
                <a:solidFill>
                  <a:prstClr val="black"/>
                </a:solidFill>
              </a:rPr>
              <a:t>ASSCON‘s</a:t>
            </a:r>
            <a:r>
              <a:rPr lang="pt-BR" sz="2800" dirty="0">
                <a:solidFill>
                  <a:prstClr val="black"/>
                </a:solidFill>
              </a:rPr>
              <a:t> ou equivalentes de todas as Unidades Gestoras integrantes do SIAFE-Rio a obrigatoriedade de emissão da Declaração Anual do Contador</a:t>
            </a:r>
            <a:r>
              <a:rPr lang="pt-BR" sz="2800" dirty="0" smtClean="0">
                <a:solidFill>
                  <a:prstClr val="black"/>
                </a:solidFill>
              </a:rPr>
              <a:t>.</a:t>
            </a:r>
          </a:p>
          <a:p>
            <a:pPr algn="just"/>
            <a:endParaRPr lang="pt-BR" sz="2800" dirty="0">
              <a:solidFill>
                <a:prstClr val="black"/>
              </a:solidFill>
              <a:latin typeface="Arial Black" pitchFamily="34" charset="0"/>
            </a:endParaRPr>
          </a:p>
          <a:p>
            <a:pPr algn="ctr"/>
            <a:r>
              <a:rPr lang="pt-BR" sz="2400" dirty="0" smtClean="0">
                <a:solidFill>
                  <a:prstClr val="black"/>
                </a:solidFill>
                <a:latin typeface="Arial Black" pitchFamily="34" charset="0"/>
              </a:rPr>
              <a:t>Prazo Previsto no Decreto de Encerramento: </a:t>
            </a:r>
          </a:p>
          <a:p>
            <a:pPr algn="ctr"/>
            <a:endParaRPr lang="pt-BR" sz="2400" dirty="0">
              <a:solidFill>
                <a:prstClr val="black"/>
              </a:solidFill>
              <a:latin typeface="Arial Black" pitchFamily="34" charset="0"/>
            </a:endParaRPr>
          </a:p>
          <a:p>
            <a:pPr algn="ctr"/>
            <a:r>
              <a:rPr lang="pt-BR" sz="4000" dirty="0" smtClean="0">
                <a:solidFill>
                  <a:srgbClr val="FF0000"/>
                </a:solidFill>
                <a:latin typeface="Arial Black" pitchFamily="34" charset="0"/>
              </a:rPr>
              <a:t>01/03/2021</a:t>
            </a:r>
            <a:endParaRPr lang="pt-BR" sz="4000" dirty="0">
              <a:solidFill>
                <a:prstClr val="black"/>
              </a:solidFill>
              <a:latin typeface="Arial Black" pitchFamily="34" charset="0"/>
            </a:endParaRPr>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288047573"/>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251520" y="1196752"/>
            <a:ext cx="8640960" cy="784830"/>
          </a:xfrm>
          <a:prstGeom prst="rect">
            <a:avLst/>
          </a:prstGeom>
          <a:noFill/>
        </p:spPr>
        <p:txBody>
          <a:bodyPr wrap="square" rtlCol="0">
            <a:spAutoFit/>
          </a:bodyPr>
          <a:lstStyle/>
          <a:p>
            <a:pPr algn="ctr"/>
            <a:r>
              <a:rPr lang="pt-BR" sz="2000" dirty="0">
                <a:solidFill>
                  <a:prstClr val="black"/>
                </a:solidFill>
                <a:latin typeface="Arial Black" pitchFamily="34" charset="0"/>
              </a:rPr>
              <a:t>PORTARIA SUBCONT Nº 01 DE 02 DE OUTUBRO DE 2018</a:t>
            </a:r>
          </a:p>
          <a:p>
            <a:pPr algn="ctr"/>
            <a:r>
              <a:rPr lang="pt-BR" sz="2500" dirty="0">
                <a:solidFill>
                  <a:prstClr val="black"/>
                </a:solidFill>
                <a:latin typeface="Arial Black" pitchFamily="34" charset="0"/>
              </a:rPr>
              <a:t>DECLARAÇÃO ANUAL DO CONTADOR</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6664" t="30597" r="7919" b="16978"/>
          <a:stretch/>
        </p:blipFill>
        <p:spPr bwMode="auto">
          <a:xfrm>
            <a:off x="251520" y="1880226"/>
            <a:ext cx="8496944" cy="428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lipse 2"/>
          <p:cNvSpPr/>
          <p:nvPr/>
        </p:nvSpPr>
        <p:spPr>
          <a:xfrm>
            <a:off x="251520" y="2053590"/>
            <a:ext cx="1296144" cy="367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lipse 5"/>
          <p:cNvSpPr/>
          <p:nvPr/>
        </p:nvSpPr>
        <p:spPr>
          <a:xfrm>
            <a:off x="251520" y="3709774"/>
            <a:ext cx="1800200" cy="367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Retângulo de cantos arredondados 4"/>
          <p:cNvSpPr/>
          <p:nvPr/>
        </p:nvSpPr>
        <p:spPr>
          <a:xfrm>
            <a:off x="4932040" y="4581128"/>
            <a:ext cx="324036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dirty="0">
                <a:solidFill>
                  <a:prstClr val="white"/>
                </a:solidFill>
              </a:rPr>
              <a:t>VALIDAÇÕES CONTÁBEIS (LISCONTIR),</a:t>
            </a:r>
          </a:p>
          <a:p>
            <a:r>
              <a:rPr lang="pt-BR" sz="1200" dirty="0">
                <a:solidFill>
                  <a:prstClr val="white"/>
                </a:solidFill>
              </a:rPr>
              <a:t>SALDOS CONTÁBEIS A ANALISAR,</a:t>
            </a:r>
          </a:p>
          <a:p>
            <a:r>
              <a:rPr lang="pt-BR" sz="1200" dirty="0">
                <a:solidFill>
                  <a:prstClr val="white"/>
                </a:solidFill>
              </a:rPr>
              <a:t>ETC</a:t>
            </a:r>
          </a:p>
        </p:txBody>
      </p:sp>
      <p:sp>
        <p:nvSpPr>
          <p:cNvPr id="7" name="Retângulo 6"/>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37203637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989856"/>
            <a:ext cx="8229600" cy="1143000"/>
          </a:xfrm>
        </p:spPr>
        <p:txBody>
          <a:bodyPr>
            <a:normAutofit/>
          </a:bodyPr>
          <a:lstStyle/>
          <a:p>
            <a:r>
              <a:rPr lang="pt-BR" sz="3100" dirty="0" smtClean="0">
                <a:latin typeface="Arial Black" pitchFamily="34" charset="0"/>
              </a:rPr>
              <a:t>5 – DEMONSTRAÇÕES </a:t>
            </a:r>
            <a:r>
              <a:rPr lang="pt-BR" sz="3100" dirty="0">
                <a:latin typeface="Arial Black" pitchFamily="34" charset="0"/>
              </a:rPr>
              <a:t>CONTÁBEIS</a:t>
            </a:r>
            <a:r>
              <a:rPr lang="pt-BR" dirty="0"/>
              <a:t/>
            </a:r>
            <a:br>
              <a:rPr lang="pt-BR" dirty="0"/>
            </a:br>
            <a:r>
              <a:rPr lang="pt-BR" sz="2800" b="1" i="1" dirty="0"/>
              <a:t>(Prestação de Contas </a:t>
            </a:r>
            <a:r>
              <a:rPr lang="pt-BR" sz="2800" b="1" i="1" dirty="0" smtClean="0"/>
              <a:t>Anual/2020)</a:t>
            </a:r>
            <a:endParaRPr lang="pt-BR" sz="2800" b="1" i="1" dirty="0"/>
          </a:p>
        </p:txBody>
      </p:sp>
      <p:sp>
        <p:nvSpPr>
          <p:cNvPr id="3" name="Espaço Reservado para Conteúdo 2"/>
          <p:cNvSpPr>
            <a:spLocks noGrp="1"/>
          </p:cNvSpPr>
          <p:nvPr>
            <p:ph idx="1"/>
          </p:nvPr>
        </p:nvSpPr>
        <p:spPr>
          <a:xfrm>
            <a:off x="467544" y="1628799"/>
            <a:ext cx="8219256" cy="4248473"/>
          </a:xfrm>
        </p:spPr>
        <p:txBody>
          <a:bodyPr anchor="ctr">
            <a:normAutofit/>
          </a:bodyPr>
          <a:lstStyle/>
          <a:p>
            <a:pPr marL="0" indent="0" algn="just">
              <a:lnSpc>
                <a:spcPct val="120000"/>
              </a:lnSpc>
              <a:buNone/>
            </a:pPr>
            <a:endParaRPr lang="pt-BR" sz="2200" dirty="0"/>
          </a:p>
          <a:p>
            <a:pPr marL="0" indent="0" algn="just">
              <a:lnSpc>
                <a:spcPct val="120000"/>
              </a:lnSpc>
              <a:buNone/>
            </a:pPr>
            <a:endParaRPr lang="pt-BR" sz="2200" dirty="0"/>
          </a:p>
          <a:p>
            <a:pPr marL="0" indent="0" algn="just">
              <a:lnSpc>
                <a:spcPct val="120000"/>
              </a:lnSpc>
              <a:buNone/>
            </a:pPr>
            <a:endParaRPr lang="pt-BR" sz="2900" dirty="0"/>
          </a:p>
          <a:p>
            <a:pPr marL="0" indent="0" algn="just">
              <a:lnSpc>
                <a:spcPct val="120000"/>
              </a:lnSpc>
              <a:buNone/>
            </a:pPr>
            <a:r>
              <a:rPr lang="pt-BR" sz="2800" dirty="0"/>
              <a:t>Somente após o ENCERRAMENTO DO EXERCÍCIO </a:t>
            </a:r>
            <a:r>
              <a:rPr lang="pt-BR" sz="2800" dirty="0">
                <a:solidFill>
                  <a:srgbClr val="FF0000"/>
                </a:solidFill>
              </a:rPr>
              <a:t>(mês 14) </a:t>
            </a:r>
            <a:r>
              <a:rPr lang="pt-BR" sz="2800" dirty="0"/>
              <a:t>os Demonstrativos Contábeis </a:t>
            </a:r>
            <a:r>
              <a:rPr lang="pt-BR" sz="2800" dirty="0">
                <a:solidFill>
                  <a:srgbClr val="FF0000"/>
                </a:solidFill>
              </a:rPr>
              <a:t>DEFINITIVOS,</a:t>
            </a:r>
            <a:r>
              <a:rPr lang="pt-BR" sz="2800" dirty="0"/>
              <a:t> que farão parte da Prestação de Contas Anual,  deverão ser extraídos do </a:t>
            </a:r>
            <a:r>
              <a:rPr lang="pt-BR" sz="2800" dirty="0" smtClean="0"/>
              <a:t>SIAFE-RIO </a:t>
            </a:r>
            <a:r>
              <a:rPr lang="pt-BR" sz="2800" dirty="0"/>
              <a:t>e do FLEXVISION.</a:t>
            </a:r>
            <a:endParaRPr lang="pt-BR" sz="2800" dirty="0">
              <a:solidFill>
                <a:srgbClr val="FF0000"/>
              </a:solidFill>
            </a:endParaRPr>
          </a:p>
          <a:p>
            <a:pPr marL="0" indent="0" algn="just">
              <a:lnSpc>
                <a:spcPct val="120000"/>
              </a:lnSpc>
              <a:buNone/>
            </a:pPr>
            <a:endParaRPr lang="pt-BR" sz="2900" dirty="0"/>
          </a:p>
          <a:p>
            <a:pPr algn="just">
              <a:lnSpc>
                <a:spcPct val="120000"/>
              </a:lnSpc>
            </a:pPr>
            <a:endParaRPr lang="pt-BR" sz="2200" dirty="0"/>
          </a:p>
          <a:p>
            <a:pPr algn="just">
              <a:lnSpc>
                <a:spcPct val="120000"/>
              </a:lnSpc>
            </a:pPr>
            <a:endParaRPr lang="pt-BR" sz="2200" dirty="0"/>
          </a:p>
          <a:p>
            <a:pPr marL="0" indent="0">
              <a:buNone/>
            </a:pPr>
            <a:endParaRPr lang="pt-BR" sz="2500" dirty="0"/>
          </a:p>
        </p:txBody>
      </p:sp>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944634938"/>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ixaDeTexto 6"/>
          <p:cNvSpPr txBox="1"/>
          <p:nvPr/>
        </p:nvSpPr>
        <p:spPr>
          <a:xfrm>
            <a:off x="683568" y="908720"/>
            <a:ext cx="7842369" cy="1366528"/>
          </a:xfrm>
          <a:prstGeom prst="rect">
            <a:avLst/>
          </a:prstGeom>
          <a:noFill/>
        </p:spPr>
        <p:txBody>
          <a:bodyPr wrap="square" rtlCol="0">
            <a:spAutoFit/>
          </a:bodyPr>
          <a:lstStyle/>
          <a:p>
            <a:pPr algn="just">
              <a:lnSpc>
                <a:spcPct val="120000"/>
              </a:lnSpc>
            </a:pPr>
            <a:r>
              <a:rPr lang="pt-BR" dirty="0">
                <a:solidFill>
                  <a:prstClr val="black"/>
                </a:solidFill>
              </a:rPr>
              <a:t>Demonstrações da Lei 4.320/64 (</a:t>
            </a:r>
            <a:r>
              <a:rPr lang="pt-BR" b="1" u="sng" dirty="0">
                <a:solidFill>
                  <a:srgbClr val="FF0000"/>
                </a:solidFill>
              </a:rPr>
              <a:t>Adm. Direta, Fundos, Fundações e Autarquias</a:t>
            </a:r>
            <a:r>
              <a:rPr lang="pt-BR" dirty="0">
                <a:solidFill>
                  <a:prstClr val="black"/>
                </a:solidFill>
              </a:rPr>
              <a:t>) </a:t>
            </a:r>
          </a:p>
          <a:p>
            <a:pPr algn="just">
              <a:lnSpc>
                <a:spcPct val="120000"/>
              </a:lnSpc>
            </a:pPr>
            <a:endParaRPr lang="pt-BR" dirty="0" smtClean="0">
              <a:solidFill>
                <a:prstClr val="black"/>
              </a:solidFill>
            </a:endParaRPr>
          </a:p>
          <a:p>
            <a:pPr algn="just">
              <a:lnSpc>
                <a:spcPct val="120000"/>
              </a:lnSpc>
            </a:pPr>
            <a:r>
              <a:rPr lang="pt-BR" dirty="0" smtClean="0">
                <a:solidFill>
                  <a:prstClr val="black"/>
                </a:solidFill>
              </a:rPr>
              <a:t>Opção </a:t>
            </a:r>
            <a:r>
              <a:rPr lang="pt-BR" dirty="0">
                <a:solidFill>
                  <a:prstClr val="black"/>
                </a:solidFill>
              </a:rPr>
              <a:t>no </a:t>
            </a:r>
            <a:r>
              <a:rPr lang="pt-BR" b="1" dirty="0">
                <a:solidFill>
                  <a:prstClr val="black"/>
                </a:solidFill>
                <a:effectLst>
                  <a:outerShdw blurRad="38100" dist="38100" dir="2700000" algn="tl">
                    <a:srgbClr val="000000">
                      <a:alpha val="43137"/>
                    </a:srgbClr>
                  </a:outerShdw>
                </a:effectLst>
              </a:rPr>
              <a:t>SIAFE-Rio</a:t>
            </a:r>
            <a:r>
              <a:rPr lang="pt-BR" dirty="0">
                <a:solidFill>
                  <a:prstClr val="black"/>
                </a:solidFill>
              </a:rPr>
              <a:t>: </a:t>
            </a:r>
            <a:r>
              <a:rPr lang="pt-BR" dirty="0">
                <a:solidFill>
                  <a:srgbClr val="0070C0"/>
                </a:solidFill>
              </a:rPr>
              <a:t>EXECUÇÃO/CONTABILIDADE/EMITIR BALANÇOS. </a:t>
            </a:r>
            <a:endParaRPr lang="pt-BR" u="sng" dirty="0">
              <a:solidFill>
                <a:prstClr val="black"/>
              </a:solidFill>
            </a:endParaRPr>
          </a:p>
          <a:p>
            <a:endParaRPr lang="pt-BR" dirty="0">
              <a:solidFill>
                <a:prstClr val="black"/>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2531" y="2636912"/>
            <a:ext cx="8509949" cy="3611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lipse 8"/>
          <p:cNvSpPr/>
          <p:nvPr/>
        </p:nvSpPr>
        <p:spPr>
          <a:xfrm>
            <a:off x="1115616" y="2636912"/>
            <a:ext cx="57606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1" name="Elipse 10"/>
          <p:cNvSpPr/>
          <p:nvPr/>
        </p:nvSpPr>
        <p:spPr>
          <a:xfrm>
            <a:off x="2483768" y="2780928"/>
            <a:ext cx="57606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2" name="Elipse 11"/>
          <p:cNvSpPr/>
          <p:nvPr/>
        </p:nvSpPr>
        <p:spPr>
          <a:xfrm>
            <a:off x="467544" y="3717032"/>
            <a:ext cx="74984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Elipse 13"/>
          <p:cNvSpPr/>
          <p:nvPr/>
        </p:nvSpPr>
        <p:spPr>
          <a:xfrm>
            <a:off x="7998624" y="3789040"/>
            <a:ext cx="7498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0" name="Retângulo 9"/>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38098786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641" t="24253" r="12766" b="18471"/>
          <a:stretch/>
        </p:blipFill>
        <p:spPr bwMode="auto">
          <a:xfrm>
            <a:off x="0" y="1196752"/>
            <a:ext cx="9144000" cy="418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lipse 3"/>
          <p:cNvSpPr/>
          <p:nvPr/>
        </p:nvSpPr>
        <p:spPr>
          <a:xfrm>
            <a:off x="8064896" y="2348880"/>
            <a:ext cx="111561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603" t="27817" r="52378" b="19014"/>
          <a:stretch/>
        </p:blipFill>
        <p:spPr bwMode="auto">
          <a:xfrm>
            <a:off x="7812360" y="1052736"/>
            <a:ext cx="1296144" cy="1270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ângulo 1"/>
          <p:cNvSpPr/>
          <p:nvPr/>
        </p:nvSpPr>
        <p:spPr>
          <a:xfrm>
            <a:off x="4211960" y="2348880"/>
            <a:ext cx="864096" cy="180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01215510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xmlns="" val="1491590156"/>
              </p:ext>
            </p:extLst>
          </p:nvPr>
        </p:nvGraphicFramePr>
        <p:xfrm>
          <a:off x="35496" y="908720"/>
          <a:ext cx="907300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ângulo 2"/>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83789442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ixaDeTexto 6"/>
          <p:cNvSpPr txBox="1"/>
          <p:nvPr/>
        </p:nvSpPr>
        <p:spPr>
          <a:xfrm>
            <a:off x="395536" y="1052736"/>
            <a:ext cx="8460432" cy="2296013"/>
          </a:xfrm>
          <a:prstGeom prst="rect">
            <a:avLst/>
          </a:prstGeom>
          <a:solidFill>
            <a:schemeClr val="accent5">
              <a:lumMod val="40000"/>
              <a:lumOff val="6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lnSpc>
                <a:spcPct val="120000"/>
              </a:lnSpc>
            </a:pPr>
            <a:r>
              <a:rPr lang="pt-BR" sz="2800" dirty="0" smtClean="0">
                <a:solidFill>
                  <a:prstClr val="black"/>
                </a:solidFill>
              </a:rPr>
              <a:t>Demonstração das Mutações no Patrimônio Líquido - DMPL</a:t>
            </a:r>
            <a:r>
              <a:rPr lang="pt-BR" sz="2800" b="1" dirty="0" smtClean="0">
                <a:solidFill>
                  <a:srgbClr val="FF0000"/>
                </a:solidFill>
                <a:effectLst>
                  <a:outerShdw blurRad="38100" dist="38100" dir="2700000" algn="tl">
                    <a:srgbClr val="000000">
                      <a:alpha val="43137"/>
                    </a:srgbClr>
                  </a:outerShdw>
                </a:effectLst>
              </a:rPr>
              <a:t> </a:t>
            </a:r>
          </a:p>
          <a:p>
            <a:pPr algn="ctr">
              <a:lnSpc>
                <a:spcPct val="120000"/>
              </a:lnSpc>
            </a:pPr>
            <a:r>
              <a:rPr lang="pt-BR" u="sng" dirty="0" smtClean="0">
                <a:solidFill>
                  <a:srgbClr val="FF0000"/>
                </a:solidFill>
              </a:rPr>
              <a:t>(</a:t>
            </a:r>
            <a:r>
              <a:rPr lang="pt-BR" b="1" u="sng" dirty="0">
                <a:solidFill>
                  <a:srgbClr val="FF0000"/>
                </a:solidFill>
              </a:rPr>
              <a:t>Empresas Públicas e Sociedades de Economia Mista</a:t>
            </a:r>
            <a:r>
              <a:rPr lang="pt-BR" u="sng" dirty="0">
                <a:solidFill>
                  <a:srgbClr val="FF0000"/>
                </a:solidFill>
              </a:rPr>
              <a:t>) </a:t>
            </a:r>
          </a:p>
          <a:p>
            <a:pPr algn="just">
              <a:lnSpc>
                <a:spcPct val="120000"/>
              </a:lnSpc>
            </a:pPr>
            <a:r>
              <a:rPr lang="pt-BR" sz="1600" dirty="0">
                <a:solidFill>
                  <a:prstClr val="black"/>
                </a:solidFill>
              </a:rPr>
              <a:t>Caminho no </a:t>
            </a:r>
            <a:r>
              <a:rPr lang="pt-BR" sz="1600" b="1" dirty="0">
                <a:solidFill>
                  <a:prstClr val="black"/>
                </a:solidFill>
                <a:effectLst>
                  <a:outerShdw blurRad="38100" dist="38100" dir="2700000" algn="tl">
                    <a:srgbClr val="000000">
                      <a:alpha val="43137"/>
                    </a:srgbClr>
                  </a:outerShdw>
                </a:effectLst>
              </a:rPr>
              <a:t>FLEXVISION</a:t>
            </a:r>
            <a:r>
              <a:rPr lang="pt-BR" sz="1600" dirty="0">
                <a:solidFill>
                  <a:prstClr val="black"/>
                </a:solidFill>
              </a:rPr>
              <a:t>:  </a:t>
            </a:r>
            <a:endParaRPr lang="pt-BR" sz="1600" dirty="0" smtClean="0">
              <a:solidFill>
                <a:prstClr val="black"/>
              </a:solidFill>
            </a:endParaRPr>
          </a:p>
          <a:p>
            <a:pPr algn="just">
              <a:lnSpc>
                <a:spcPct val="120000"/>
              </a:lnSpc>
            </a:pPr>
            <a:r>
              <a:rPr lang="pt-BR" sz="1600" b="1" dirty="0" smtClean="0">
                <a:solidFill>
                  <a:srgbClr val="0070C0"/>
                </a:solidFill>
              </a:rPr>
              <a:t>“03.1 - FLEXVISION SUDEC &gt; CCBAL &gt; DECOB &gt; DEMONSTRAÇÕES 6.404/76  &gt; 2020”</a:t>
            </a:r>
            <a:r>
              <a:rPr lang="pt-BR" sz="1600" dirty="0" smtClean="0">
                <a:solidFill>
                  <a:prstClr val="black"/>
                </a:solidFill>
              </a:rPr>
              <a:t>. </a:t>
            </a:r>
            <a:endParaRPr lang="pt-BR" sz="1600" dirty="0">
              <a:solidFill>
                <a:prstClr val="black"/>
              </a:solidFill>
            </a:endParaRPr>
          </a:p>
          <a:p>
            <a:endParaRPr lang="pt-BR" sz="1600" dirty="0">
              <a:solidFill>
                <a:prstClr val="black"/>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29" t="40675" r="31449" b="30753"/>
          <a:stretch/>
        </p:blipFill>
        <p:spPr bwMode="auto">
          <a:xfrm>
            <a:off x="395536" y="3433083"/>
            <a:ext cx="8283395" cy="2012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tângulo 7"/>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743561582"/>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437" t="35913" r="13725" b="21031"/>
          <a:stretch/>
        </p:blipFill>
        <p:spPr bwMode="auto">
          <a:xfrm>
            <a:off x="99476" y="2628286"/>
            <a:ext cx="8784976" cy="260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603" t="27817" r="52378" b="19014"/>
          <a:stretch/>
        </p:blipFill>
        <p:spPr bwMode="auto">
          <a:xfrm>
            <a:off x="8079721" y="2108919"/>
            <a:ext cx="765903"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01255675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ctr">
              <a:buNone/>
            </a:pPr>
            <a:endParaRPr lang="pt-BR" sz="4400" dirty="0"/>
          </a:p>
          <a:p>
            <a:pPr marL="0" indent="0" algn="ctr">
              <a:buNone/>
            </a:pPr>
            <a:endParaRPr lang="pt-BR" sz="4400" dirty="0"/>
          </a:p>
          <a:p>
            <a:pPr marL="0" indent="0" algn="ctr">
              <a:buNone/>
            </a:pPr>
            <a:endParaRPr lang="pt-BR" sz="4400" dirty="0"/>
          </a:p>
          <a:p>
            <a:pPr marL="0" indent="0" algn="ctr">
              <a:buNone/>
            </a:pPr>
            <a:endParaRPr lang="pt-BR" sz="4400" dirty="0"/>
          </a:p>
          <a:p>
            <a:pPr marL="0" indent="0" algn="ctr">
              <a:buNone/>
            </a:pPr>
            <a:endParaRPr lang="pt-BR" sz="4400" dirty="0"/>
          </a:p>
        </p:txBody>
      </p:sp>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6073" y="1412776"/>
            <a:ext cx="5637245" cy="4227934"/>
          </a:xfrm>
          <a:prstGeom prst="rect">
            <a:avLst/>
          </a:prstGeom>
        </p:spPr>
      </p:pic>
      <p:sp>
        <p:nvSpPr>
          <p:cNvPr id="4" name="Retângulo 3"/>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384247579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9592" y="891825"/>
            <a:ext cx="7758752" cy="830997"/>
          </a:xfrm>
          <a:prstGeom prst="rect">
            <a:avLst/>
          </a:prstGeom>
        </p:spPr>
        <p:txBody>
          <a:bodyPr wrap="square">
            <a:spAutoFit/>
          </a:bodyPr>
          <a:lstStyle/>
          <a:p>
            <a:pPr algn="ctr"/>
            <a:r>
              <a:rPr lang="pt-BR" sz="2400" b="1" dirty="0" smtClean="0">
                <a:solidFill>
                  <a:schemeClr val="tx2">
                    <a:lumMod val="50000"/>
                  </a:schemeClr>
                </a:solidFill>
              </a:rPr>
              <a:t>Superintendência </a:t>
            </a:r>
            <a:r>
              <a:rPr lang="pt-BR" sz="2400" b="1" dirty="0">
                <a:solidFill>
                  <a:schemeClr val="tx2">
                    <a:lumMod val="50000"/>
                  </a:schemeClr>
                </a:solidFill>
              </a:rPr>
              <a:t>de Relatórios e Demonstrativos </a:t>
            </a:r>
            <a:r>
              <a:rPr lang="pt-BR" sz="2400" b="1" dirty="0" smtClean="0">
                <a:solidFill>
                  <a:schemeClr val="tx2">
                    <a:lumMod val="50000"/>
                  </a:schemeClr>
                </a:solidFill>
              </a:rPr>
              <a:t>Contábeis – SUDEC</a:t>
            </a:r>
            <a:endParaRPr lang="pt-BR" sz="2400" b="1" dirty="0">
              <a:solidFill>
                <a:schemeClr val="tx2">
                  <a:lumMod val="50000"/>
                </a:schemeClr>
              </a:solidFill>
            </a:endParaRPr>
          </a:p>
        </p:txBody>
      </p:sp>
      <p:graphicFrame>
        <p:nvGraphicFramePr>
          <p:cNvPr id="6" name="Diagrama 5"/>
          <p:cNvGraphicFramePr/>
          <p:nvPr>
            <p:extLst>
              <p:ext uri="{D42A27DB-BD31-4B8C-83A1-F6EECF244321}">
                <p14:modId xmlns:p14="http://schemas.microsoft.com/office/powerpoint/2010/main" xmlns="" val="4049840726"/>
              </p:ext>
            </p:extLst>
          </p:nvPr>
        </p:nvGraphicFramePr>
        <p:xfrm>
          <a:off x="327547" y="1801504"/>
          <a:ext cx="8577618" cy="458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52491953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052736"/>
            <a:ext cx="8208912" cy="1152127"/>
          </a:xfrm>
        </p:spPr>
        <p:txBody>
          <a:bodyPr>
            <a:normAutofit/>
          </a:bodyPr>
          <a:lstStyle/>
          <a:p>
            <a:pPr marL="0" indent="0" algn="just">
              <a:buNone/>
            </a:pPr>
            <a:r>
              <a:rPr lang="pt-BR" sz="2800" b="1" dirty="0" smtClean="0"/>
              <a:t>2 – Procedimentos para Inscrição de Restos a Pagar</a:t>
            </a:r>
          </a:p>
          <a:p>
            <a:pPr marL="0" indent="0" algn="just">
              <a:buNone/>
            </a:pPr>
            <a:r>
              <a:rPr lang="pt-BR" sz="2800" dirty="0" smtClean="0"/>
              <a:t>Preencher o Boletim no SIAFE-RIO</a:t>
            </a:r>
          </a:p>
          <a:p>
            <a:pPr marL="0" indent="0" algn="just">
              <a:buNone/>
            </a:pPr>
            <a:endParaRPr lang="pt-BR"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492896"/>
            <a:ext cx="8640960" cy="3672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Elipse 10"/>
          <p:cNvSpPr/>
          <p:nvPr/>
        </p:nvSpPr>
        <p:spPr>
          <a:xfrm>
            <a:off x="468204" y="2996952"/>
            <a:ext cx="791428"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Retângulo 5"/>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1691946062"/>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4258984786"/>
              </p:ext>
            </p:extLst>
          </p:nvPr>
        </p:nvGraphicFramePr>
        <p:xfrm>
          <a:off x="395536" y="836712"/>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a:xfrm>
            <a:off x="8582025" y="6356350"/>
            <a:ext cx="561975" cy="365125"/>
          </a:xfrm>
          <a:prstGeom prst="rect">
            <a:avLst/>
          </a:prstGeom>
        </p:spPr>
        <p:txBody>
          <a:bodyPr/>
          <a:lstStyle/>
          <a:p>
            <a:fld id="{2A134C4A-9D79-4985-A1CE-2F516E608D40}" type="slidenum">
              <a:rPr lang="pt-BR" smtClean="0">
                <a:solidFill>
                  <a:prstClr val="black">
                    <a:tint val="75000"/>
                  </a:prstClr>
                </a:solidFill>
              </a:rPr>
              <a:pPr/>
              <a:t>6</a:t>
            </a:fld>
            <a:endParaRPr lang="pt-BR">
              <a:solidFill>
                <a:prstClr val="black">
                  <a:tint val="75000"/>
                </a:prstClr>
              </a:solidFill>
            </a:endParaRPr>
          </a:p>
        </p:txBody>
      </p:sp>
      <p:sp>
        <p:nvSpPr>
          <p:cNvPr id="5" name="Retângulo 4"/>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237781615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90" y="3740452"/>
            <a:ext cx="9066514" cy="3101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tângulo 3"/>
          <p:cNvSpPr/>
          <p:nvPr/>
        </p:nvSpPr>
        <p:spPr>
          <a:xfrm>
            <a:off x="251520" y="764704"/>
            <a:ext cx="8496944" cy="3444020"/>
          </a:xfrm>
          <a:prstGeom prst="rect">
            <a:avLst/>
          </a:prstGeom>
        </p:spPr>
        <p:txBody>
          <a:bodyPr wrap="square">
            <a:spAutoFit/>
          </a:bodyPr>
          <a:lstStyle/>
          <a:p>
            <a:pPr algn="just">
              <a:lnSpc>
                <a:spcPct val="150000"/>
              </a:lnSpc>
              <a:spcBef>
                <a:spcPct val="20000"/>
              </a:spcBef>
            </a:pPr>
            <a:r>
              <a:rPr lang="pt-BR" dirty="0" smtClean="0">
                <a:solidFill>
                  <a:prstClr val="black"/>
                </a:solidFill>
              </a:rPr>
              <a:t>O Boletim  de RP mostrará os itens com pendências de regularização. Para visualizá-las deve-se clicar no item e a seguir em </a:t>
            </a:r>
            <a:r>
              <a:rPr lang="pt-BR" dirty="0" smtClean="0">
                <a:solidFill>
                  <a:srgbClr val="FF0000"/>
                </a:solidFill>
              </a:rPr>
              <a:t>“Visualizar Pendência”.</a:t>
            </a:r>
            <a:r>
              <a:rPr lang="pt-BR" dirty="0" smtClean="0">
                <a:solidFill>
                  <a:prstClr val="black"/>
                </a:solidFill>
              </a:rPr>
              <a:t> </a:t>
            </a:r>
          </a:p>
          <a:p>
            <a:pPr algn="just">
              <a:lnSpc>
                <a:spcPct val="150000"/>
              </a:lnSpc>
              <a:spcBef>
                <a:spcPct val="20000"/>
              </a:spcBef>
            </a:pPr>
            <a:r>
              <a:rPr lang="pt-BR" dirty="0" smtClean="0">
                <a:solidFill>
                  <a:prstClr val="black"/>
                </a:solidFill>
              </a:rPr>
              <a:t>Para verificar os valores por Fonte de Recurso Detalhada que serão inscritos em  RPNP e os Empenhos sem Disponibilidade Financeira para Inscrição, deve-se clicar em </a:t>
            </a:r>
            <a:r>
              <a:rPr lang="pt-BR" dirty="0" smtClean="0">
                <a:solidFill>
                  <a:srgbClr val="FF0000"/>
                </a:solidFill>
              </a:rPr>
              <a:t>“Capacidade Inscrição – RPNP”. </a:t>
            </a:r>
            <a:r>
              <a:rPr lang="pt-BR" dirty="0" smtClean="0">
                <a:solidFill>
                  <a:prstClr val="black"/>
                </a:solidFill>
              </a:rPr>
              <a:t>Os valores por Fonte de Recurso que serão inscritos em RPP serão apresentados ao clicar em </a:t>
            </a:r>
            <a:r>
              <a:rPr lang="pt-BR" dirty="0" smtClean="0">
                <a:solidFill>
                  <a:srgbClr val="FF0000"/>
                </a:solidFill>
              </a:rPr>
              <a:t>“Capacidade de Inscrição – RPP”.</a:t>
            </a:r>
            <a:r>
              <a:rPr lang="pt-BR" dirty="0" smtClean="0">
                <a:solidFill>
                  <a:prstClr val="black"/>
                </a:solidFill>
              </a:rPr>
              <a:t> </a:t>
            </a:r>
          </a:p>
          <a:p>
            <a:pPr marL="342900" indent="-342900" algn="just">
              <a:lnSpc>
                <a:spcPct val="150000"/>
              </a:lnSpc>
              <a:spcBef>
                <a:spcPct val="20000"/>
              </a:spcBef>
              <a:buFont typeface="Arial" pitchFamily="34" charset="0"/>
              <a:buChar char="•"/>
            </a:pPr>
            <a:endParaRPr lang="pt-BR" dirty="0">
              <a:solidFill>
                <a:prstClr val="black"/>
              </a:solidFill>
            </a:endParaRPr>
          </a:p>
          <a:p>
            <a:pPr marL="342900" indent="-342900">
              <a:spcBef>
                <a:spcPct val="20000"/>
              </a:spcBef>
              <a:buFont typeface="Arial" pitchFamily="34" charset="0"/>
              <a:buChar char="•"/>
            </a:pPr>
            <a:endParaRPr lang="pt-BR" dirty="0">
              <a:solidFill>
                <a:prstClr val="black"/>
              </a:solidFill>
            </a:endParaRPr>
          </a:p>
        </p:txBody>
      </p:sp>
      <p:sp>
        <p:nvSpPr>
          <p:cNvPr id="7" name="Elipse 6"/>
          <p:cNvSpPr/>
          <p:nvPr/>
        </p:nvSpPr>
        <p:spPr>
          <a:xfrm>
            <a:off x="7596336" y="5016763"/>
            <a:ext cx="1501968" cy="549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3" name="Seta para a direita 2"/>
          <p:cNvSpPr/>
          <p:nvPr/>
        </p:nvSpPr>
        <p:spPr>
          <a:xfrm>
            <a:off x="1547664" y="6669360"/>
            <a:ext cx="1440160" cy="1727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313015245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251520" y="836712"/>
            <a:ext cx="8556087" cy="2225225"/>
          </a:xfrm>
          <a:prstGeom prst="rect">
            <a:avLst/>
          </a:prstGeom>
        </p:spPr>
        <p:txBody>
          <a:bodyPr wrap="square">
            <a:spAutoFit/>
          </a:bodyPr>
          <a:lstStyle/>
          <a:p>
            <a:pPr algn="just">
              <a:lnSpc>
                <a:spcPct val="150000"/>
              </a:lnSpc>
              <a:spcBef>
                <a:spcPct val="20000"/>
              </a:spcBef>
            </a:pPr>
            <a:r>
              <a:rPr lang="pt-BR" dirty="0">
                <a:solidFill>
                  <a:prstClr val="black"/>
                </a:solidFill>
              </a:rPr>
              <a:t>O Boletim de Inscrição de Restos a Pagar será </a:t>
            </a:r>
            <a:r>
              <a:rPr lang="pt-BR" b="1" dirty="0">
                <a:solidFill>
                  <a:srgbClr val="FF0000"/>
                </a:solidFill>
              </a:rPr>
              <a:t>atualizado automaticamente</a:t>
            </a:r>
            <a:r>
              <a:rPr lang="pt-BR" dirty="0">
                <a:solidFill>
                  <a:srgbClr val="FF0000"/>
                </a:solidFill>
              </a:rPr>
              <a:t> </a:t>
            </a:r>
            <a:r>
              <a:rPr lang="pt-BR" dirty="0">
                <a:solidFill>
                  <a:prstClr val="black"/>
                </a:solidFill>
              </a:rPr>
              <a:t>após o </a:t>
            </a:r>
            <a:r>
              <a:rPr lang="pt-BR" dirty="0" smtClean="0">
                <a:solidFill>
                  <a:prstClr val="black"/>
                </a:solidFill>
              </a:rPr>
              <a:t>fechamento diário do </a:t>
            </a:r>
            <a:r>
              <a:rPr lang="pt-BR" dirty="0" err="1" smtClean="0">
                <a:solidFill>
                  <a:prstClr val="black"/>
                </a:solidFill>
              </a:rPr>
              <a:t>SIAFE-Rio</a:t>
            </a:r>
            <a:r>
              <a:rPr lang="pt-BR" dirty="0" smtClean="0">
                <a:solidFill>
                  <a:prstClr val="black"/>
                </a:solidFill>
              </a:rPr>
              <a:t>, podendo ser atualizado </a:t>
            </a:r>
            <a:r>
              <a:rPr lang="pt-BR" sz="2400" u="sng" dirty="0" smtClean="0">
                <a:solidFill>
                  <a:srgbClr val="FF0000"/>
                </a:solidFill>
                <a:effectLst>
                  <a:outerShdw blurRad="38100" dist="38100" dir="2700000" algn="tl">
                    <a:srgbClr val="000000">
                      <a:alpha val="43137"/>
                    </a:srgbClr>
                  </a:outerShdw>
                </a:effectLst>
              </a:rPr>
              <a:t>manualmente</a:t>
            </a:r>
            <a:r>
              <a:rPr lang="pt-BR" dirty="0" smtClean="0">
                <a:solidFill>
                  <a:prstClr val="black"/>
                </a:solidFill>
              </a:rPr>
              <a:t> pelo usuário </a:t>
            </a:r>
            <a:r>
              <a:rPr lang="pt-BR" dirty="0">
                <a:solidFill>
                  <a:prstClr val="black"/>
                </a:solidFill>
              </a:rPr>
              <a:t>durante o dia após a regularização da pendência. A atualização manual ocorrerá quando o usuário clicar na linha da pendência e a seguir clicar em </a:t>
            </a:r>
            <a:r>
              <a:rPr lang="pt-BR" b="1" u="sng" dirty="0">
                <a:solidFill>
                  <a:srgbClr val="FF0000"/>
                </a:solidFill>
              </a:rPr>
              <a:t>Atualizar Situação</a:t>
            </a:r>
            <a:r>
              <a:rPr lang="pt-BR" dirty="0">
                <a:solidFill>
                  <a:prstClr val="black"/>
                </a:solidFill>
              </a:rPr>
              <a:t>.</a:t>
            </a:r>
          </a:p>
          <a:p>
            <a:pPr>
              <a:spcBef>
                <a:spcPct val="20000"/>
              </a:spcBef>
            </a:pPr>
            <a:endParaRPr lang="pt-BR" dirty="0">
              <a:solidFill>
                <a:prstClr val="black"/>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886" y="3207618"/>
            <a:ext cx="9066514" cy="3101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lipse 5"/>
          <p:cNvSpPr/>
          <p:nvPr/>
        </p:nvSpPr>
        <p:spPr>
          <a:xfrm>
            <a:off x="6516216" y="4653136"/>
            <a:ext cx="14401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Retângulo 6"/>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427681599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Espaço Reservado para Conteúdo 3"/>
          <p:cNvSpPr txBox="1">
            <a:spLocks/>
          </p:cNvSpPr>
          <p:nvPr/>
        </p:nvSpPr>
        <p:spPr>
          <a:xfrm>
            <a:off x="246508" y="4997152"/>
            <a:ext cx="864096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sz="900" dirty="0">
              <a:solidFill>
                <a:prstClr val="black"/>
              </a:solidFill>
            </a:endParaRPr>
          </a:p>
          <a:p>
            <a:endParaRPr lang="pt-BR" sz="1200" dirty="0">
              <a:solidFill>
                <a:prstClr val="black"/>
              </a:solidFill>
            </a:endParaRPr>
          </a:p>
          <a:p>
            <a:endParaRPr lang="pt-BR" sz="1200" dirty="0">
              <a:solidFill>
                <a:prstClr val="black"/>
              </a:solidFill>
            </a:endParaRPr>
          </a:p>
        </p:txBody>
      </p:sp>
      <p:graphicFrame>
        <p:nvGraphicFramePr>
          <p:cNvPr id="5" name="Diagrama 4"/>
          <p:cNvGraphicFramePr/>
          <p:nvPr>
            <p:extLst>
              <p:ext uri="{D42A27DB-BD31-4B8C-83A1-F6EECF244321}">
                <p14:modId xmlns:p14="http://schemas.microsoft.com/office/powerpoint/2010/main" xmlns="" val="4222919802"/>
              </p:ext>
            </p:extLst>
          </p:nvPr>
        </p:nvGraphicFramePr>
        <p:xfrm>
          <a:off x="899592" y="1124744"/>
          <a:ext cx="7363468" cy="46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ângulo 6"/>
          <p:cNvSpPr/>
          <p:nvPr/>
        </p:nvSpPr>
        <p:spPr>
          <a:xfrm>
            <a:off x="0" y="0"/>
            <a:ext cx="9144000" cy="646331"/>
          </a:xfrm>
          <a:prstGeom prst="rect">
            <a:avLst/>
          </a:prstGeom>
        </p:spPr>
        <p:txBody>
          <a:bodyPr wrap="square">
            <a:spAutoFit/>
          </a:bodyPr>
          <a:lstStyle/>
          <a:p>
            <a:r>
              <a:rPr lang="pt-BR" b="1" dirty="0" smtClean="0">
                <a:solidFill>
                  <a:srgbClr val="3B86A6"/>
                </a:solidFill>
              </a:rPr>
              <a:t>SUBCONT</a:t>
            </a:r>
          </a:p>
          <a:p>
            <a:r>
              <a:rPr lang="pt-BR" b="1" dirty="0" smtClean="0">
                <a:solidFill>
                  <a:srgbClr val="3B86A6"/>
                </a:solidFill>
              </a:rPr>
              <a:t>SUDEC</a:t>
            </a:r>
            <a:r>
              <a:rPr lang="pt-BR" b="1" dirty="0" smtClean="0">
                <a:solidFill>
                  <a:schemeClr val="tx2">
                    <a:lumMod val="50000"/>
                  </a:schemeClr>
                </a:solidFill>
              </a:rPr>
              <a:t> – Superintendência de Relatórios e Demonstrativos Contábeis</a:t>
            </a:r>
            <a:endParaRPr lang="pt-BR" b="1" dirty="0">
              <a:solidFill>
                <a:schemeClr val="tx2">
                  <a:lumMod val="50000"/>
                </a:schemeClr>
              </a:solidFill>
            </a:endParaRPr>
          </a:p>
        </p:txBody>
      </p:sp>
    </p:spTree>
    <p:extLst>
      <p:ext uri="{BB962C8B-B14F-4D97-AF65-F5344CB8AC3E}">
        <p14:creationId xmlns:p14="http://schemas.microsoft.com/office/powerpoint/2010/main" xmlns="" val="85935812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19639</TotalTime>
  <Words>1638</Words>
  <Application>Microsoft Office PowerPoint</Application>
  <PresentationFormat>Apresentação na tela (4:3)</PresentationFormat>
  <Paragraphs>288</Paragraphs>
  <Slides>32</Slides>
  <Notes>2</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BOLETIM DE INSCRIÇÃO DE RESTOS A PAGAR </vt:lpstr>
      <vt:lpstr> 3 – Prazos dos Relatórios da LRF  Relatório Resumido de Execução Orçamentária – RREO (bimestral)  Relatório de Gestão Fiscal – RGF (quadrimestral)  em cumprimento a Lei de Responsabilidade Fiscal – LRF.  (Art. 52, 53 e 54)</vt:lpstr>
      <vt:lpstr>DECRETO DE ENCERRAMENTO PRAZOS PARA LRF – ART. 14</vt:lpstr>
      <vt:lpstr>Slide 18</vt:lpstr>
      <vt:lpstr>Slide 19</vt:lpstr>
      <vt:lpstr>DECRETO DE ENCERRAMENTO PRAZOS PARA LRF</vt:lpstr>
      <vt:lpstr>Modelo de COMUNICA</vt:lpstr>
      <vt:lpstr>Slide 22</vt:lpstr>
      <vt:lpstr>DECRETO DE ENCERRAMENTO ART. 12</vt:lpstr>
      <vt:lpstr> 4 – Declaração Anual do Contador Artigo 12 – Inciso XVIII –  Decreto de Encerramento </vt:lpstr>
      <vt:lpstr>Slide 25</vt:lpstr>
      <vt:lpstr>Slide 26</vt:lpstr>
      <vt:lpstr>5 – DEMONSTRAÇÕES CONTÁBEIS (Prestação de Contas Anual/2020)</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Welson Baptista de Salles Júnior</dc:creator>
  <cp:lastModifiedBy>welson</cp:lastModifiedBy>
  <cp:revision>109</cp:revision>
  <dcterms:created xsi:type="dcterms:W3CDTF">2019-11-06T14:08:33Z</dcterms:created>
  <dcterms:modified xsi:type="dcterms:W3CDTF">2020-12-10T14:11:23Z</dcterms:modified>
</cp:coreProperties>
</file>