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308" r:id="rId2"/>
    <p:sldId id="296" r:id="rId3"/>
    <p:sldId id="312" r:id="rId4"/>
    <p:sldId id="313" r:id="rId5"/>
    <p:sldId id="326" r:id="rId6"/>
    <p:sldId id="314" r:id="rId7"/>
    <p:sldId id="316" r:id="rId8"/>
    <p:sldId id="315" r:id="rId9"/>
    <p:sldId id="318" r:id="rId10"/>
    <p:sldId id="317" r:id="rId11"/>
    <p:sldId id="323" r:id="rId12"/>
    <p:sldId id="307" r:id="rId13"/>
    <p:sldId id="327" r:id="rId14"/>
    <p:sldId id="325" r:id="rId15"/>
    <p:sldId id="319" r:id="rId16"/>
    <p:sldId id="320" r:id="rId17"/>
    <p:sldId id="321" r:id="rId18"/>
    <p:sldId id="322" r:id="rId1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007BFF"/>
    <a:srgbClr val="A5A5A5"/>
    <a:srgbClr val="BEDA00"/>
    <a:srgbClr val="009FDA"/>
    <a:srgbClr val="005BBB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92" autoAdjust="0"/>
  </p:normalViewPr>
  <p:slideViewPr>
    <p:cSldViewPr snapToGrid="0">
      <p:cViewPr varScale="1">
        <p:scale>
          <a:sx n="44" d="100"/>
          <a:sy n="44" d="100"/>
        </p:scale>
        <p:origin x="-1218" y="-102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708F4-2B84-4790-89BF-9AEC6C9B9D6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2E14F5C-C2D2-4C32-A8DC-645C905EACBD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INPUTS</a:t>
          </a:r>
        </a:p>
        <a:p>
          <a:r>
            <a:rPr lang="en-US" dirty="0" smtClean="0">
              <a:solidFill>
                <a:schemeClr val="tx1"/>
              </a:solidFill>
            </a:rPr>
            <a:t>INSUMOS</a:t>
          </a:r>
          <a:endParaRPr lang="en-US" dirty="0">
            <a:solidFill>
              <a:schemeClr val="tx1"/>
            </a:solidFill>
          </a:endParaRPr>
        </a:p>
      </dgm:t>
    </dgm:pt>
    <dgm:pt modelId="{C436A783-78F7-4834-BEC5-5D1DED50AEC8}" type="parTrans" cxnId="{9D72417B-2EA1-49FE-A55C-7CE57350EFEB}">
      <dgm:prSet/>
      <dgm:spPr/>
      <dgm:t>
        <a:bodyPr/>
        <a:lstStyle/>
        <a:p>
          <a:endParaRPr lang="en-US"/>
        </a:p>
      </dgm:t>
    </dgm:pt>
    <dgm:pt modelId="{8C675EA4-BF64-44C9-AAD7-179DC16E4F37}" type="sibTrans" cxnId="{9D72417B-2EA1-49FE-A55C-7CE57350EFEB}">
      <dgm:prSet/>
      <dgm:spPr/>
      <dgm:t>
        <a:bodyPr/>
        <a:lstStyle/>
        <a:p>
          <a:endParaRPr lang="en-US"/>
        </a:p>
      </dgm:t>
    </dgm:pt>
    <dgm:pt modelId="{935A0719-AB35-40CE-93F6-0EBB273F997F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PROCESSES</a:t>
          </a:r>
        </a:p>
        <a:p>
          <a:r>
            <a:rPr lang="en-US" dirty="0" smtClean="0">
              <a:solidFill>
                <a:schemeClr val="tx1"/>
              </a:solidFill>
            </a:rPr>
            <a:t>PROCESSOS</a:t>
          </a:r>
          <a:endParaRPr lang="en-US" dirty="0">
            <a:solidFill>
              <a:schemeClr val="tx1"/>
            </a:solidFill>
          </a:endParaRPr>
        </a:p>
      </dgm:t>
    </dgm:pt>
    <dgm:pt modelId="{CFC03477-C18E-4BD1-9C4A-0BCC187B1EAD}" type="parTrans" cxnId="{56291162-8CEA-4DD2-9812-2C63A05633D3}">
      <dgm:prSet/>
      <dgm:spPr/>
      <dgm:t>
        <a:bodyPr/>
        <a:lstStyle/>
        <a:p>
          <a:endParaRPr lang="en-US"/>
        </a:p>
      </dgm:t>
    </dgm:pt>
    <dgm:pt modelId="{508D76FF-7129-47C0-95E1-03FCE49BF3FA}" type="sibTrans" cxnId="{56291162-8CEA-4DD2-9812-2C63A05633D3}">
      <dgm:prSet/>
      <dgm:spPr/>
      <dgm:t>
        <a:bodyPr/>
        <a:lstStyle/>
        <a:p>
          <a:endParaRPr lang="en-US"/>
        </a:p>
      </dgm:t>
    </dgm:pt>
    <dgm:pt modelId="{E4DB5033-93E8-4C2F-9A47-A7EA2EE6E444}">
      <dgm:prSet phldrT="[Text]"/>
      <dgm:spPr>
        <a:solidFill>
          <a:schemeClr val="tx2">
            <a:lumMod val="50000"/>
            <a:lumOff val="50000"/>
          </a:schemeClr>
        </a:solidFill>
      </dgm:spPr>
      <dgm:t>
        <a:bodyPr/>
        <a:lstStyle/>
        <a:p>
          <a:r>
            <a:rPr lang="en-US" dirty="0" smtClean="0"/>
            <a:t>OUTPUTS</a:t>
          </a:r>
        </a:p>
        <a:p>
          <a:r>
            <a:rPr lang="en-US" dirty="0" smtClean="0">
              <a:solidFill>
                <a:schemeClr val="tx1"/>
              </a:solidFill>
            </a:rPr>
            <a:t>PRODUTOS</a:t>
          </a:r>
          <a:endParaRPr lang="en-US" dirty="0">
            <a:solidFill>
              <a:schemeClr val="tx1"/>
            </a:solidFill>
          </a:endParaRPr>
        </a:p>
      </dgm:t>
    </dgm:pt>
    <dgm:pt modelId="{7EBFFFFA-BBCB-4534-9744-A3049D3E47A2}" type="parTrans" cxnId="{A1403271-D38B-402A-98FD-CA049DB2BCCD}">
      <dgm:prSet/>
      <dgm:spPr/>
      <dgm:t>
        <a:bodyPr/>
        <a:lstStyle/>
        <a:p>
          <a:endParaRPr lang="en-US"/>
        </a:p>
      </dgm:t>
    </dgm:pt>
    <dgm:pt modelId="{3376CE85-7F6B-4045-A565-FEF185598FBB}" type="sibTrans" cxnId="{A1403271-D38B-402A-98FD-CA049DB2BCCD}">
      <dgm:prSet/>
      <dgm:spPr/>
      <dgm:t>
        <a:bodyPr/>
        <a:lstStyle/>
        <a:p>
          <a:endParaRPr lang="en-US"/>
        </a:p>
      </dgm:t>
    </dgm:pt>
    <dgm:pt modelId="{DE9FA8AC-107A-44E7-B7DF-09B1B7F40F34}" type="pres">
      <dgm:prSet presAssocID="{B54708F4-2B84-4790-89BF-9AEC6C9B9D61}" presName="Name0" presStyleCnt="0">
        <dgm:presLayoutVars>
          <dgm:dir/>
          <dgm:animLvl val="lvl"/>
          <dgm:resizeHandles val="exact"/>
        </dgm:presLayoutVars>
      </dgm:prSet>
      <dgm:spPr/>
    </dgm:pt>
    <dgm:pt modelId="{9B1FBE1F-893D-4B8D-B19E-BDBB249BA7D1}" type="pres">
      <dgm:prSet presAssocID="{C2E14F5C-C2D2-4C32-A8DC-645C905EACBD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20B12-B0E8-4DB0-BA66-EEAE180EED76}" type="pres">
      <dgm:prSet presAssocID="{8C675EA4-BF64-44C9-AAD7-179DC16E4F37}" presName="parTxOnlySpace" presStyleCnt="0"/>
      <dgm:spPr/>
    </dgm:pt>
    <dgm:pt modelId="{A76094B5-D939-494A-83A0-3EC07A67DAAE}" type="pres">
      <dgm:prSet presAssocID="{935A0719-AB35-40CE-93F6-0EBB273F997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21332-8ED8-40FD-9654-3DEF8A1748D5}" type="pres">
      <dgm:prSet presAssocID="{508D76FF-7129-47C0-95E1-03FCE49BF3FA}" presName="parTxOnlySpace" presStyleCnt="0"/>
      <dgm:spPr/>
    </dgm:pt>
    <dgm:pt modelId="{232F098D-04C2-47F1-9863-396BF61C685C}" type="pres">
      <dgm:prSet presAssocID="{E4DB5033-93E8-4C2F-9A47-A7EA2EE6E44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291162-8CEA-4DD2-9812-2C63A05633D3}" srcId="{B54708F4-2B84-4790-89BF-9AEC6C9B9D61}" destId="{935A0719-AB35-40CE-93F6-0EBB273F997F}" srcOrd="1" destOrd="0" parTransId="{CFC03477-C18E-4BD1-9C4A-0BCC187B1EAD}" sibTransId="{508D76FF-7129-47C0-95E1-03FCE49BF3FA}"/>
    <dgm:cxn modelId="{A1403271-D38B-402A-98FD-CA049DB2BCCD}" srcId="{B54708F4-2B84-4790-89BF-9AEC6C9B9D61}" destId="{E4DB5033-93E8-4C2F-9A47-A7EA2EE6E444}" srcOrd="2" destOrd="0" parTransId="{7EBFFFFA-BBCB-4534-9744-A3049D3E47A2}" sibTransId="{3376CE85-7F6B-4045-A565-FEF185598FBB}"/>
    <dgm:cxn modelId="{9D72417B-2EA1-49FE-A55C-7CE57350EFEB}" srcId="{B54708F4-2B84-4790-89BF-9AEC6C9B9D61}" destId="{C2E14F5C-C2D2-4C32-A8DC-645C905EACBD}" srcOrd="0" destOrd="0" parTransId="{C436A783-78F7-4834-BEC5-5D1DED50AEC8}" sibTransId="{8C675EA4-BF64-44C9-AAD7-179DC16E4F37}"/>
    <dgm:cxn modelId="{E3B035BD-0ECC-428C-B603-F502557A7EAF}" type="presOf" srcId="{935A0719-AB35-40CE-93F6-0EBB273F997F}" destId="{A76094B5-D939-494A-83A0-3EC07A67DAAE}" srcOrd="0" destOrd="0" presId="urn:microsoft.com/office/officeart/2005/8/layout/chevron1"/>
    <dgm:cxn modelId="{628AE808-2E38-485F-8C8C-D1CC4BE79C19}" type="presOf" srcId="{E4DB5033-93E8-4C2F-9A47-A7EA2EE6E444}" destId="{232F098D-04C2-47F1-9863-396BF61C685C}" srcOrd="0" destOrd="0" presId="urn:microsoft.com/office/officeart/2005/8/layout/chevron1"/>
    <dgm:cxn modelId="{6ED9E993-3409-4375-8C17-2BB67636AA59}" type="presOf" srcId="{C2E14F5C-C2D2-4C32-A8DC-645C905EACBD}" destId="{9B1FBE1F-893D-4B8D-B19E-BDBB249BA7D1}" srcOrd="0" destOrd="0" presId="urn:microsoft.com/office/officeart/2005/8/layout/chevron1"/>
    <dgm:cxn modelId="{CA2920E1-1274-45B3-B148-74501F252F2A}" type="presOf" srcId="{B54708F4-2B84-4790-89BF-9AEC6C9B9D61}" destId="{DE9FA8AC-107A-44E7-B7DF-09B1B7F40F34}" srcOrd="0" destOrd="0" presId="urn:microsoft.com/office/officeart/2005/8/layout/chevron1"/>
    <dgm:cxn modelId="{90F894BF-DB1A-4542-BCF0-A30653E5C22C}" type="presParOf" srcId="{DE9FA8AC-107A-44E7-B7DF-09B1B7F40F34}" destId="{9B1FBE1F-893D-4B8D-B19E-BDBB249BA7D1}" srcOrd="0" destOrd="0" presId="urn:microsoft.com/office/officeart/2005/8/layout/chevron1"/>
    <dgm:cxn modelId="{18AC55DD-61A0-4F98-96E6-D3B5C72FDE37}" type="presParOf" srcId="{DE9FA8AC-107A-44E7-B7DF-09B1B7F40F34}" destId="{5D820B12-B0E8-4DB0-BA66-EEAE180EED76}" srcOrd="1" destOrd="0" presId="urn:microsoft.com/office/officeart/2005/8/layout/chevron1"/>
    <dgm:cxn modelId="{4344A674-3631-430D-A2CB-7E0EEC730197}" type="presParOf" srcId="{DE9FA8AC-107A-44E7-B7DF-09B1B7F40F34}" destId="{A76094B5-D939-494A-83A0-3EC07A67DAAE}" srcOrd="2" destOrd="0" presId="urn:microsoft.com/office/officeart/2005/8/layout/chevron1"/>
    <dgm:cxn modelId="{1E7BBACB-88E1-48A5-80D5-F6BE248FF144}" type="presParOf" srcId="{DE9FA8AC-107A-44E7-B7DF-09B1B7F40F34}" destId="{D9921332-8ED8-40FD-9654-3DEF8A1748D5}" srcOrd="3" destOrd="0" presId="urn:microsoft.com/office/officeart/2005/8/layout/chevron1"/>
    <dgm:cxn modelId="{64B9895B-8F27-46EF-BDD9-9233EA8584C1}" type="presParOf" srcId="{DE9FA8AC-107A-44E7-B7DF-09B1B7F40F34}" destId="{232F098D-04C2-47F1-9863-396BF61C685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23.07.2014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‹nº›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219074" y="3980752"/>
            <a:ext cx="4384288" cy="1011238"/>
          </a:xfrm>
        </p:spPr>
        <p:txBody>
          <a:bodyPr bIns="0"/>
          <a:lstStyle>
            <a:lvl1pPr>
              <a:defRPr sz="35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</a:t>
            </a:r>
            <a:br>
              <a:rPr lang="en-US" noProof="0" dirty="0" smtClean="0"/>
            </a:br>
            <a:r>
              <a:rPr lang="en-US" noProof="0" dirty="0" smtClean="0"/>
              <a:t>Version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</a:t>
            </a:r>
          </a:p>
          <a:p>
            <a:pPr lvl="0"/>
            <a:r>
              <a:rPr lang="en-US" noProof="0" dirty="0" smtClean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Name of the contributor</a:t>
            </a:r>
          </a:p>
          <a:p>
            <a:pPr lvl="0"/>
            <a:r>
              <a:rPr lang="en-US" noProof="0" dirty="0" smtClean="0"/>
              <a:t>Name of the event, venue, 00 Month 2012</a:t>
            </a:r>
          </a:p>
        </p:txBody>
      </p:sp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 smtClean="0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 smtClean="0"/>
              <a:t>Images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Titlemaster</a:t>
            </a:r>
            <a:endParaRPr lang="en-US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 smtClean="0"/>
              <a:t>World Bank Group</a:t>
            </a:r>
          </a:p>
          <a:p>
            <a:pPr lvl="0"/>
            <a:r>
              <a:rPr lang="en-US" noProof="0" dirty="0" smtClean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Address Line 1</a:t>
            </a:r>
          </a:p>
          <a:p>
            <a:pPr lvl="0"/>
            <a:r>
              <a:rPr lang="en-US" noProof="0" dirty="0" smtClean="0"/>
              <a:t>City ABC</a:t>
            </a:r>
          </a:p>
          <a:p>
            <a:pPr lvl="0"/>
            <a:r>
              <a:rPr lang="en-US" noProof="0" dirty="0" smtClean="0"/>
              <a:t>State DEFG</a:t>
            </a:r>
          </a:p>
        </p:txBody>
      </p:sp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This is a headline</a:t>
            </a:r>
            <a:endParaRPr lang="en-US" noProof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0063" y="6360101"/>
            <a:ext cx="4558326" cy="21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 smtClean="0"/>
              <a:t>Textmaster</a:t>
            </a:r>
            <a:endParaRPr lang="en-US" noProof="0" dirty="0" smtClean="0"/>
          </a:p>
          <a:p>
            <a:pPr lvl="1"/>
            <a:r>
              <a:rPr lang="en-US" noProof="0" dirty="0" smtClean="0"/>
              <a:t>Second Layer</a:t>
            </a:r>
          </a:p>
          <a:p>
            <a:pPr lvl="2"/>
            <a:r>
              <a:rPr lang="en-US" noProof="0" dirty="0" smtClean="0"/>
              <a:t>Third Layer</a:t>
            </a:r>
          </a:p>
          <a:p>
            <a:pPr lvl="3"/>
            <a:r>
              <a:rPr lang="en-US" noProof="0" dirty="0" smtClean="0"/>
              <a:t>Fourth Layer</a:t>
            </a:r>
          </a:p>
          <a:p>
            <a:pPr lvl="4"/>
            <a:r>
              <a:rPr lang="en-US" noProof="0" dirty="0" smtClean="0"/>
              <a:t>Fifth Layer</a:t>
            </a:r>
          </a:p>
          <a:p>
            <a:pPr lvl="5"/>
            <a:r>
              <a:rPr lang="en-US" noProof="0" dirty="0" smtClean="0"/>
              <a:t>6</a:t>
            </a:r>
            <a:endParaRPr lang="en-US" noProof="0" dirty="0"/>
          </a:p>
        </p:txBody>
      </p:sp>
      <p:pic>
        <p:nvPicPr>
          <p:cNvPr id="11" name="Picture 2" descr="U:\1405265\1405265 WBG Logo\LOGO FILES\Horizontal\WBG_Horizontal_Color\web\WBG_Horizontal-RGB-web.jpg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15"/>
          <a:stretch/>
        </p:blipFill>
        <p:spPr bwMode="auto">
          <a:xfrm>
            <a:off x="323851" y="6302501"/>
            <a:ext cx="1689433" cy="32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bank.worldbank.org/servlet/WDSContentServer/IW3P/IB/2012/11/08/000333037_20121108005114/Rendered/PDF/735140PUB0Annu00801200date010031012.pdf" TargetMode="External"/><Relationship Id="rId2" Type="http://schemas.openxmlformats.org/officeDocument/2006/relationships/hyperlink" Target="http://ieg/Data/reports/eval_budgeting_ecd_wp30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imf.org/external/pubs/ft/tnm/2009/tnm0902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ctrTitle"/>
          </p:nvPr>
        </p:nvSpPr>
        <p:spPr>
          <a:xfrm>
            <a:off x="4578290" y="3980752"/>
            <a:ext cx="4384288" cy="1011238"/>
          </a:xfrm>
        </p:spPr>
        <p:txBody>
          <a:bodyPr/>
          <a:lstStyle/>
          <a:p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24" name="Subtitle 2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Rafael Barroso</a:t>
            </a:r>
          </a:p>
          <a:p>
            <a:r>
              <a:rPr lang="en-US" i="1" dirty="0" smtClean="0"/>
              <a:t>Economist</a:t>
            </a:r>
            <a:endParaRPr lang="en-US" i="1" dirty="0"/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2" y="335840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99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 Marco de Gastos de Médio Prazo?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Conceito de </a:t>
            </a:r>
            <a:r>
              <a:rPr lang="pt-BR" sz="2500" i="1" dirty="0" smtClean="0">
                <a:solidFill>
                  <a:schemeClr val="accent2"/>
                </a:solidFill>
              </a:rPr>
              <a:t>“No </a:t>
            </a:r>
            <a:r>
              <a:rPr lang="pt-BR" sz="2500" i="1" dirty="0" err="1" smtClean="0">
                <a:solidFill>
                  <a:schemeClr val="accent2"/>
                </a:solidFill>
              </a:rPr>
              <a:t>Policy</a:t>
            </a:r>
            <a:r>
              <a:rPr lang="pt-BR" sz="2500" i="1" dirty="0" smtClean="0">
                <a:solidFill>
                  <a:schemeClr val="accent2"/>
                </a:solidFill>
              </a:rPr>
              <a:t> </a:t>
            </a:r>
            <a:r>
              <a:rPr lang="pt-BR" sz="2500" i="1" dirty="0" err="1" smtClean="0">
                <a:solidFill>
                  <a:schemeClr val="accent2"/>
                </a:solidFill>
              </a:rPr>
              <a:t>Change</a:t>
            </a:r>
            <a:r>
              <a:rPr lang="pt-BR" sz="2500" dirty="0" smtClean="0">
                <a:solidFill>
                  <a:schemeClr val="accent2"/>
                </a:solidFill>
              </a:rPr>
              <a:t>”</a:t>
            </a:r>
          </a:p>
          <a:p>
            <a:pPr marL="719138" lvl="2" indent="-273050"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É a estimativa futura dos gastos públicos </a:t>
            </a:r>
            <a:r>
              <a:rPr lang="pt-BR" sz="2000" dirty="0" smtClean="0">
                <a:solidFill>
                  <a:srgbClr val="00ADE4"/>
                </a:solidFill>
              </a:rPr>
              <a:t>sob a hipótese de que leis, políticas, pressupostos comportamentais e econômicos levados em conta na implantação de determinado programa orçamentários continuam válidos, ou em vigor.</a:t>
            </a:r>
          </a:p>
          <a:p>
            <a:pPr marL="719138" lvl="2" indent="-273050">
              <a:buFont typeface="Lucida Grande"/>
              <a:buChar char="–"/>
            </a:pPr>
            <a:r>
              <a:rPr lang="pt-BR" sz="2000" dirty="0" smtClean="0">
                <a:solidFill>
                  <a:srgbClr val="00ADE4"/>
                </a:solidFill>
              </a:rPr>
              <a:t>Ou seja, sob essa hipótese não há mudanças previstas nos programas em vigor, e todas as variações em seus custos decorrem de variações no cenário macroeconômico assumido ou de flutuações nos seus determinantes que já estavam previstos quando da implantação do programa.</a:t>
            </a:r>
            <a:endParaRPr lang="pt-BR" sz="2000" dirty="0">
              <a:solidFill>
                <a:srgbClr val="00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Orçamento programa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Definição tradicional: classificação baseada no objetivo da despesa de forma que despesas com o mesmo objetivo são colocadas em um só programa.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Orçamento programa é uma forma de classificar a despesa baseada no objetivos das despesas agrupadas e com uso sistemático de informações de desempenho para subsidiar a decisão de alocação entre propostas concorrentes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Necessitam de dois tipos de informação:</a:t>
            </a:r>
          </a:p>
          <a:p>
            <a:pPr marL="719138" lvl="2" indent="-273050"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Resultados atingidos pelo programa</a:t>
            </a:r>
          </a:p>
          <a:p>
            <a:pPr marL="719138" lvl="2" indent="-273050"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Recursos consumidos para provisão do programa</a:t>
            </a:r>
          </a:p>
          <a:p>
            <a:pPr marL="719138" lvl="2" indent="-273050">
              <a:buFont typeface="Lucida Grande"/>
              <a:buChar char="–"/>
            </a:pPr>
            <a:endParaRPr lang="pt-BR" sz="2000" dirty="0" smtClean="0">
              <a:solidFill>
                <a:srgbClr val="00ADE4"/>
              </a:solidFill>
            </a:endParaRPr>
          </a:p>
          <a:p>
            <a:pPr marL="457200" indent="-457200">
              <a:buFont typeface="Wingdings" charset="2"/>
              <a:buChar char="§"/>
            </a:pPr>
            <a:endParaRPr lang="pt-BR" sz="2500" dirty="0">
              <a:solidFill>
                <a:srgbClr val="00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pt-BR" dirty="0" smtClean="0"/>
              <a:t>World Bank </a:t>
            </a:r>
            <a:r>
              <a:rPr lang="pt-BR" dirty="0" err="1" smtClean="0"/>
              <a:t>Group</a:t>
            </a:r>
            <a:endParaRPr lang="pt-BR" dirty="0" smtClean="0"/>
          </a:p>
          <a:p>
            <a:pPr lvl="0"/>
            <a:r>
              <a:rPr lang="pt-BR" dirty="0" smtClean="0"/>
              <a:t>Setor Comercial Norte, Quadra 2, Lote A</a:t>
            </a:r>
          </a:p>
          <a:p>
            <a:pPr lvl="0"/>
            <a:r>
              <a:rPr lang="pt-BR" dirty="0" smtClean="0"/>
              <a:t>Edifício Corporate Financial Center, 7º Andar</a:t>
            </a:r>
          </a:p>
          <a:p>
            <a:pPr lvl="0"/>
            <a:r>
              <a:rPr lang="pt-BR" dirty="0" smtClean="0"/>
              <a:t>Brasília</a:t>
            </a:r>
          </a:p>
          <a:p>
            <a:pPr lvl="0"/>
            <a:r>
              <a:rPr lang="pt-BR" dirty="0" smtClean="0"/>
              <a:t>Distrito Federal</a:t>
            </a:r>
            <a:endParaRPr lang="pt-BR" dirty="0"/>
          </a:p>
        </p:txBody>
      </p:sp>
      <p:pic>
        <p:nvPicPr>
          <p:cNvPr id="4" name="Picture 3" descr="U:\1405265\1405265 WBG Logo\LOGO FILES\Horizontal\WBG_Horizontal_Color\WBG_Horizontal-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02" y="335840"/>
            <a:ext cx="3615235" cy="707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12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 Bibliográficas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>
          <a:xfrm>
            <a:off x="323850" y="1031657"/>
            <a:ext cx="8496300" cy="4752975"/>
          </a:xfrm>
        </p:spPr>
        <p:txBody>
          <a:bodyPr/>
          <a:lstStyle/>
          <a:p>
            <a:pPr marL="457200" indent="-457200">
              <a:buFont typeface="Wingdings" charset="2"/>
              <a:buChar char="§"/>
            </a:pPr>
            <a:r>
              <a:rPr lang="pt-BR" sz="1600" dirty="0" smtClean="0">
                <a:solidFill>
                  <a:schemeClr val="accent2"/>
                </a:solidFill>
              </a:rPr>
              <a:t>Robinson, Marc. 2014. </a:t>
            </a:r>
            <a:r>
              <a:rPr lang="pt-BR" sz="1600" i="1" dirty="0" err="1" smtClean="0">
                <a:solidFill>
                  <a:schemeClr val="accent2"/>
                </a:solidFill>
              </a:rPr>
              <a:t>Connecting</a:t>
            </a:r>
            <a:r>
              <a:rPr lang="pt-BR" sz="1600" i="1" dirty="0" smtClean="0">
                <a:solidFill>
                  <a:schemeClr val="accent2"/>
                </a:solidFill>
              </a:rPr>
              <a:t> </a:t>
            </a:r>
            <a:r>
              <a:rPr lang="pt-BR" sz="1600" i="1" dirty="0" err="1" smtClean="0">
                <a:solidFill>
                  <a:schemeClr val="accent2"/>
                </a:solidFill>
              </a:rPr>
              <a:t>Evaluation</a:t>
            </a:r>
            <a:r>
              <a:rPr lang="pt-BR" sz="1600" i="1" dirty="0" smtClean="0">
                <a:solidFill>
                  <a:schemeClr val="accent2"/>
                </a:solidFill>
              </a:rPr>
              <a:t> </a:t>
            </a:r>
            <a:r>
              <a:rPr lang="pt-BR" sz="1600" i="1" dirty="0" err="1" smtClean="0">
                <a:solidFill>
                  <a:schemeClr val="accent2"/>
                </a:solidFill>
              </a:rPr>
              <a:t>and</a:t>
            </a:r>
            <a:r>
              <a:rPr lang="pt-BR" sz="1600" i="1" dirty="0" smtClean="0">
                <a:solidFill>
                  <a:schemeClr val="accent2"/>
                </a:solidFill>
              </a:rPr>
              <a:t> </a:t>
            </a:r>
            <a:r>
              <a:rPr lang="pt-BR" sz="1600" i="1" dirty="0" err="1" smtClean="0">
                <a:solidFill>
                  <a:schemeClr val="accent2"/>
                </a:solidFill>
              </a:rPr>
              <a:t>Budgeting</a:t>
            </a:r>
            <a:r>
              <a:rPr lang="pt-BR" sz="1600" dirty="0" smtClean="0">
                <a:solidFill>
                  <a:schemeClr val="accent2"/>
                </a:solidFill>
              </a:rPr>
              <a:t>. IEG/ ECD </a:t>
            </a:r>
            <a:r>
              <a:rPr lang="pt-BR" sz="1600" dirty="0" err="1" smtClean="0">
                <a:solidFill>
                  <a:schemeClr val="accent2"/>
                </a:solidFill>
              </a:rPr>
              <a:t>Working</a:t>
            </a:r>
            <a:r>
              <a:rPr lang="pt-BR" sz="1600" dirty="0" smtClean="0">
                <a:solidFill>
                  <a:schemeClr val="accent2"/>
                </a:solidFill>
              </a:rPr>
              <a:t> </a:t>
            </a:r>
            <a:r>
              <a:rPr lang="pt-BR" sz="1600" dirty="0" err="1" smtClean="0">
                <a:solidFill>
                  <a:schemeClr val="accent2"/>
                </a:solidFill>
              </a:rPr>
              <a:t>Paper</a:t>
            </a:r>
            <a:r>
              <a:rPr lang="pt-BR" sz="1600" dirty="0" smtClean="0">
                <a:solidFill>
                  <a:schemeClr val="accent2"/>
                </a:solidFill>
              </a:rPr>
              <a:t> Series No. 30, Washington, DC: The </a:t>
            </a:r>
            <a:r>
              <a:rPr lang="pt-BR" sz="1600" dirty="0">
                <a:solidFill>
                  <a:schemeClr val="accent2"/>
                </a:solidFill>
              </a:rPr>
              <a:t>World Bank </a:t>
            </a:r>
            <a:r>
              <a:rPr lang="pt-BR" sz="1600" dirty="0" err="1">
                <a:solidFill>
                  <a:schemeClr val="accent2"/>
                </a:solidFill>
              </a:rPr>
              <a:t>Group</a:t>
            </a:r>
            <a:r>
              <a:rPr lang="pt-BR" sz="1600" dirty="0" smtClean="0">
                <a:solidFill>
                  <a:schemeClr val="accent2"/>
                </a:solidFill>
              </a:rPr>
              <a:t>. </a:t>
            </a:r>
            <a:r>
              <a:rPr lang="pt-BR" sz="1600" dirty="0">
                <a:solidFill>
                  <a:schemeClr val="accent2"/>
                </a:solidFill>
                <a:hlinkClick r:id="rId2"/>
              </a:rPr>
              <a:t>http://</a:t>
            </a:r>
            <a:r>
              <a:rPr lang="pt-BR" sz="1600" dirty="0" smtClean="0">
                <a:solidFill>
                  <a:schemeClr val="accent2"/>
                </a:solidFill>
                <a:hlinkClick r:id="rId2"/>
              </a:rPr>
              <a:t>ieg/Data/reports/eval_budgeting_ecd_wp30.pdf</a:t>
            </a:r>
            <a:r>
              <a:rPr lang="pt-BR" sz="1600" dirty="0" smtClean="0">
                <a:solidFill>
                  <a:schemeClr val="accent2"/>
                </a:solidFill>
              </a:rPr>
              <a:t> </a:t>
            </a:r>
            <a:endParaRPr lang="pt-BR" sz="1600" dirty="0" smtClean="0">
              <a:solidFill>
                <a:srgbClr val="00ADE4"/>
              </a:solidFill>
            </a:endParaRPr>
          </a:p>
          <a:p>
            <a:pPr marL="457200" indent="-457200">
              <a:buFont typeface="Wingdings" charset="2"/>
              <a:buChar char="§"/>
            </a:pPr>
            <a:r>
              <a:rPr lang="pt-BR" sz="1600" dirty="0" smtClean="0">
                <a:solidFill>
                  <a:srgbClr val="00ADE4"/>
                </a:solidFill>
              </a:rPr>
              <a:t>Robinson, Marc. 2013. </a:t>
            </a:r>
            <a:r>
              <a:rPr lang="pt-BR" sz="1600" i="1" dirty="0" err="1" smtClean="0">
                <a:solidFill>
                  <a:srgbClr val="00ADE4"/>
                </a:solidFill>
              </a:rPr>
              <a:t>Program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Classification</a:t>
            </a:r>
            <a:r>
              <a:rPr lang="pt-BR" sz="1600" i="1" dirty="0" smtClean="0">
                <a:solidFill>
                  <a:srgbClr val="00ADE4"/>
                </a:solidFill>
              </a:rPr>
              <a:t> for Performance-</a:t>
            </a:r>
            <a:r>
              <a:rPr lang="pt-BR" sz="1600" i="1" dirty="0" err="1" smtClean="0">
                <a:solidFill>
                  <a:srgbClr val="00ADE4"/>
                </a:solidFill>
              </a:rPr>
              <a:t>Based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Budgeting</a:t>
            </a:r>
            <a:r>
              <a:rPr lang="pt-BR" sz="1600" i="1" dirty="0" smtClean="0">
                <a:solidFill>
                  <a:srgbClr val="00ADE4"/>
                </a:solidFill>
              </a:rPr>
              <a:t>: </a:t>
            </a:r>
            <a:r>
              <a:rPr lang="pt-BR" sz="1600" i="1" dirty="0" err="1" smtClean="0">
                <a:solidFill>
                  <a:srgbClr val="00ADE4"/>
                </a:solidFill>
              </a:rPr>
              <a:t>How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to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Structure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Biudgets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to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Enable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the</a:t>
            </a:r>
            <a:r>
              <a:rPr lang="pt-BR" sz="1600" i="1" dirty="0" smtClean="0">
                <a:solidFill>
                  <a:srgbClr val="00ADE4"/>
                </a:solidFill>
              </a:rPr>
              <a:t> Use </a:t>
            </a:r>
            <a:r>
              <a:rPr lang="pt-BR" sz="1600" i="1" dirty="0" err="1" smtClean="0">
                <a:solidFill>
                  <a:srgbClr val="00ADE4"/>
                </a:solidFill>
              </a:rPr>
              <a:t>of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Evidence</a:t>
            </a:r>
            <a:r>
              <a:rPr lang="pt-BR" sz="1600" dirty="0" smtClean="0">
                <a:solidFill>
                  <a:srgbClr val="00ADE4"/>
                </a:solidFill>
              </a:rPr>
              <a:t>. IEG </a:t>
            </a:r>
            <a:r>
              <a:rPr lang="pt-BR" sz="1600" dirty="0" err="1" smtClean="0">
                <a:solidFill>
                  <a:srgbClr val="00ADE4"/>
                </a:solidFill>
              </a:rPr>
              <a:t>Evaluation</a:t>
            </a:r>
            <a:r>
              <a:rPr lang="pt-BR" sz="1600" dirty="0" smtClean="0">
                <a:solidFill>
                  <a:srgbClr val="00ADE4"/>
                </a:solidFill>
              </a:rPr>
              <a:t> </a:t>
            </a:r>
            <a:r>
              <a:rPr lang="pt-BR" sz="1600" dirty="0" err="1" smtClean="0">
                <a:solidFill>
                  <a:srgbClr val="00ADE4"/>
                </a:solidFill>
              </a:rPr>
              <a:t>Capacity</a:t>
            </a:r>
            <a:r>
              <a:rPr lang="pt-BR" sz="1600" dirty="0" smtClean="0">
                <a:solidFill>
                  <a:srgbClr val="00ADE4"/>
                </a:solidFill>
              </a:rPr>
              <a:t> </a:t>
            </a:r>
            <a:r>
              <a:rPr lang="pt-BR" sz="1600" dirty="0" err="1" smtClean="0">
                <a:solidFill>
                  <a:srgbClr val="00ADE4"/>
                </a:solidFill>
              </a:rPr>
              <a:t>Development</a:t>
            </a:r>
            <a:r>
              <a:rPr lang="pt-BR" sz="1600" dirty="0" smtClean="0">
                <a:solidFill>
                  <a:srgbClr val="00ADE4"/>
                </a:solidFill>
              </a:rPr>
              <a:t> Series. Washington, DC: World </a:t>
            </a:r>
            <a:r>
              <a:rPr lang="pt-BR" sz="1600" dirty="0">
                <a:solidFill>
                  <a:srgbClr val="00ADE4"/>
                </a:solidFill>
              </a:rPr>
              <a:t>Bank. </a:t>
            </a:r>
            <a:r>
              <a:rPr lang="pt-BR" sz="1600" dirty="0">
                <a:solidFill>
                  <a:srgbClr val="00ADE4"/>
                </a:solidFill>
                <a:hlinkClick r:id="rId2"/>
              </a:rPr>
              <a:t>http://</a:t>
            </a:r>
            <a:r>
              <a:rPr lang="pt-BR" sz="1600" dirty="0" smtClean="0">
                <a:solidFill>
                  <a:srgbClr val="00ADE4"/>
                </a:solidFill>
                <a:hlinkClick r:id="rId2"/>
              </a:rPr>
              <a:t>ieg/Data/reports/eval_budgeting_ecd_wp30.pdf</a:t>
            </a:r>
            <a:r>
              <a:rPr lang="pt-BR" sz="1600" dirty="0" smtClean="0">
                <a:solidFill>
                  <a:srgbClr val="00ADE4"/>
                </a:solidFill>
              </a:rPr>
              <a:t> 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1600" dirty="0" smtClean="0">
                <a:solidFill>
                  <a:srgbClr val="00ADE4"/>
                </a:solidFill>
              </a:rPr>
              <a:t>Robinson, Marc (ed.). 2007. </a:t>
            </a:r>
            <a:r>
              <a:rPr lang="pt-BR" sz="1600" i="1" dirty="0" smtClean="0">
                <a:solidFill>
                  <a:srgbClr val="00ADE4"/>
                </a:solidFill>
              </a:rPr>
              <a:t>Performance </a:t>
            </a:r>
            <a:r>
              <a:rPr lang="pt-BR" sz="1600" i="1" dirty="0" err="1" smtClean="0">
                <a:solidFill>
                  <a:srgbClr val="00ADE4"/>
                </a:solidFill>
              </a:rPr>
              <a:t>Budgeting</a:t>
            </a:r>
            <a:r>
              <a:rPr lang="pt-BR" sz="1600" i="1" dirty="0" smtClean="0">
                <a:solidFill>
                  <a:srgbClr val="00ADE4"/>
                </a:solidFill>
              </a:rPr>
              <a:t>: </a:t>
            </a:r>
            <a:r>
              <a:rPr lang="pt-BR" sz="1600" i="1" dirty="0" err="1" smtClean="0">
                <a:solidFill>
                  <a:srgbClr val="00ADE4"/>
                </a:solidFill>
              </a:rPr>
              <a:t>Linking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Funding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and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Results</a:t>
            </a:r>
            <a:r>
              <a:rPr lang="pt-BR" sz="1600" dirty="0" smtClean="0">
                <a:solidFill>
                  <a:srgbClr val="00ADE4"/>
                </a:solidFill>
              </a:rPr>
              <a:t>. Washington, DC: </a:t>
            </a:r>
            <a:r>
              <a:rPr lang="pt-BR" sz="1600" dirty="0" err="1" smtClean="0">
                <a:solidFill>
                  <a:srgbClr val="00ADE4"/>
                </a:solidFill>
              </a:rPr>
              <a:t>International</a:t>
            </a:r>
            <a:r>
              <a:rPr lang="pt-BR" sz="1600" dirty="0" smtClean="0">
                <a:solidFill>
                  <a:srgbClr val="00ADE4"/>
                </a:solidFill>
              </a:rPr>
              <a:t> </a:t>
            </a:r>
            <a:r>
              <a:rPr lang="pt-BR" sz="1600" dirty="0" err="1" smtClean="0">
                <a:solidFill>
                  <a:srgbClr val="00ADE4"/>
                </a:solidFill>
              </a:rPr>
              <a:t>Monetary</a:t>
            </a:r>
            <a:r>
              <a:rPr lang="pt-BR" sz="1600" dirty="0" smtClean="0">
                <a:solidFill>
                  <a:srgbClr val="00ADE4"/>
                </a:solidFill>
              </a:rPr>
              <a:t> Fund.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1600" dirty="0" smtClean="0">
                <a:solidFill>
                  <a:srgbClr val="00ADE4"/>
                </a:solidFill>
              </a:rPr>
              <a:t>World Bank. 2013. </a:t>
            </a:r>
            <a:r>
              <a:rPr lang="pt-BR" sz="1600" i="1" dirty="0" err="1" smtClean="0">
                <a:solidFill>
                  <a:srgbClr val="00ADE4"/>
                </a:solidFill>
              </a:rPr>
              <a:t>Beyond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the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Annual</a:t>
            </a:r>
            <a:r>
              <a:rPr lang="pt-BR" sz="1600" i="1" dirty="0" smtClean="0">
                <a:solidFill>
                  <a:srgbClr val="00ADE4"/>
                </a:solidFill>
              </a:rPr>
              <a:t> Budget</a:t>
            </a:r>
            <a:r>
              <a:rPr lang="pt-BR" sz="1600" dirty="0" smtClean="0">
                <a:solidFill>
                  <a:srgbClr val="00ADE4"/>
                </a:solidFill>
              </a:rPr>
              <a:t>. Washington, DC. </a:t>
            </a:r>
            <a:r>
              <a:rPr lang="pt-BR" sz="1600" dirty="0">
                <a:solidFill>
                  <a:srgbClr val="00ADE4"/>
                </a:solidFill>
              </a:rPr>
              <a:t>World Bank. </a:t>
            </a:r>
            <a:r>
              <a:rPr lang="pt-BR" sz="1600" dirty="0">
                <a:solidFill>
                  <a:srgbClr val="00ADE4"/>
                </a:solidFill>
                <a:hlinkClick r:id="rId3"/>
              </a:rPr>
              <a:t>http://</a:t>
            </a:r>
            <a:r>
              <a:rPr lang="pt-BR" sz="1600" dirty="0" smtClean="0">
                <a:solidFill>
                  <a:srgbClr val="00ADE4"/>
                </a:solidFill>
                <a:hlinkClick r:id="rId3"/>
              </a:rPr>
              <a:t>imagebank.worldbank.org/servlet/WDSContentServer/IW3P/IB/2012/11/08/000333037_20121108005114/Rendered/PDF/735140PUB0Annu00801200date010031012.pdf</a:t>
            </a:r>
            <a:r>
              <a:rPr lang="pt-BR" sz="1600" dirty="0" smtClean="0">
                <a:solidFill>
                  <a:srgbClr val="00ADE4"/>
                </a:solidFill>
              </a:rPr>
              <a:t> 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1600" dirty="0" smtClean="0">
                <a:solidFill>
                  <a:srgbClr val="00ADE4"/>
                </a:solidFill>
              </a:rPr>
              <a:t>Silva, César Augusto Tibúrcio (Org.). 2007. </a:t>
            </a:r>
            <a:r>
              <a:rPr lang="pt-BR" sz="1600" i="1" dirty="0" smtClean="0">
                <a:solidFill>
                  <a:srgbClr val="00ADE4"/>
                </a:solidFill>
              </a:rPr>
              <a:t>Custos no Setor Público</a:t>
            </a:r>
            <a:r>
              <a:rPr lang="pt-BR" sz="1600" dirty="0" smtClean="0">
                <a:solidFill>
                  <a:srgbClr val="00ADE4"/>
                </a:solidFill>
              </a:rPr>
              <a:t>. Brasília: Editora UNB.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1600" dirty="0" err="1" smtClean="0">
                <a:solidFill>
                  <a:srgbClr val="00ADE4"/>
                </a:solidFill>
              </a:rPr>
              <a:t>Krause</a:t>
            </a:r>
            <a:r>
              <a:rPr lang="pt-BR" sz="1600" dirty="0" smtClean="0">
                <a:solidFill>
                  <a:srgbClr val="00ADE4"/>
                </a:solidFill>
              </a:rPr>
              <a:t>, </a:t>
            </a:r>
            <a:r>
              <a:rPr lang="pt-BR" sz="1600" dirty="0" err="1" smtClean="0">
                <a:solidFill>
                  <a:srgbClr val="00ADE4"/>
                </a:solidFill>
              </a:rPr>
              <a:t>Philipp</a:t>
            </a:r>
            <a:r>
              <a:rPr lang="pt-BR" sz="1600" dirty="0" smtClean="0">
                <a:solidFill>
                  <a:srgbClr val="00ADE4"/>
                </a:solidFill>
              </a:rPr>
              <a:t>. 2010. </a:t>
            </a:r>
            <a:r>
              <a:rPr lang="pt-BR" sz="1600" i="1" dirty="0" smtClean="0">
                <a:solidFill>
                  <a:srgbClr val="00ADE4"/>
                </a:solidFill>
              </a:rPr>
              <a:t>M&amp;E System </a:t>
            </a:r>
            <a:r>
              <a:rPr lang="pt-BR" sz="1600" i="1" dirty="0" err="1" smtClean="0">
                <a:solidFill>
                  <a:srgbClr val="00ADE4"/>
                </a:solidFill>
              </a:rPr>
              <a:t>and</a:t>
            </a:r>
            <a:r>
              <a:rPr lang="pt-BR" sz="1600" i="1" dirty="0" smtClean="0">
                <a:solidFill>
                  <a:srgbClr val="00ADE4"/>
                </a:solidFill>
              </a:rPr>
              <a:t> </a:t>
            </a:r>
            <a:r>
              <a:rPr lang="pt-BR" sz="1600" i="1" dirty="0" err="1" smtClean="0">
                <a:solidFill>
                  <a:srgbClr val="00ADE4"/>
                </a:solidFill>
              </a:rPr>
              <a:t>the</a:t>
            </a:r>
            <a:r>
              <a:rPr lang="pt-BR" sz="1600" i="1" dirty="0" smtClean="0">
                <a:solidFill>
                  <a:srgbClr val="00ADE4"/>
                </a:solidFill>
              </a:rPr>
              <a:t> Budget</a:t>
            </a:r>
            <a:r>
              <a:rPr lang="pt-BR" sz="1600" dirty="0" smtClean="0">
                <a:solidFill>
                  <a:srgbClr val="00ADE4"/>
                </a:solidFill>
              </a:rPr>
              <a:t>. PREM Notes No. 3, </a:t>
            </a:r>
            <a:r>
              <a:rPr lang="pt-BR" sz="1600" dirty="0">
                <a:solidFill>
                  <a:schemeClr val="accent2"/>
                </a:solidFill>
              </a:rPr>
              <a:t>Washington, DC: The World Bank </a:t>
            </a:r>
            <a:r>
              <a:rPr lang="pt-BR" sz="1600" dirty="0" err="1" smtClean="0">
                <a:solidFill>
                  <a:schemeClr val="accent2"/>
                </a:solidFill>
              </a:rPr>
              <a:t>Group</a:t>
            </a:r>
            <a:endParaRPr lang="pt-BR" sz="1600" dirty="0" smtClean="0">
              <a:solidFill>
                <a:schemeClr val="accent2"/>
              </a:solidFill>
            </a:endParaRPr>
          </a:p>
          <a:p>
            <a:pPr marL="457200" indent="-457200">
              <a:buFont typeface="Wingdings" charset="2"/>
              <a:buChar char="§"/>
            </a:pPr>
            <a:r>
              <a:rPr lang="pt-BR" sz="1600" dirty="0" smtClean="0">
                <a:solidFill>
                  <a:schemeClr val="accent2"/>
                </a:solidFill>
              </a:rPr>
              <a:t>Khan, Abdul </a:t>
            </a:r>
            <a:r>
              <a:rPr lang="pt-BR" sz="1600" dirty="0" err="1" smtClean="0">
                <a:solidFill>
                  <a:schemeClr val="accent2"/>
                </a:solidFill>
              </a:rPr>
              <a:t>and</a:t>
            </a:r>
            <a:r>
              <a:rPr lang="pt-BR" sz="1600" dirty="0" smtClean="0">
                <a:solidFill>
                  <a:schemeClr val="accent2"/>
                </a:solidFill>
              </a:rPr>
              <a:t> </a:t>
            </a:r>
            <a:r>
              <a:rPr lang="pt-BR" sz="1600" dirty="0" err="1" smtClean="0">
                <a:solidFill>
                  <a:schemeClr val="accent2"/>
                </a:solidFill>
              </a:rPr>
              <a:t>Mayes</a:t>
            </a:r>
            <a:r>
              <a:rPr lang="pt-BR" sz="1600" dirty="0" smtClean="0">
                <a:solidFill>
                  <a:schemeClr val="accent2"/>
                </a:solidFill>
              </a:rPr>
              <a:t>, Stephen. 2009. </a:t>
            </a:r>
            <a:r>
              <a:rPr lang="pt-BR" sz="1600" dirty="0" err="1" smtClean="0">
                <a:solidFill>
                  <a:schemeClr val="accent2"/>
                </a:solidFill>
              </a:rPr>
              <a:t>Transition</a:t>
            </a:r>
            <a:r>
              <a:rPr lang="pt-BR" sz="1600" dirty="0" smtClean="0">
                <a:solidFill>
                  <a:schemeClr val="accent2"/>
                </a:solidFill>
              </a:rPr>
              <a:t> </a:t>
            </a:r>
            <a:r>
              <a:rPr lang="pt-BR" sz="1600" dirty="0" err="1" smtClean="0">
                <a:solidFill>
                  <a:schemeClr val="accent2"/>
                </a:solidFill>
              </a:rPr>
              <a:t>to</a:t>
            </a:r>
            <a:r>
              <a:rPr lang="pt-BR" sz="1600" dirty="0" smtClean="0">
                <a:solidFill>
                  <a:schemeClr val="accent2"/>
                </a:solidFill>
              </a:rPr>
              <a:t> </a:t>
            </a:r>
            <a:r>
              <a:rPr lang="pt-BR" sz="1600" dirty="0" err="1" smtClean="0">
                <a:solidFill>
                  <a:schemeClr val="accent2"/>
                </a:solidFill>
              </a:rPr>
              <a:t>Accrual</a:t>
            </a:r>
            <a:r>
              <a:rPr lang="pt-BR" sz="1600" dirty="0" smtClean="0">
                <a:solidFill>
                  <a:schemeClr val="accent2"/>
                </a:solidFill>
              </a:rPr>
              <a:t> </a:t>
            </a:r>
            <a:r>
              <a:rPr lang="pt-BR" sz="1600" dirty="0" err="1" smtClean="0">
                <a:solidFill>
                  <a:schemeClr val="accent2"/>
                </a:solidFill>
              </a:rPr>
              <a:t>Accounting</a:t>
            </a:r>
            <a:r>
              <a:rPr lang="pt-BR" sz="1600" dirty="0" smtClean="0">
                <a:solidFill>
                  <a:schemeClr val="accent2"/>
                </a:solidFill>
              </a:rPr>
              <a:t>. IMF </a:t>
            </a:r>
            <a:r>
              <a:rPr lang="pt-BR" sz="1600" dirty="0" err="1" smtClean="0">
                <a:solidFill>
                  <a:schemeClr val="accent2"/>
                </a:solidFill>
              </a:rPr>
              <a:t>Technical</a:t>
            </a:r>
            <a:r>
              <a:rPr lang="pt-BR" sz="1600" dirty="0" smtClean="0">
                <a:solidFill>
                  <a:schemeClr val="accent2"/>
                </a:solidFill>
              </a:rPr>
              <a:t> Notes </a:t>
            </a:r>
            <a:r>
              <a:rPr lang="pt-BR" sz="1600" dirty="0" err="1" smtClean="0">
                <a:solidFill>
                  <a:schemeClr val="accent2"/>
                </a:solidFill>
              </a:rPr>
              <a:t>and</a:t>
            </a:r>
            <a:r>
              <a:rPr lang="pt-BR" sz="1600" dirty="0" smtClean="0">
                <a:solidFill>
                  <a:schemeClr val="accent2"/>
                </a:solidFill>
              </a:rPr>
              <a:t> </a:t>
            </a:r>
            <a:r>
              <a:rPr lang="pt-BR" sz="1600" dirty="0" err="1" smtClean="0">
                <a:solidFill>
                  <a:schemeClr val="accent2"/>
                </a:solidFill>
              </a:rPr>
              <a:t>Manuals</a:t>
            </a:r>
            <a:r>
              <a:rPr lang="pt-BR" sz="1600" dirty="0" smtClean="0">
                <a:solidFill>
                  <a:schemeClr val="accent2"/>
                </a:solidFill>
              </a:rPr>
              <a:t>. </a:t>
            </a:r>
            <a:r>
              <a:rPr lang="pt-BR" sz="1600" dirty="0">
                <a:solidFill>
                  <a:srgbClr val="00ADE4"/>
                </a:solidFill>
              </a:rPr>
              <a:t>Washington, DC: </a:t>
            </a:r>
            <a:r>
              <a:rPr lang="pt-BR" sz="1600" dirty="0" err="1">
                <a:solidFill>
                  <a:srgbClr val="00ADE4"/>
                </a:solidFill>
              </a:rPr>
              <a:t>International</a:t>
            </a:r>
            <a:r>
              <a:rPr lang="pt-BR" sz="1600" dirty="0">
                <a:solidFill>
                  <a:srgbClr val="00ADE4"/>
                </a:solidFill>
              </a:rPr>
              <a:t> </a:t>
            </a:r>
            <a:r>
              <a:rPr lang="pt-BR" sz="1600" dirty="0" err="1">
                <a:solidFill>
                  <a:srgbClr val="00ADE4"/>
                </a:solidFill>
              </a:rPr>
              <a:t>Monetary</a:t>
            </a:r>
            <a:r>
              <a:rPr lang="pt-BR" sz="1600" dirty="0">
                <a:solidFill>
                  <a:srgbClr val="00ADE4"/>
                </a:solidFill>
              </a:rPr>
              <a:t> </a:t>
            </a:r>
            <a:r>
              <a:rPr lang="pt-BR" sz="1600" dirty="0" smtClean="0">
                <a:solidFill>
                  <a:srgbClr val="00ADE4"/>
                </a:solidFill>
              </a:rPr>
              <a:t>Fund. </a:t>
            </a:r>
            <a:r>
              <a:rPr lang="en-US" sz="1600" dirty="0">
                <a:hlinkClick r:id="rId4"/>
              </a:rPr>
              <a:t>http://www.imf.org/external/pubs/ft/tnm/2009/tnm0902.pdf</a:t>
            </a:r>
            <a:endParaRPr lang="pt-BR" sz="1600" dirty="0">
              <a:solidFill>
                <a:srgbClr val="00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867018" y="3767817"/>
            <a:ext cx="3192236" cy="881743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Orçamento Programa</a:t>
            </a:r>
            <a:endParaRPr lang="pt-BR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Conexão entre custos, orçamento e M&amp;A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796142" y="1624693"/>
            <a:ext cx="5304057" cy="685800"/>
          </a:xfrm>
          <a:prstGeom prst="roundRect">
            <a:avLst/>
          </a:prstGeom>
          <a:solidFill>
            <a:schemeClr val="accent1">
              <a:lumMod val="75000"/>
              <a:lumOff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Orçamento por Resultados</a:t>
            </a:r>
            <a:endParaRPr lang="pt-BR" dirty="0"/>
          </a:p>
        </p:txBody>
      </p:sp>
      <p:sp>
        <p:nvSpPr>
          <p:cNvPr id="8" name="Rounded Rectangle 7"/>
          <p:cNvSpPr/>
          <p:nvPr/>
        </p:nvSpPr>
        <p:spPr>
          <a:xfrm>
            <a:off x="1796143" y="2890157"/>
            <a:ext cx="2081893" cy="547007"/>
          </a:xfrm>
          <a:prstGeom prst="roundRect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Informação de custo</a:t>
            </a:r>
            <a:endParaRPr lang="pt-BR" dirty="0"/>
          </a:p>
        </p:txBody>
      </p:sp>
      <p:sp>
        <p:nvSpPr>
          <p:cNvPr id="9" name="Rounded Rectangle 8"/>
          <p:cNvSpPr/>
          <p:nvPr/>
        </p:nvSpPr>
        <p:spPr>
          <a:xfrm>
            <a:off x="5018308" y="2890157"/>
            <a:ext cx="2081893" cy="547007"/>
          </a:xfrm>
          <a:prstGeom prst="roundRect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Informação de desempenho</a:t>
            </a:r>
            <a:endParaRPr lang="pt-BR" dirty="0"/>
          </a:p>
        </p:txBody>
      </p:sp>
      <p:sp>
        <p:nvSpPr>
          <p:cNvPr id="10" name="Rounded Rectangle 9"/>
          <p:cNvSpPr/>
          <p:nvPr/>
        </p:nvSpPr>
        <p:spPr>
          <a:xfrm>
            <a:off x="1809755" y="3916136"/>
            <a:ext cx="2081893" cy="547007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Sistema de custos públicos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18307" y="3935186"/>
            <a:ext cx="2081893" cy="547007"/>
          </a:xfrm>
          <a:prstGeom prst="roundRect">
            <a:avLst/>
          </a:prstGeom>
          <a:solidFill>
            <a:schemeClr val="accent1">
              <a:lumMod val="10000"/>
              <a:lumOff val="9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Monitoramento &amp; Avaliação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617336" y="2400300"/>
            <a:ext cx="439506" cy="489857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5839500" y="2383971"/>
            <a:ext cx="439506" cy="489857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2650676" y="3494314"/>
            <a:ext cx="400050" cy="342900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5893928" y="3494314"/>
            <a:ext cx="400050" cy="342900"/>
          </a:xfrm>
          <a:prstGeom prst="up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6"/>
          <p:cNvSpPr/>
          <p:nvPr/>
        </p:nvSpPr>
        <p:spPr>
          <a:xfrm>
            <a:off x="3805923" y="4122964"/>
            <a:ext cx="171450" cy="171450"/>
          </a:xfrm>
          <a:prstGeom prst="plu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ross 17"/>
          <p:cNvSpPr/>
          <p:nvPr/>
        </p:nvSpPr>
        <p:spPr>
          <a:xfrm>
            <a:off x="4932583" y="4122963"/>
            <a:ext cx="171450" cy="171450"/>
          </a:xfrm>
          <a:prstGeom prst="plu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Straight Arrow Connector 40"/>
          <p:cNvCxnSpPr/>
          <p:nvPr/>
        </p:nvCxnSpPr>
        <p:spPr>
          <a:xfrm>
            <a:off x="2209800" y="3886200"/>
            <a:ext cx="4267200" cy="25146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971800" y="3810000"/>
            <a:ext cx="1447800" cy="9906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543006" y="5771355"/>
            <a:ext cx="304800" cy="1589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295400" y="3048000"/>
            <a:ext cx="3048000" cy="19050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12" idx="1"/>
          </p:cNvCxnSpPr>
          <p:nvPr/>
        </p:nvCxnSpPr>
        <p:spPr>
          <a:xfrm rot="16200000" flipH="1">
            <a:off x="1123950" y="2990850"/>
            <a:ext cx="647700" cy="6096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ORÇAMENTO POR RESULTADOS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pt-BR" dirty="0" smtClean="0"/>
              <a:t>Principais Definições</a:t>
            </a:r>
            <a:endParaRPr lang="pt-BR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914400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45506519"/>
              </p:ext>
            </p:extLst>
          </p:nvPr>
        </p:nvGraphicFramePr>
        <p:xfrm>
          <a:off x="304800" y="1295400"/>
          <a:ext cx="60960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owchart: Alternate Process 5"/>
          <p:cNvSpPr/>
          <p:nvPr/>
        </p:nvSpPr>
        <p:spPr>
          <a:xfrm>
            <a:off x="6400800" y="1447800"/>
            <a:ext cx="2590800" cy="3048000"/>
          </a:xfrm>
          <a:prstGeom prst="flowChartAlternateProcess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OUTCOMES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RESULTADOS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29400" y="2209800"/>
            <a:ext cx="22098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PROXIMATE OUTCOMES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RESULTADOS 1</a:t>
            </a:r>
            <a:r>
              <a:rPr lang="en-US" sz="1400" baseline="30000" dirty="0" smtClean="0">
                <a:solidFill>
                  <a:schemeClr val="tx1"/>
                </a:solidFill>
              </a:rPr>
              <a:t>a</a:t>
            </a:r>
            <a:r>
              <a:rPr lang="en-US" sz="1400" dirty="0" smtClean="0">
                <a:solidFill>
                  <a:schemeClr val="tx1"/>
                </a:solidFill>
              </a:rPr>
              <a:t> ORDEM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9400" y="3505200"/>
            <a:ext cx="2209800" cy="7620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HIGHER OUTCOMES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RESULTADOS 2</a:t>
            </a:r>
            <a:r>
              <a:rPr lang="en-US" sz="1400" baseline="30000" dirty="0" smtClean="0">
                <a:solidFill>
                  <a:schemeClr val="tx1"/>
                </a:solidFill>
              </a:rPr>
              <a:t>a</a:t>
            </a:r>
            <a:r>
              <a:rPr lang="en-US" sz="1400" dirty="0" smtClean="0">
                <a:solidFill>
                  <a:schemeClr val="tx1"/>
                </a:solidFill>
              </a:rPr>
              <a:t> ORDEM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467600" y="3048000"/>
            <a:ext cx="381000" cy="304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752600" y="3352800"/>
            <a:ext cx="1295400" cy="533400"/>
          </a:xfrm>
          <a:prstGeom prst="roundRect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COSTS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CUSTOS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hape 17"/>
          <p:cNvCxnSpPr>
            <a:endCxn id="12" idx="3"/>
          </p:cNvCxnSpPr>
          <p:nvPr/>
        </p:nvCxnSpPr>
        <p:spPr>
          <a:xfrm rot="5400000">
            <a:off x="2990850" y="3105150"/>
            <a:ext cx="571500" cy="457200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419600" y="4953000"/>
            <a:ext cx="1676400" cy="838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EFFICIENCY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EFICIÊNCIA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858000" y="4876800"/>
            <a:ext cx="1752600" cy="838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EFFECTIVENESS</a:t>
            </a:r>
          </a:p>
          <a:p>
            <a:pPr algn="ctr"/>
            <a:r>
              <a:rPr lang="en-US" sz="1500" dirty="0" smtClean="0">
                <a:solidFill>
                  <a:schemeClr val="tx1"/>
                </a:solidFill>
              </a:rPr>
              <a:t>EFETIVIDADE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53200" y="5943600"/>
            <a:ext cx="2362200" cy="8382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COST-EFFECTIVENESS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CUSTO-EFETIVIDADE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4305300" y="3924300"/>
            <a:ext cx="1752600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4953000" y="3276600"/>
            <a:ext cx="1981200" cy="15240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2"/>
          </p:cNvCxnSpPr>
          <p:nvPr/>
        </p:nvCxnSpPr>
        <p:spPr>
          <a:xfrm rot="5400000">
            <a:off x="7505700" y="4686300"/>
            <a:ext cx="381000" cy="1588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311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Straight Connector 48"/>
          <p:cNvCxnSpPr/>
          <p:nvPr/>
        </p:nvCxnSpPr>
        <p:spPr>
          <a:xfrm>
            <a:off x="228600" y="3810000"/>
            <a:ext cx="84582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8600" y="5105400"/>
            <a:ext cx="845820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ORÇAMENTO POR RESULTADOS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Exemplo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914400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6"/>
          <p:cNvGrpSpPr/>
          <p:nvPr/>
        </p:nvGrpSpPr>
        <p:grpSpPr>
          <a:xfrm>
            <a:off x="1600200" y="1600200"/>
            <a:ext cx="6324600" cy="381000"/>
            <a:chOff x="1600200" y="1828800"/>
            <a:chExt cx="6324600" cy="381000"/>
          </a:xfrm>
        </p:grpSpPr>
        <p:sp>
          <p:nvSpPr>
            <p:cNvPr id="23" name="Rectangle 22"/>
            <p:cNvSpPr/>
            <p:nvPr/>
          </p:nvSpPr>
          <p:spPr>
            <a:xfrm>
              <a:off x="1600200" y="1828800"/>
              <a:ext cx="1828800" cy="381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PROGRAMA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29000" y="1828800"/>
              <a:ext cx="4495800" cy="381000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ESTRADAS MAIS SEGURAS</a:t>
              </a:r>
              <a:endParaRPr lang="en-US" dirty="0"/>
            </a:p>
          </p:txBody>
        </p:sp>
      </p:grpSp>
      <p:sp>
        <p:nvSpPr>
          <p:cNvPr id="29" name="Pentagon 28"/>
          <p:cNvSpPr/>
          <p:nvPr/>
        </p:nvSpPr>
        <p:spPr>
          <a:xfrm rot="16200000">
            <a:off x="571500" y="2400300"/>
            <a:ext cx="1447800" cy="1219200"/>
          </a:xfrm>
          <a:prstGeom prst="homePlate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700" dirty="0" smtClean="0">
                <a:latin typeface="Calibri" panose="020F0502020204030204" pitchFamily="34" charset="0"/>
              </a:rPr>
              <a:t>RESULTADOS</a:t>
            </a:r>
            <a:endParaRPr lang="en-US" sz="1700" dirty="0">
              <a:latin typeface="Calibri" panose="020F050202020403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057400" y="2286000"/>
            <a:ext cx="1219200" cy="685800"/>
          </a:xfrm>
          <a:prstGeom prst="roundRect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a</a:t>
            </a:r>
            <a:r>
              <a:rPr lang="en-US" dirty="0" smtClean="0"/>
              <a:t> ORDEM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2057400" y="3048000"/>
            <a:ext cx="1219200" cy="685800"/>
          </a:xfrm>
          <a:prstGeom prst="roundRect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baseline="30000" dirty="0" smtClean="0"/>
              <a:t>a</a:t>
            </a:r>
            <a:r>
              <a:rPr lang="en-US" dirty="0" smtClean="0"/>
              <a:t> ORDEM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505200" y="22860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pt-BR" dirty="0" smtClean="0"/>
              <a:t>Menos mortes nas estradas </a:t>
            </a:r>
            <a:r>
              <a:rPr lang="pt-BR" sz="1400" dirty="0" smtClean="0"/>
              <a:t>(número de mortos em acidentes com veículos por grupo de 100 mil pessoas)</a:t>
            </a:r>
            <a:endParaRPr lang="pt-BR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505200" y="2971800"/>
            <a:ext cx="487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pt-BR" dirty="0" smtClean="0"/>
              <a:t>Menos veículos em condições ou conduzidos inadequadamente </a:t>
            </a:r>
            <a:r>
              <a:rPr lang="pt-BR" sz="1400" dirty="0" smtClean="0"/>
              <a:t>(% de veículos impedidos de prosseguir viagem em relação aos veículos parados  pela Polícia Rodoviária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35" name="Pentagon 34"/>
          <p:cNvSpPr/>
          <p:nvPr/>
        </p:nvSpPr>
        <p:spPr>
          <a:xfrm rot="16200000">
            <a:off x="762000" y="3733800"/>
            <a:ext cx="1066800" cy="1219200"/>
          </a:xfrm>
          <a:prstGeom prst="homePlate">
            <a:avLst/>
          </a:prstGeom>
          <a:solidFill>
            <a:srgbClr val="FFCCCC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700" dirty="0" smtClean="0">
                <a:latin typeface="Calibri" panose="020F0502020204030204" pitchFamily="34" charset="0"/>
              </a:rPr>
              <a:t>PRODUTOS</a:t>
            </a:r>
            <a:endParaRPr lang="en-US" sz="1700" dirty="0">
              <a:latin typeface="Calibri" panose="020F050202020403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33600" y="396240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pt-BR" dirty="0" smtClean="0"/>
              <a:t>Testes de alcoolemia  </a:t>
            </a:r>
            <a:r>
              <a:rPr lang="pt-BR" sz="1400" dirty="0" smtClean="0"/>
              <a:t>(número de testes de bafômetro aplicados)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Fiscalização rodoviária </a:t>
            </a:r>
            <a:r>
              <a:rPr lang="pt-BR" sz="1400" dirty="0" smtClean="0"/>
              <a:t>(número de carros fiscalizados em blitz nas estradas)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Campanhas preventivas </a:t>
            </a:r>
            <a:r>
              <a:rPr lang="pt-BR" sz="1400" dirty="0" smtClean="0"/>
              <a:t>(número de inserções publicitárias na mídia)</a:t>
            </a:r>
            <a:endParaRPr lang="pt-BR" sz="1400" dirty="0"/>
          </a:p>
        </p:txBody>
      </p:sp>
      <p:sp>
        <p:nvSpPr>
          <p:cNvPr id="38" name="Pentagon 37"/>
          <p:cNvSpPr/>
          <p:nvPr/>
        </p:nvSpPr>
        <p:spPr>
          <a:xfrm rot="16200000">
            <a:off x="762001" y="5029200"/>
            <a:ext cx="1066800" cy="12192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700" dirty="0" smtClean="0">
                <a:latin typeface="Calibri" panose="020F0502020204030204" pitchFamily="34" charset="0"/>
              </a:rPr>
              <a:t>INSUMOS</a:t>
            </a:r>
            <a:endParaRPr lang="en-US" sz="1700" dirty="0"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5172670"/>
            <a:ext cx="624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pt-BR" dirty="0" smtClean="0"/>
              <a:t>Recursos Humanos </a:t>
            </a:r>
            <a:r>
              <a:rPr lang="pt-BR" sz="1400" dirty="0" smtClean="0"/>
              <a:t>(número de servidores ativos da polícia rodoviária)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Equipamentos </a:t>
            </a:r>
            <a:r>
              <a:rPr lang="pt-BR" sz="1400" dirty="0" smtClean="0"/>
              <a:t>(número de veículos da polícia rodoviária)</a:t>
            </a:r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 Outros materiais </a:t>
            </a:r>
            <a:r>
              <a:rPr lang="pt-BR" sz="1400" dirty="0" smtClean="0"/>
              <a:t>(combustíveis, material de escritório, </a:t>
            </a:r>
            <a:r>
              <a:rPr lang="pt-BR" sz="1400" dirty="0" err="1" smtClean="0"/>
              <a:t>etc</a:t>
            </a:r>
            <a:r>
              <a:rPr lang="pt-BR" sz="1400" dirty="0" smtClean="0"/>
              <a:t>)</a:t>
            </a:r>
            <a:endParaRPr lang="pt-BR" sz="1400" dirty="0"/>
          </a:p>
        </p:txBody>
      </p:sp>
      <p:sp>
        <p:nvSpPr>
          <p:cNvPr id="43" name="Curved Right Arrow 42"/>
          <p:cNvSpPr/>
          <p:nvPr/>
        </p:nvSpPr>
        <p:spPr>
          <a:xfrm rot="10800000">
            <a:off x="1752600" y="4572000"/>
            <a:ext cx="457200" cy="990600"/>
          </a:xfrm>
          <a:prstGeom prst="curvedRight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Curved Right Arrow 43"/>
          <p:cNvSpPr/>
          <p:nvPr/>
        </p:nvSpPr>
        <p:spPr>
          <a:xfrm rot="10800000">
            <a:off x="1676400" y="3276599"/>
            <a:ext cx="457200" cy="990600"/>
          </a:xfrm>
          <a:prstGeom prst="curvedRightArrow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1676400" y="4953000"/>
            <a:ext cx="1058636" cy="304800"/>
          </a:xfrm>
          <a:prstGeom prst="ellipse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/>
              <a:t>Eficiência</a:t>
            </a:r>
            <a:endParaRPr lang="pt-BR" sz="1000" dirty="0"/>
          </a:p>
        </p:txBody>
      </p:sp>
      <p:sp>
        <p:nvSpPr>
          <p:cNvPr id="46" name="Oval 45"/>
          <p:cNvSpPr/>
          <p:nvPr/>
        </p:nvSpPr>
        <p:spPr>
          <a:xfrm>
            <a:off x="1524000" y="3657600"/>
            <a:ext cx="1143000" cy="304800"/>
          </a:xfrm>
          <a:prstGeom prst="ellipse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 smtClean="0"/>
              <a:t>Efetividade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599822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ORÇAMENTO POR RESULTADOS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pt-BR" dirty="0" smtClean="0"/>
              <a:t>Principais Definições</a:t>
            </a:r>
            <a:endParaRPr lang="pt-BR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43000" y="914400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7"/>
          <p:cNvGrpSpPr/>
          <p:nvPr/>
        </p:nvGrpSpPr>
        <p:grpSpPr>
          <a:xfrm>
            <a:off x="381000" y="1366176"/>
            <a:ext cx="7848600" cy="685800"/>
            <a:chOff x="381000" y="1905000"/>
            <a:chExt cx="7848600" cy="685800"/>
          </a:xfrm>
        </p:grpSpPr>
        <p:sp>
          <p:nvSpPr>
            <p:cNvPr id="6" name="Flowchart: Alternate Process 5"/>
            <p:cNvSpPr/>
            <p:nvPr/>
          </p:nvSpPr>
          <p:spPr>
            <a:xfrm>
              <a:off x="381000" y="1905000"/>
              <a:ext cx="1371600" cy="685800"/>
            </a:xfrm>
            <a:prstGeom prst="flowChartAlternateProcess">
              <a:avLst/>
            </a:prstGeom>
            <a:solidFill>
              <a:schemeClr val="accent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latin typeface="Calibri" panose="020F0502020204030204" pitchFamily="34" charset="0"/>
                </a:rPr>
                <a:t>INPUTS</a:t>
              </a:r>
            </a:p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INSUMOS</a:t>
              </a:r>
              <a:endParaRPr lang="en-US" sz="15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28800" y="1905000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Insumos são os recursos utilizados para a realização dos processos para elaboração do produto. 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Group 8"/>
          <p:cNvGrpSpPr/>
          <p:nvPr/>
        </p:nvGrpSpPr>
        <p:grpSpPr>
          <a:xfrm>
            <a:off x="381000" y="2128176"/>
            <a:ext cx="7848600" cy="685800"/>
            <a:chOff x="381000" y="1905000"/>
            <a:chExt cx="7848600" cy="685800"/>
          </a:xfrm>
        </p:grpSpPr>
        <p:sp>
          <p:nvSpPr>
            <p:cNvPr id="10" name="Flowchart: Alternate Process 9"/>
            <p:cNvSpPr/>
            <p:nvPr/>
          </p:nvSpPr>
          <p:spPr>
            <a:xfrm>
              <a:off x="381000" y="1905000"/>
              <a:ext cx="1371600" cy="685800"/>
            </a:xfrm>
            <a:prstGeom prst="flowChartAlternateProcess">
              <a:avLst/>
            </a:prstGeom>
            <a:solidFill>
              <a:schemeClr val="accent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latin typeface="Calibri" panose="020F0502020204030204" pitchFamily="34" charset="0"/>
                </a:rPr>
                <a:t>PROCESSES</a:t>
              </a:r>
            </a:p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PROCESSOS</a:t>
              </a:r>
              <a:endParaRPr lang="en-US" sz="15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28800" y="1905000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Processos são as atividades ou tarefas necessárias para transformar o insumo no produto.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8" name="Group 11"/>
          <p:cNvGrpSpPr/>
          <p:nvPr/>
        </p:nvGrpSpPr>
        <p:grpSpPr>
          <a:xfrm>
            <a:off x="381000" y="2890176"/>
            <a:ext cx="7848600" cy="685800"/>
            <a:chOff x="381000" y="1905000"/>
            <a:chExt cx="7848600" cy="685800"/>
          </a:xfrm>
        </p:grpSpPr>
        <p:sp>
          <p:nvSpPr>
            <p:cNvPr id="13" name="Flowchart: Alternate Process 12"/>
            <p:cNvSpPr/>
            <p:nvPr/>
          </p:nvSpPr>
          <p:spPr>
            <a:xfrm>
              <a:off x="381000" y="1905000"/>
              <a:ext cx="1371600" cy="685800"/>
            </a:xfrm>
            <a:prstGeom prst="flowChartAlternateProcess">
              <a:avLst/>
            </a:prstGeom>
            <a:solidFill>
              <a:schemeClr val="accent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>
                  <a:latin typeface="Calibri" panose="020F0502020204030204" pitchFamily="34" charset="0"/>
                </a:rPr>
                <a:t>OUTPUTS</a:t>
              </a:r>
            </a:p>
            <a:p>
              <a:pPr algn="ctr"/>
              <a:r>
                <a:rPr lang="en-US" sz="15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PRODUTOS</a:t>
              </a:r>
              <a:endParaRPr lang="en-US" sz="15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28800" y="1905000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Produtos são os bens ou serviços produzidos pelos órgãos governamentais para um cliente externo ou do próprio governo.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Group 14"/>
          <p:cNvGrpSpPr/>
          <p:nvPr/>
        </p:nvGrpSpPr>
        <p:grpSpPr>
          <a:xfrm>
            <a:off x="381000" y="3652176"/>
            <a:ext cx="7848600" cy="685800"/>
            <a:chOff x="381000" y="1905000"/>
            <a:chExt cx="7848600" cy="685800"/>
          </a:xfrm>
        </p:grpSpPr>
        <p:sp>
          <p:nvSpPr>
            <p:cNvPr id="16" name="Flowchart: Alternate Process 15"/>
            <p:cNvSpPr/>
            <p:nvPr/>
          </p:nvSpPr>
          <p:spPr>
            <a:xfrm>
              <a:off x="381000" y="1905000"/>
              <a:ext cx="1371600" cy="685800"/>
            </a:xfrm>
            <a:prstGeom prst="flowChartAlternateProcess">
              <a:avLst/>
            </a:prstGeom>
            <a:solidFill>
              <a:schemeClr val="accent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OUTCOMES</a:t>
              </a:r>
            </a:p>
            <a:p>
              <a:pPr algn="ctr"/>
              <a:r>
                <a:rPr lang="en-US" sz="17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RESULTADOS</a:t>
              </a:r>
              <a:endParaRPr lang="en-US" sz="17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28800" y="1905000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Resultados são os impactos esperados na sociedade em decorrência da entrega do produto pela administração pública. 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2" name="Group 17"/>
          <p:cNvGrpSpPr/>
          <p:nvPr/>
        </p:nvGrpSpPr>
        <p:grpSpPr>
          <a:xfrm>
            <a:off x="381000" y="4414176"/>
            <a:ext cx="7848600" cy="685800"/>
            <a:chOff x="381000" y="1905000"/>
            <a:chExt cx="7848600" cy="685800"/>
          </a:xfrm>
        </p:grpSpPr>
        <p:sp>
          <p:nvSpPr>
            <p:cNvPr id="19" name="Flowchart: Alternate Process 18"/>
            <p:cNvSpPr/>
            <p:nvPr/>
          </p:nvSpPr>
          <p:spPr>
            <a:xfrm>
              <a:off x="381000" y="1905000"/>
              <a:ext cx="1371600" cy="685800"/>
            </a:xfrm>
            <a:prstGeom prst="flowChartAlternateProcess">
              <a:avLst/>
            </a:prstGeom>
            <a:solidFill>
              <a:schemeClr val="accent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RESULTADOS 1</a:t>
              </a:r>
              <a:r>
                <a:rPr lang="en-US" sz="1700" baseline="30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r>
                <a:rPr lang="en-US" sz="17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ORDEM</a:t>
              </a:r>
              <a:endParaRPr lang="en-US" sz="17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28800" y="1905000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Resultados de 1ª Ordem são aqueles mais imediatos onde há mais influência da ação do governo e menos de fatores externos.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5" name="Group 20"/>
          <p:cNvGrpSpPr/>
          <p:nvPr/>
        </p:nvGrpSpPr>
        <p:grpSpPr>
          <a:xfrm>
            <a:off x="381000" y="5176176"/>
            <a:ext cx="7848600" cy="685800"/>
            <a:chOff x="381000" y="1905000"/>
            <a:chExt cx="7848600" cy="685800"/>
          </a:xfrm>
        </p:grpSpPr>
        <p:sp>
          <p:nvSpPr>
            <p:cNvPr id="22" name="Flowchart: Alternate Process 21"/>
            <p:cNvSpPr/>
            <p:nvPr/>
          </p:nvSpPr>
          <p:spPr>
            <a:xfrm>
              <a:off x="381000" y="1905000"/>
              <a:ext cx="1371600" cy="685800"/>
            </a:xfrm>
            <a:prstGeom prst="flowChartAlternateProcess">
              <a:avLst/>
            </a:prstGeom>
            <a:solidFill>
              <a:schemeClr val="accent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RESULTADOS 2</a:t>
              </a:r>
              <a:r>
                <a:rPr lang="en-US" sz="1700" baseline="30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a</a:t>
              </a:r>
              <a:r>
                <a:rPr lang="en-US" sz="17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ORDEM</a:t>
              </a:r>
              <a:endParaRPr lang="en-US" sz="17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28800" y="1905000"/>
              <a:ext cx="640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Resultados de 2ª Ordem refletem o objetivo último da ação governamental.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9041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ORÇAMENTO POR RESULTADOS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Principais Definições</a:t>
            </a:r>
            <a:endParaRPr lang="pt-BR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43000" y="914400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7"/>
          <p:cNvGrpSpPr/>
          <p:nvPr/>
        </p:nvGrpSpPr>
        <p:grpSpPr>
          <a:xfrm>
            <a:off x="381000" y="1905000"/>
            <a:ext cx="7848600" cy="685800"/>
            <a:chOff x="381000" y="1905000"/>
            <a:chExt cx="7848600" cy="685800"/>
          </a:xfrm>
        </p:grpSpPr>
        <p:sp>
          <p:nvSpPr>
            <p:cNvPr id="6" name="Flowchart: Alternate Process 5"/>
            <p:cNvSpPr/>
            <p:nvPr/>
          </p:nvSpPr>
          <p:spPr>
            <a:xfrm>
              <a:off x="381000" y="1905000"/>
              <a:ext cx="1600200" cy="685800"/>
            </a:xfrm>
            <a:prstGeom prst="flowChartAlternateProcess">
              <a:avLst/>
            </a:prstGeom>
            <a:solidFill>
              <a:schemeClr val="accent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COSTS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CUSTOS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1200" y="1905000"/>
              <a:ext cx="624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Custos são a mensuração em valor monetário dos recursos utilizados  para a produção de um determinado produto. 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Group 7"/>
          <p:cNvGrpSpPr/>
          <p:nvPr/>
        </p:nvGrpSpPr>
        <p:grpSpPr>
          <a:xfrm>
            <a:off x="381000" y="2667000"/>
            <a:ext cx="7848600" cy="923330"/>
            <a:chOff x="381000" y="1905000"/>
            <a:chExt cx="7848600" cy="923330"/>
          </a:xfrm>
        </p:grpSpPr>
        <p:sp>
          <p:nvSpPr>
            <p:cNvPr id="25" name="Flowchart: Alternate Process 24"/>
            <p:cNvSpPr/>
            <p:nvPr/>
          </p:nvSpPr>
          <p:spPr>
            <a:xfrm>
              <a:off x="381000" y="1905000"/>
              <a:ext cx="1600200" cy="914400"/>
            </a:xfrm>
            <a:prstGeom prst="flowChartAlternateProcess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Calibri" panose="020F0502020204030204" pitchFamily="34" charset="0"/>
                </a:rPr>
                <a:t>EFFICIENCY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EFICIÊNCIA</a:t>
              </a:r>
              <a:endParaRPr lang="en-US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981200" y="1905000"/>
              <a:ext cx="6248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Eficiência mede o grau de sucesso na entrega de determinado produto ao menor custo com a qualidade constante, dado o preço dos insumos. 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81000" y="3657600"/>
            <a:ext cx="7848600" cy="685800"/>
            <a:chOff x="381000" y="1905000"/>
            <a:chExt cx="7848600" cy="685800"/>
          </a:xfrm>
        </p:grpSpPr>
        <p:sp>
          <p:nvSpPr>
            <p:cNvPr id="28" name="Flowchart: Alternate Process 27"/>
            <p:cNvSpPr/>
            <p:nvPr/>
          </p:nvSpPr>
          <p:spPr>
            <a:xfrm>
              <a:off x="381000" y="1905000"/>
              <a:ext cx="1600200" cy="685800"/>
            </a:xfrm>
            <a:prstGeom prst="flowChartAlternateProcess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700" dirty="0" smtClean="0">
                  <a:latin typeface="Calibri" panose="020F0502020204030204" pitchFamily="34" charset="0"/>
                </a:rPr>
                <a:t>EFFECTIVENESS</a:t>
              </a:r>
            </a:p>
            <a:p>
              <a:pPr algn="ctr"/>
              <a:r>
                <a:rPr lang="en-US" sz="17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EFETIVIDADE</a:t>
              </a:r>
              <a:endParaRPr lang="en-US" sz="17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1905000"/>
              <a:ext cx="6248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Efetividade mede o grau de sucesso de um produto específico em atingir o resultado esperado. 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381000" y="4419600"/>
            <a:ext cx="7848600" cy="990600"/>
            <a:chOff x="381000" y="1905000"/>
            <a:chExt cx="7848600" cy="685800"/>
          </a:xfrm>
        </p:grpSpPr>
        <p:sp>
          <p:nvSpPr>
            <p:cNvPr id="31" name="Flowchart: Alternate Process 30"/>
            <p:cNvSpPr/>
            <p:nvPr/>
          </p:nvSpPr>
          <p:spPr>
            <a:xfrm>
              <a:off x="381000" y="1905000"/>
              <a:ext cx="1600200" cy="685800"/>
            </a:xfrm>
            <a:prstGeom prst="flowChartAlternateProcess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</a:rPr>
                <a:t>COST-</a:t>
              </a:r>
              <a:r>
                <a:rPr lang="en-US" sz="1600" dirty="0">
                  <a:latin typeface="Calibri" panose="020F0502020204030204" pitchFamily="34" charset="0"/>
                </a:rPr>
                <a:t>E</a:t>
              </a:r>
              <a:r>
                <a:rPr lang="en-US" sz="1600" dirty="0" smtClean="0">
                  <a:latin typeface="Calibri" panose="020F0502020204030204" pitchFamily="34" charset="0"/>
                </a:rPr>
                <a:t>FFECTIVENESS</a:t>
              </a:r>
            </a:p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CUSTO-EFETIVIDADE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81200" y="1905000"/>
              <a:ext cx="6248400" cy="639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dirty="0" smtClean="0"/>
                <a:t> </a:t>
              </a:r>
              <a:r>
                <a:rPr lang="pt-BR" dirty="0" smtClean="0">
                  <a:latin typeface="Calibri" panose="020F0502020204030204" pitchFamily="34" charset="0"/>
                </a:rPr>
                <a:t>Custo-efetividade é o custo de se atingir o resultado proposto. Ele pode ser diminuído pela produção mais eficiente dos produtos  governamentais ou por produtos mais efetivos. </a:t>
              </a:r>
              <a:endParaRPr lang="pt-BR" dirty="0">
                <a:latin typeface="Calibri" panose="020F050202020403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81000" y="6305490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Marc Robinson, 2007. Performance Budgeting – linking Funds and Results, IMF.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              World bank, 2010. Results, Performance Budgeting and Trust in Government.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2659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 que falar de custos no setor público?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Requisitos legais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Ferramenta de gestão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Eficiência e custo-efetividade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Transparência</a:t>
            </a:r>
            <a:endParaRPr lang="pt-BR" sz="2000" dirty="0" smtClean="0">
              <a:solidFill>
                <a:srgbClr val="00ADE4"/>
              </a:solidFill>
            </a:endParaRPr>
          </a:p>
          <a:p>
            <a:pPr marL="719138" lvl="2" indent="-273050">
              <a:buFont typeface="Lucida Grande"/>
              <a:buChar char="–"/>
            </a:pPr>
            <a:endParaRPr lang="pt-BR" sz="2000" dirty="0" smtClean="0">
              <a:solidFill>
                <a:srgbClr val="00ADE4"/>
              </a:solidFill>
            </a:endParaRPr>
          </a:p>
          <a:p>
            <a:pPr marL="457200" indent="-457200">
              <a:buFont typeface="Wingdings" charset="2"/>
              <a:buChar char="§"/>
            </a:pPr>
            <a:endParaRPr lang="pt-BR" sz="2500" dirty="0">
              <a:solidFill>
                <a:srgbClr val="00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7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Custos ou despesas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§"/>
            </a:pPr>
            <a:r>
              <a:rPr lang="pt-BR" sz="2500" dirty="0">
                <a:solidFill>
                  <a:schemeClr val="accent2"/>
                </a:solidFill>
              </a:rPr>
              <a:t>Na linguagem do dia a dia, custos e despesas são usados como sinônimos, </a:t>
            </a:r>
            <a:r>
              <a:rPr lang="pt-BR" sz="2500" dirty="0" smtClean="0">
                <a:solidFill>
                  <a:schemeClr val="accent2"/>
                </a:solidFill>
              </a:rPr>
              <a:t>porém, </a:t>
            </a:r>
            <a:r>
              <a:rPr lang="pt-BR" sz="2500" dirty="0">
                <a:solidFill>
                  <a:schemeClr val="accent2"/>
                </a:solidFill>
              </a:rPr>
              <a:t>custo é um termo técnico da contabilidade.</a:t>
            </a:r>
          </a:p>
          <a:p>
            <a:pPr marL="719138" lvl="2" indent="-273050"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Custo é a soma dos valores dos insumos necessários (recursos) para se atingir um determinado objetivo</a:t>
            </a:r>
          </a:p>
          <a:p>
            <a:pPr marL="719138" lvl="2" indent="-273050"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Desembolso é o pagamento resultante da aquisição de um bem ou serviço</a:t>
            </a:r>
          </a:p>
          <a:p>
            <a:pPr marL="985838" lvl="2" indent="-266700"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i.e. a saída de caixa</a:t>
            </a:r>
          </a:p>
          <a:p>
            <a:pPr marL="1431925" lvl="2" indent="-354013">
              <a:buFont typeface="Lucida Grande"/>
              <a:buChar char="–"/>
            </a:pPr>
            <a:endParaRPr lang="pt-BR" sz="2000" dirty="0" smtClean="0">
              <a:solidFill>
                <a:srgbClr val="00ADE4"/>
              </a:solidFill>
            </a:endParaRPr>
          </a:p>
          <a:p>
            <a:pPr marL="719138" lvl="2" indent="-273050">
              <a:buFont typeface="Lucida Grande"/>
              <a:buChar char="–"/>
            </a:pPr>
            <a:endParaRPr lang="pt-BR" sz="2000" dirty="0" smtClean="0">
              <a:solidFill>
                <a:srgbClr val="00ADE4"/>
              </a:solidFill>
            </a:endParaRPr>
          </a:p>
          <a:p>
            <a:pPr marL="457200" indent="-457200">
              <a:buFont typeface="Wingdings" charset="2"/>
              <a:buChar char="§"/>
            </a:pPr>
            <a:endParaRPr lang="pt-BR" sz="2500" dirty="0">
              <a:solidFill>
                <a:srgbClr val="00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da informação de custo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Apoiar orçamentos subsidiados por informações de desempenho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Melhorar a priorização das despesas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Sustentar esquemas de financiamento baseado em fórmulas</a:t>
            </a:r>
          </a:p>
          <a:p>
            <a:pPr marL="719138" lvl="2" indent="-273050"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Exemplo: Tabela SUS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Metas de desempenho baseadas em custos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Metas de eficiência baseadas em benchmark de custos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Insumo para elaboração do PPA, LDO e LOA</a:t>
            </a:r>
            <a:endParaRPr lang="pt-BR" sz="2000" dirty="0" smtClean="0">
              <a:solidFill>
                <a:srgbClr val="00ADE4"/>
              </a:solidFill>
            </a:endParaRPr>
          </a:p>
          <a:p>
            <a:pPr marL="719138" lvl="2" indent="-273050">
              <a:buFont typeface="Lucida Grande"/>
              <a:buChar char="–"/>
            </a:pPr>
            <a:endParaRPr lang="pt-BR" sz="2000" dirty="0" smtClean="0">
              <a:solidFill>
                <a:srgbClr val="00ADE4"/>
              </a:solidFill>
            </a:endParaRPr>
          </a:p>
          <a:p>
            <a:pPr marL="457200" indent="-457200">
              <a:buFont typeface="Wingdings" charset="2"/>
              <a:buChar char="§"/>
            </a:pPr>
            <a:endParaRPr lang="pt-BR" sz="2500" dirty="0">
              <a:solidFill>
                <a:srgbClr val="00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Características da informação de custo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>
          <a:xfrm>
            <a:off x="323850" y="1015330"/>
            <a:ext cx="8496300" cy="3940392"/>
          </a:xfrm>
        </p:spPr>
        <p:txBody>
          <a:bodyPr/>
          <a:lstStyle/>
          <a:p>
            <a:pPr marL="457200" indent="-457200">
              <a:buClr>
                <a:srgbClr val="0092D2"/>
              </a:buClr>
              <a:buSzPct val="75000"/>
              <a:buFont typeface="Wingdings" charset="2"/>
              <a:buChar char="§"/>
            </a:pPr>
            <a:r>
              <a:rPr lang="pt-BR" sz="2500" dirty="0">
                <a:solidFill>
                  <a:schemeClr val="accent2"/>
                </a:solidFill>
              </a:rPr>
              <a:t>A informação de custo tem três requisitos-chave:</a:t>
            </a:r>
          </a:p>
          <a:p>
            <a:pPr marL="719138" lvl="2" indent="-273050">
              <a:spcBef>
                <a:spcPts val="480"/>
              </a:spcBef>
              <a:buClr>
                <a:srgbClr val="0092D2"/>
              </a:buClr>
              <a:buSzPct val="75000"/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definir objeto de custo – programas ou produtos – de maneira clara e viável</a:t>
            </a:r>
          </a:p>
          <a:p>
            <a:pPr marL="719138" lvl="2" indent="-273050">
              <a:spcBef>
                <a:spcPts val="480"/>
              </a:spcBef>
              <a:buClr>
                <a:srgbClr val="0092D2"/>
              </a:buClr>
              <a:buSzPct val="75000"/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capturar custos totais – todos os custos operacionais – incorridos no ano fiscal</a:t>
            </a:r>
          </a:p>
          <a:p>
            <a:pPr marL="719138" lvl="2" indent="-273050">
              <a:spcBef>
                <a:spcPts val="480"/>
              </a:spcBef>
              <a:buClr>
                <a:srgbClr val="0092D2"/>
              </a:buClr>
              <a:buSzPct val="75000"/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distinguir custos diretos e indiretos – viabilidade de atribuir custos a um objeto de custo</a:t>
            </a:r>
          </a:p>
          <a:p>
            <a:pPr marL="457200" indent="-457200">
              <a:buClr>
                <a:srgbClr val="0092D2"/>
              </a:buClr>
              <a:buSzPct val="75000"/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A contabilidade </a:t>
            </a:r>
            <a:r>
              <a:rPr lang="pt-BR" sz="2500" dirty="0">
                <a:solidFill>
                  <a:schemeClr val="accent2"/>
                </a:solidFill>
              </a:rPr>
              <a:t>por competência pode ser útil, mas não é essencial: </a:t>
            </a:r>
          </a:p>
          <a:p>
            <a:pPr marL="719138" lvl="2" indent="-273050">
              <a:spcBef>
                <a:spcPts val="480"/>
              </a:spcBef>
              <a:buClr>
                <a:srgbClr val="0092D2"/>
              </a:buClr>
              <a:buSzPct val="75000"/>
              <a:buFont typeface="Lucida Grande"/>
              <a:buChar char="–"/>
            </a:pPr>
            <a:r>
              <a:rPr lang="pt-BR" sz="2000" dirty="0">
                <a:solidFill>
                  <a:srgbClr val="00ADE4"/>
                </a:solidFill>
              </a:rPr>
              <a:t>Foco por competência é no custo operacional total dos produtos e não nas saídas de caixa dos produtos</a:t>
            </a:r>
          </a:p>
          <a:p>
            <a:pPr marL="457200" indent="-457200">
              <a:buFont typeface="Wingdings" charset="2"/>
              <a:buChar char="§"/>
            </a:pPr>
            <a:endParaRPr lang="pt-BR" sz="2500" dirty="0">
              <a:solidFill>
                <a:srgbClr val="00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 Marco de Gastos de Médio Prazo?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O Marco de Gastos de Médio Prazo (MGMP) é uma abordagem ao processo orçamentário e de gestão financeira.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Sua característica definidora é o caráter multianual</a:t>
            </a:r>
          </a:p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O MGMP confere um enfoque mais estratégico e prospectivo para estabelecer prioridades e alocar despesas, atenuando o caráter incremental do orçamento</a:t>
            </a:r>
            <a:endParaRPr lang="pt-BR" sz="2000" dirty="0" smtClean="0">
              <a:solidFill>
                <a:srgbClr val="00ADE4"/>
              </a:solidFill>
            </a:endParaRPr>
          </a:p>
          <a:p>
            <a:pPr marL="719138" lvl="2" indent="-273050">
              <a:buFont typeface="Lucida Grande"/>
              <a:buChar char="–"/>
            </a:pPr>
            <a:endParaRPr lang="pt-BR" sz="2000" dirty="0" smtClean="0">
              <a:solidFill>
                <a:srgbClr val="00ADE4"/>
              </a:solidFill>
            </a:endParaRPr>
          </a:p>
          <a:p>
            <a:pPr marL="457200" indent="-457200">
              <a:buFont typeface="Wingdings" charset="2"/>
              <a:buChar char="§"/>
            </a:pPr>
            <a:endParaRPr lang="pt-BR" sz="2500" dirty="0">
              <a:solidFill>
                <a:srgbClr val="00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2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 Marco de Gastos de Médio Prazo?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375625" y="1555326"/>
            <a:ext cx="2976093" cy="358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200" b="1" dirty="0" smtClean="0">
                <a:effectLst/>
                <a:latin typeface="Arial Narrow"/>
                <a:ea typeface="Times New Roman"/>
                <a:cs typeface="Times New Roman"/>
              </a:rPr>
              <a:t>MGMP </a:t>
            </a:r>
            <a:r>
              <a:rPr lang="en-AU" sz="1200" b="1" dirty="0">
                <a:effectLst/>
                <a:latin typeface="Arial Narrow"/>
                <a:ea typeface="Times New Roman"/>
                <a:cs typeface="Times New Roman"/>
              </a:rPr>
              <a:t>2012 – 2015</a:t>
            </a:r>
            <a:endParaRPr lang="en-AU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8" name="AutoShape 4"/>
          <p:cNvSpPr>
            <a:spLocks/>
          </p:cNvSpPr>
          <p:nvPr/>
        </p:nvSpPr>
        <p:spPr bwMode="auto">
          <a:xfrm rot="5400000">
            <a:off x="3746762" y="-205548"/>
            <a:ext cx="152403" cy="4659785"/>
          </a:xfrm>
          <a:prstGeom prst="leftBrace">
            <a:avLst>
              <a:gd name="adj1" fmla="val 157431"/>
              <a:gd name="adj2" fmla="val 48819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A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707570" y="5320409"/>
            <a:ext cx="2911449" cy="3673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AU" sz="1200" b="1" dirty="0" smtClean="0">
                <a:effectLst/>
                <a:latin typeface="Arial Narrow"/>
                <a:ea typeface="Times New Roman"/>
                <a:cs typeface="Times New Roman"/>
              </a:rPr>
              <a:t>MGMP </a:t>
            </a:r>
            <a:r>
              <a:rPr lang="en-AU" sz="1200" b="1" dirty="0">
                <a:effectLst/>
                <a:latin typeface="Arial Narrow"/>
                <a:ea typeface="Times New Roman"/>
                <a:cs typeface="Times New Roman"/>
              </a:rPr>
              <a:t>2013 – 2016</a:t>
            </a:r>
            <a:endParaRPr lang="en-AU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59717" y="2271220"/>
            <a:ext cx="1321009" cy="464464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b="1" dirty="0" smtClean="0">
                <a:effectLst/>
                <a:latin typeface="Arial Narrow"/>
                <a:ea typeface="Times New Roman"/>
                <a:cs typeface="Times New Roman"/>
              </a:rPr>
              <a:t>Alocação Orçamentária 2012 (t)</a:t>
            </a:r>
            <a:endParaRPr lang="en-AU" sz="1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80446" y="2271220"/>
            <a:ext cx="1082828" cy="464464"/>
          </a:xfrm>
          <a:prstGeom prst="rect">
            <a:avLst/>
          </a:prstGeom>
          <a:solidFill>
            <a:schemeClr val="accent1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1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b="1" dirty="0" smtClean="0">
                <a:solidFill>
                  <a:srgbClr val="FFFFFF"/>
                </a:solidFill>
                <a:effectLst/>
                <a:latin typeface="Arial Narrow"/>
                <a:ea typeface="Times New Roman"/>
                <a:cs typeface="Times New Roman"/>
              </a:rPr>
              <a:t>Estimativa Futura 2013 (t+1</a:t>
            </a:r>
            <a:r>
              <a:rPr lang="en-AU" sz="1000" b="1" dirty="0" smtClean="0">
                <a:solidFill>
                  <a:srgbClr val="FFFFFF"/>
                </a:solidFill>
                <a:effectLst/>
                <a:latin typeface="Arial Narrow"/>
                <a:ea typeface="Times New Roman"/>
                <a:cs typeface="Times New Roman"/>
              </a:rPr>
              <a:t>)</a:t>
            </a:r>
            <a:endParaRPr lang="en-AU" sz="1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863672" y="2271218"/>
            <a:ext cx="1113296" cy="464465"/>
          </a:xfrm>
          <a:prstGeom prst="rect">
            <a:avLst/>
          </a:prstGeom>
          <a:solidFill>
            <a:schemeClr val="accent1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1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Estimativa Futura 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2014 </a:t>
            </a: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(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t+2)</a:t>
            </a:r>
            <a:endParaRPr lang="en-AU" sz="1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75335" y="2267612"/>
            <a:ext cx="1077722" cy="464464"/>
          </a:xfrm>
          <a:prstGeom prst="rect">
            <a:avLst/>
          </a:prstGeom>
          <a:solidFill>
            <a:schemeClr val="accent1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1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Estimativa Futura 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2015 </a:t>
            </a: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(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t+3)</a:t>
            </a:r>
            <a:endParaRPr lang="en-AU" sz="1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78518" y="2892250"/>
            <a:ext cx="1069823" cy="311734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9525">
            <a:solidFill>
              <a:schemeClr val="dk1">
                <a:lumMod val="100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i="1" dirty="0" smtClean="0">
                <a:effectLst/>
                <a:latin typeface="Arial Narrow"/>
                <a:ea typeface="Times New Roman"/>
                <a:cs typeface="Times New Roman"/>
              </a:rPr>
              <a:t>Para aprovação</a:t>
            </a:r>
            <a:endParaRPr lang="pt-BR" sz="1000" i="1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487583" y="2894433"/>
            <a:ext cx="3865474" cy="1010715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9525">
            <a:solidFill>
              <a:schemeClr val="dk1">
                <a:lumMod val="100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dirty="0" smtClean="0">
                <a:effectLst/>
                <a:latin typeface="Arial Narrow"/>
                <a:ea typeface="Times New Roman"/>
                <a:cs typeface="Times New Roman"/>
              </a:rPr>
              <a:t>Estimativas com base na premissa de “sem mudança de política” para os três anos futuros (t+3). Estimativas são carregadas como alocação indicativas para o próximo MGMP (2013-2016) por meio de ajustes nas despesas aprovadas no orçamento de 2012 e alterações nas previsões econômicas. O ano futuro (t+1) se torna a alocação inicial (</a:t>
            </a:r>
            <a:r>
              <a:rPr lang="pt-BR" sz="1000" dirty="0" smtClean="0">
                <a:latin typeface="Arial Narrow"/>
                <a:ea typeface="Times New Roman"/>
                <a:cs typeface="Times New Roman"/>
              </a:rPr>
              <a:t>ano</a:t>
            </a:r>
            <a:r>
              <a:rPr lang="pt-BR" sz="1000" dirty="0" smtClean="0">
                <a:effectLst/>
                <a:latin typeface="Arial Narrow"/>
                <a:ea typeface="Times New Roman"/>
                <a:cs typeface="Times New Roman"/>
              </a:rPr>
              <a:t> t) para o orçamento 2013.</a:t>
            </a:r>
            <a:endParaRPr lang="pt-BR" sz="1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863672" y="4047312"/>
            <a:ext cx="1113296" cy="465966"/>
          </a:xfrm>
          <a:prstGeom prst="rect">
            <a:avLst/>
          </a:prstGeom>
          <a:solidFill>
            <a:schemeClr val="accent1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1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Estimativa Futura 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2014 </a:t>
            </a: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(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t+1</a:t>
            </a:r>
            <a:r>
              <a:rPr lang="en-AU" sz="1000" b="1" dirty="0" smtClean="0">
                <a:solidFill>
                  <a:srgbClr val="FFFFFF"/>
                </a:solidFill>
                <a:effectLst/>
                <a:latin typeface="Arial Narrow"/>
                <a:ea typeface="Times New Roman"/>
                <a:cs typeface="Times New Roman"/>
              </a:rPr>
              <a:t>)</a:t>
            </a:r>
            <a:endParaRPr lang="en-AU" sz="1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275335" y="4047312"/>
            <a:ext cx="1077722" cy="465966"/>
          </a:xfrm>
          <a:prstGeom prst="rect">
            <a:avLst/>
          </a:prstGeom>
          <a:solidFill>
            <a:schemeClr val="accent1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1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Estimativa Futura 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2015 </a:t>
            </a: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(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t+2</a:t>
            </a:r>
            <a:r>
              <a:rPr lang="en-AU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)</a:t>
            </a:r>
            <a:endParaRPr lang="en-AU" sz="1000" dirty="0">
              <a:ea typeface="Times New Roman"/>
              <a:cs typeface="Times New Roman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619019" y="4029508"/>
            <a:ext cx="1089966" cy="483770"/>
          </a:xfrm>
          <a:prstGeom prst="rect">
            <a:avLst/>
          </a:prstGeom>
          <a:solidFill>
            <a:schemeClr val="accent1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accent1">
                      <a:lumMod val="50000"/>
                      <a:lumOff val="0"/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Estimativa Futura 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2016 </a:t>
            </a:r>
            <a:r>
              <a:rPr lang="pt-BR" sz="1000" b="1" dirty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(</a:t>
            </a:r>
            <a:r>
              <a:rPr lang="pt-BR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t+3</a:t>
            </a:r>
            <a:r>
              <a:rPr lang="en-AU" sz="1000" b="1" dirty="0" smtClean="0">
                <a:solidFill>
                  <a:srgbClr val="FFFFFF"/>
                </a:solidFill>
                <a:latin typeface="Arial Narrow"/>
                <a:ea typeface="Times New Roman"/>
                <a:cs typeface="Times New Roman"/>
              </a:rPr>
              <a:t>)</a:t>
            </a:r>
            <a:endParaRPr lang="en-AU" sz="1000" dirty="0">
              <a:ea typeface="Times New Roman"/>
              <a:cs typeface="Times New Roman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375625" y="4047312"/>
            <a:ext cx="1331945" cy="465966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miter lim="800000"/>
            <a:headEnd/>
            <a:tailEnd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b="1" dirty="0">
                <a:latin typeface="Arial Narrow"/>
                <a:ea typeface="Times New Roman"/>
                <a:cs typeface="Times New Roman"/>
              </a:rPr>
              <a:t>Alocação Orçamentária </a:t>
            </a:r>
            <a:r>
              <a:rPr lang="pt-BR" sz="1000" b="1" dirty="0" smtClean="0">
                <a:latin typeface="Arial Narrow"/>
                <a:ea typeface="Times New Roman"/>
                <a:cs typeface="Times New Roman"/>
              </a:rPr>
              <a:t>2013 </a:t>
            </a:r>
            <a:r>
              <a:rPr lang="pt-BR" sz="1000" b="1" dirty="0">
                <a:latin typeface="Arial Narrow"/>
                <a:ea typeface="Times New Roman"/>
                <a:cs typeface="Times New Roman"/>
              </a:rPr>
              <a:t>(t)</a:t>
            </a:r>
            <a:endParaRPr lang="en-AU" sz="1000" dirty="0">
              <a:ea typeface="Times New Roman"/>
              <a:cs typeface="Times New Roman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489134" y="4642132"/>
            <a:ext cx="1074140" cy="304241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9525">
            <a:solidFill>
              <a:schemeClr val="dk1">
                <a:lumMod val="100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i="1" dirty="0">
                <a:latin typeface="Arial Narrow"/>
                <a:ea typeface="Times New Roman"/>
                <a:cs typeface="Times New Roman"/>
              </a:rPr>
              <a:t>Para aprovação</a:t>
            </a:r>
            <a:endParaRPr lang="pt-BR" sz="1000" i="1" dirty="0">
              <a:ea typeface="Times New Roman"/>
              <a:cs typeface="Times New Roman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619019" y="2892250"/>
            <a:ext cx="1076986" cy="1012898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9525">
            <a:solidFill>
              <a:schemeClr val="dk1">
                <a:lumMod val="100000"/>
                <a:lumOff val="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000" dirty="0" smtClean="0">
                <a:effectLst/>
                <a:latin typeface="Arial Narrow"/>
                <a:ea typeface="Times New Roman"/>
                <a:cs typeface="Times New Roman"/>
              </a:rPr>
              <a:t>Para o próximo MGMP (2013-2016) adicionar um novo ano futuro (t+3)</a:t>
            </a:r>
            <a:endParaRPr lang="pt-BR" sz="10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2" name="AutoShape 18"/>
          <p:cNvSpPr>
            <a:spLocks/>
          </p:cNvSpPr>
          <p:nvPr/>
        </p:nvSpPr>
        <p:spPr bwMode="auto">
          <a:xfrm rot="16200000">
            <a:off x="5147231" y="2748724"/>
            <a:ext cx="152402" cy="4755665"/>
          </a:xfrm>
          <a:prstGeom prst="leftBrace">
            <a:avLst>
              <a:gd name="adj1" fmla="val 173750"/>
              <a:gd name="adj2" fmla="val 48819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87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 Marco de Gastos de Médio Prazo?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57200" indent="-457200">
              <a:buFont typeface="Wingdings" charset="2"/>
              <a:buChar char="§"/>
            </a:pPr>
            <a:r>
              <a:rPr lang="pt-BR" sz="2500" dirty="0" smtClean="0">
                <a:solidFill>
                  <a:schemeClr val="accent2"/>
                </a:solidFill>
              </a:rPr>
              <a:t>O (MGMP) pode ser pensado como um processo de três passos.</a:t>
            </a:r>
          </a:p>
          <a:p>
            <a:pPr marL="719138" lvl="2" indent="-273050">
              <a:buFont typeface="Lucida Grande"/>
              <a:buChar char="–"/>
            </a:pPr>
            <a:r>
              <a:rPr lang="pt-BR" sz="2000" u="sng" dirty="0">
                <a:solidFill>
                  <a:srgbClr val="00ADE4"/>
                </a:solidFill>
              </a:rPr>
              <a:t>Passo 1</a:t>
            </a:r>
            <a:r>
              <a:rPr lang="pt-BR" sz="2000" dirty="0" smtClean="0">
                <a:solidFill>
                  <a:srgbClr val="00ADE4"/>
                </a:solidFill>
              </a:rPr>
              <a:t>: Especificação de um envelope de médio-prazo de recursos agregados (“</a:t>
            </a:r>
            <a:r>
              <a:rPr lang="pt-BR" sz="2000" i="1" dirty="0" smtClean="0">
                <a:solidFill>
                  <a:srgbClr val="00ADE4"/>
                </a:solidFill>
              </a:rPr>
              <a:t>top-</a:t>
            </a:r>
            <a:r>
              <a:rPr lang="pt-BR" sz="2000" i="1" dirty="0" err="1" smtClean="0">
                <a:solidFill>
                  <a:srgbClr val="00ADE4"/>
                </a:solidFill>
              </a:rPr>
              <a:t>down</a:t>
            </a:r>
            <a:r>
              <a:rPr lang="pt-BR" sz="2000" i="1" dirty="0" smtClean="0">
                <a:solidFill>
                  <a:srgbClr val="00ADE4"/>
                </a:solidFill>
              </a:rPr>
              <a:t> envelope</a:t>
            </a:r>
            <a:r>
              <a:rPr lang="pt-BR" sz="2000" dirty="0" smtClean="0">
                <a:solidFill>
                  <a:srgbClr val="00ADE4"/>
                </a:solidFill>
              </a:rPr>
              <a:t>”)</a:t>
            </a:r>
            <a:endParaRPr lang="pt-BR" sz="2000" dirty="0">
              <a:solidFill>
                <a:srgbClr val="00ADE4"/>
              </a:solidFill>
            </a:endParaRPr>
          </a:p>
          <a:p>
            <a:pPr marL="719138" lvl="2" indent="-273050">
              <a:buFont typeface="Lucida Grande"/>
              <a:buChar char="–"/>
            </a:pPr>
            <a:r>
              <a:rPr lang="pt-BR" sz="2000" u="sng" dirty="0">
                <a:solidFill>
                  <a:srgbClr val="00ADE4"/>
                </a:solidFill>
              </a:rPr>
              <a:t>Passo 2</a:t>
            </a:r>
            <a:r>
              <a:rPr lang="pt-BR" sz="2000" dirty="0" smtClean="0">
                <a:solidFill>
                  <a:srgbClr val="00ADE4"/>
                </a:solidFill>
              </a:rPr>
              <a:t>: Determinação de necessidades de recursos das agências governamentais (custos de programas) de médio prazo </a:t>
            </a:r>
            <a:r>
              <a:rPr lang="pt-BR" sz="2000" i="1" dirty="0" smtClean="0">
                <a:solidFill>
                  <a:srgbClr val="00ADE4"/>
                </a:solidFill>
              </a:rPr>
              <a:t>(‘</a:t>
            </a:r>
            <a:r>
              <a:rPr lang="pt-BR" sz="2000" i="1" dirty="0" err="1" smtClean="0">
                <a:solidFill>
                  <a:srgbClr val="00ADE4"/>
                </a:solidFill>
              </a:rPr>
              <a:t>bottom</a:t>
            </a:r>
            <a:r>
              <a:rPr lang="pt-BR" sz="2000" i="1" dirty="0" smtClean="0">
                <a:solidFill>
                  <a:srgbClr val="00ADE4"/>
                </a:solidFill>
              </a:rPr>
              <a:t> </a:t>
            </a:r>
            <a:r>
              <a:rPr lang="pt-BR" sz="2000" i="1" dirty="0" err="1" smtClean="0">
                <a:solidFill>
                  <a:srgbClr val="00ADE4"/>
                </a:solidFill>
              </a:rPr>
              <a:t>up</a:t>
            </a:r>
            <a:r>
              <a:rPr lang="pt-BR" sz="2000" i="1" dirty="0" smtClean="0">
                <a:solidFill>
                  <a:srgbClr val="00ADE4"/>
                </a:solidFill>
              </a:rPr>
              <a:t> </a:t>
            </a:r>
            <a:r>
              <a:rPr lang="pt-BR" sz="2000" i="1" dirty="0" err="1" smtClean="0">
                <a:solidFill>
                  <a:srgbClr val="00ADE4"/>
                </a:solidFill>
              </a:rPr>
              <a:t>costing</a:t>
            </a:r>
            <a:r>
              <a:rPr lang="pt-BR" sz="2000" i="1" dirty="0" smtClean="0">
                <a:solidFill>
                  <a:srgbClr val="00ADE4"/>
                </a:solidFill>
              </a:rPr>
              <a:t>”)</a:t>
            </a:r>
            <a:endParaRPr lang="pt-BR" sz="2000" i="1" dirty="0">
              <a:solidFill>
                <a:srgbClr val="00ADE4"/>
              </a:solidFill>
            </a:endParaRPr>
          </a:p>
          <a:p>
            <a:pPr marL="719138" lvl="2" indent="-273050">
              <a:buFont typeface="Lucida Grande"/>
              <a:buChar char="–"/>
            </a:pPr>
            <a:r>
              <a:rPr lang="pt-BR" sz="2000" u="sng" dirty="0">
                <a:solidFill>
                  <a:srgbClr val="00ADE4"/>
                </a:solidFill>
              </a:rPr>
              <a:t>Passo 3</a:t>
            </a:r>
            <a:r>
              <a:rPr lang="pt-BR" sz="2000" dirty="0" smtClean="0">
                <a:solidFill>
                  <a:srgbClr val="00ADE4"/>
                </a:solidFill>
              </a:rPr>
              <a:t>: Processo de conciliação e priorização das demandas com o envelope de recursos</a:t>
            </a:r>
            <a:endParaRPr lang="pt-BR" sz="2000" dirty="0">
              <a:solidFill>
                <a:srgbClr val="00ADE4"/>
              </a:solidFill>
            </a:endParaRPr>
          </a:p>
          <a:p>
            <a:pPr marL="457200" indent="-457200">
              <a:buFont typeface="Wingdings" charset="2"/>
              <a:buChar char="§"/>
            </a:pPr>
            <a:endParaRPr lang="pt-BR" sz="2500" dirty="0">
              <a:solidFill>
                <a:srgbClr val="00ADE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é o Marco de Gastos de Médio Prazo?</a:t>
            </a:r>
            <a:endParaRPr lang="pt-B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Introdução à custos, MGMP e tópicos </a:t>
            </a:r>
            <a:r>
              <a:rPr lang="pt-BR" dirty="0"/>
              <a:t>r</a:t>
            </a:r>
            <a:r>
              <a:rPr lang="pt-BR" dirty="0" smtClean="0"/>
              <a:t>elacionados</a:t>
            </a:r>
            <a:endParaRPr lang="pt-B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519030" y="1861501"/>
            <a:ext cx="1248300" cy="13498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Passo 1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Arcabouço macroeconômico+ disponibilidade de recursos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562593" y="1861501"/>
            <a:ext cx="1012927" cy="13498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Passo 1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           Envelope fiscal multianual+           tetos setoriais iniciais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562593" y="3554374"/>
            <a:ext cx="1012926" cy="13000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Passo 2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                  Revisão setorial dos programas e respectivos custos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284406" y="1861502"/>
            <a:ext cx="1027431" cy="134987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Passo 3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                 Avaliar propostas de programas e conciliar como os tetos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6966666" y="1864068"/>
            <a:ext cx="1061618" cy="2991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500" dirty="0" smtClean="0">
                <a:effectLst/>
                <a:latin typeface="Arial Narrow"/>
                <a:ea typeface="Times New Roman"/>
                <a:cs typeface="Times New Roman"/>
              </a:rPr>
              <a:t> </a:t>
            </a:r>
            <a:endParaRPr lang="pt-BR" sz="1100" dirty="0" smtClean="0">
              <a:effectLst/>
              <a:latin typeface="Calibri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500" dirty="0" smtClean="0">
                <a:effectLst/>
                <a:latin typeface="Arial Narrow"/>
                <a:ea typeface="Times New Roman"/>
                <a:cs typeface="Times New Roman"/>
              </a:rPr>
              <a:t> </a:t>
            </a:r>
            <a:endParaRPr lang="pt-BR" sz="1100" dirty="0" smtClean="0">
              <a:effectLst/>
              <a:latin typeface="Calibri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pt-BR" sz="1200" b="1" dirty="0" smtClean="0">
              <a:effectLst/>
              <a:latin typeface="Arial Narrow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200" b="1" dirty="0" smtClean="0">
                <a:latin typeface="Arial Narrow"/>
                <a:ea typeface="Times New Roman"/>
                <a:cs typeface="Times New Roman"/>
              </a:rPr>
              <a:t>Passo 3</a:t>
            </a:r>
            <a:r>
              <a:rPr lang="pt-BR" sz="1200" dirty="0" smtClean="0">
                <a:effectLst/>
                <a:latin typeface="Arial Narrow"/>
                <a:ea typeface="Times New Roman"/>
                <a:cs typeface="Times New Roman"/>
              </a:rPr>
              <a:t>         Finalizar orçamento e ajustar as estimativas multianuais</a:t>
            </a:r>
            <a:endParaRPr lang="pt-BR" sz="12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41194" y="2192190"/>
            <a:ext cx="1126628" cy="70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 smtClean="0">
                <a:solidFill>
                  <a:srgbClr val="C00000"/>
                </a:solidFill>
                <a:latin typeface="Arial Narrow"/>
                <a:ea typeface="Times New Roman"/>
                <a:cs typeface="Times New Roman"/>
              </a:rPr>
              <a:t>De cima para baixo</a:t>
            </a:r>
            <a:endParaRPr lang="pt-BR" sz="1600" dirty="0">
              <a:solidFill>
                <a:srgbClr val="C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29" name="AutoShape 34"/>
          <p:cNvCxnSpPr>
            <a:cxnSpLocks noChangeShapeType="1"/>
          </p:cNvCxnSpPr>
          <p:nvPr/>
        </p:nvCxnSpPr>
        <p:spPr bwMode="auto">
          <a:xfrm>
            <a:off x="2904098" y="2380780"/>
            <a:ext cx="573748" cy="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57200" y="3982109"/>
            <a:ext cx="1061829" cy="70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600" b="1" dirty="0" smtClean="0">
                <a:solidFill>
                  <a:srgbClr val="C00000"/>
                </a:solidFill>
                <a:effectLst/>
                <a:latin typeface="Arial Narrow"/>
                <a:ea typeface="Times New Roman"/>
                <a:cs typeface="Times New Roman"/>
              </a:rPr>
              <a:t>De baixo para cima</a:t>
            </a:r>
            <a:endParaRPr lang="pt-BR" sz="1600" dirty="0">
              <a:solidFill>
                <a:srgbClr val="C00000"/>
              </a:solidFill>
              <a:effectLst/>
              <a:latin typeface="Calibri"/>
              <a:ea typeface="Times New Roman"/>
              <a:cs typeface="Times New Roman"/>
            </a:endParaRPr>
          </a:p>
        </p:txBody>
      </p:sp>
      <p:cxnSp>
        <p:nvCxnSpPr>
          <p:cNvPr id="31" name="AutoShape 36"/>
          <p:cNvCxnSpPr>
            <a:cxnSpLocks noChangeShapeType="1"/>
          </p:cNvCxnSpPr>
          <p:nvPr/>
        </p:nvCxnSpPr>
        <p:spPr bwMode="auto">
          <a:xfrm flipH="1" flipV="1">
            <a:off x="4049517" y="3250028"/>
            <a:ext cx="1" cy="21927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37"/>
          <p:cNvCxnSpPr>
            <a:cxnSpLocks noChangeShapeType="1"/>
          </p:cNvCxnSpPr>
          <p:nvPr/>
        </p:nvCxnSpPr>
        <p:spPr bwMode="auto">
          <a:xfrm>
            <a:off x="4679218" y="2367835"/>
            <a:ext cx="536803" cy="134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38"/>
          <p:cNvCxnSpPr>
            <a:cxnSpLocks noChangeShapeType="1"/>
          </p:cNvCxnSpPr>
          <p:nvPr/>
        </p:nvCxnSpPr>
        <p:spPr bwMode="auto">
          <a:xfrm>
            <a:off x="6380222" y="2355377"/>
            <a:ext cx="50607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97994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G Slide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1524</Words>
  <Application>Microsoft Office PowerPoint</Application>
  <PresentationFormat>Apresentação na tela (4:3)</PresentationFormat>
  <Paragraphs>197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WBG Slide</vt:lpstr>
      <vt:lpstr>Introdução à Custos, MGMP e Tópicos Relacionados</vt:lpstr>
      <vt:lpstr>Por que falar de custos no setor público?</vt:lpstr>
      <vt:lpstr>Custos ou despesas</vt:lpstr>
      <vt:lpstr>Objetivos da informação de custo</vt:lpstr>
      <vt:lpstr>Características da informação de custo</vt:lpstr>
      <vt:lpstr>O que é o Marco de Gastos de Médio Prazo?</vt:lpstr>
      <vt:lpstr>O que é o Marco de Gastos de Médio Prazo?</vt:lpstr>
      <vt:lpstr>O que é o Marco de Gastos de Médio Prazo?</vt:lpstr>
      <vt:lpstr>O que é o Marco de Gastos de Médio Prazo?</vt:lpstr>
      <vt:lpstr>O que é o Marco de Gastos de Médio Prazo?</vt:lpstr>
      <vt:lpstr>Orçamento programa</vt:lpstr>
      <vt:lpstr>Obrigado</vt:lpstr>
      <vt:lpstr>Referências Bibliográficas</vt:lpstr>
      <vt:lpstr>Conexão entre custos, orçamento e M&amp;A</vt:lpstr>
      <vt:lpstr>ORÇAMENTO POR RESULTADOS Principais Definições</vt:lpstr>
      <vt:lpstr>ORÇAMENTO POR RESULTADOS Exemplo</vt:lpstr>
      <vt:lpstr>ORÇAMENTO POR RESULTADOS Principais Definições</vt:lpstr>
      <vt:lpstr>ORÇAMENTO POR RESULTADOS Principais Definições</vt:lpstr>
    </vt:vector>
  </TitlesOfParts>
  <Company>Rivia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*</dc:creator>
  <dc:description>Presentation Template;_x000d_
Version 001;_x000d_
2012-11-16;</dc:description>
  <cp:lastModifiedBy>Silvana de Jesus Ferreira</cp:lastModifiedBy>
  <cp:revision>411</cp:revision>
  <cp:lastPrinted>2013-01-22T16:20:56Z</cp:lastPrinted>
  <dcterms:created xsi:type="dcterms:W3CDTF">2012-11-07T14:44:50Z</dcterms:created>
  <dcterms:modified xsi:type="dcterms:W3CDTF">2014-07-23T17:31:21Z</dcterms:modified>
</cp:coreProperties>
</file>