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5" r:id="rId1"/>
  </p:sldMasterIdLst>
  <p:notesMasterIdLst>
    <p:notesMasterId r:id="rId59"/>
  </p:notesMasterIdLst>
  <p:handoutMasterIdLst>
    <p:handoutMasterId r:id="rId60"/>
  </p:handoutMasterIdLst>
  <p:sldIdLst>
    <p:sldId id="265" r:id="rId2"/>
    <p:sldId id="335" r:id="rId3"/>
    <p:sldId id="357" r:id="rId4"/>
    <p:sldId id="289" r:id="rId5"/>
    <p:sldId id="280" r:id="rId6"/>
    <p:sldId id="290" r:id="rId7"/>
    <p:sldId id="291" r:id="rId8"/>
    <p:sldId id="271" r:id="rId9"/>
    <p:sldId id="283" r:id="rId10"/>
    <p:sldId id="272" r:id="rId11"/>
    <p:sldId id="284" r:id="rId12"/>
    <p:sldId id="293" r:id="rId13"/>
    <p:sldId id="294" r:id="rId14"/>
    <p:sldId id="295" r:id="rId15"/>
    <p:sldId id="273" r:id="rId16"/>
    <p:sldId id="285" r:id="rId17"/>
    <p:sldId id="286" r:id="rId18"/>
    <p:sldId id="287" r:id="rId19"/>
    <p:sldId id="292" r:id="rId20"/>
    <p:sldId id="336" r:id="rId21"/>
    <p:sldId id="337" r:id="rId22"/>
    <p:sldId id="338" r:id="rId23"/>
    <p:sldId id="339" r:id="rId24"/>
    <p:sldId id="340" r:id="rId25"/>
    <p:sldId id="341" r:id="rId26"/>
    <p:sldId id="342" r:id="rId27"/>
    <p:sldId id="343" r:id="rId28"/>
    <p:sldId id="344" r:id="rId29"/>
    <p:sldId id="345" r:id="rId30"/>
    <p:sldId id="346" r:id="rId31"/>
    <p:sldId id="347" r:id="rId32"/>
    <p:sldId id="348" r:id="rId33"/>
    <p:sldId id="349" r:id="rId34"/>
    <p:sldId id="350" r:id="rId35"/>
    <p:sldId id="351" r:id="rId36"/>
    <p:sldId id="352" r:id="rId37"/>
    <p:sldId id="353" r:id="rId38"/>
    <p:sldId id="354" r:id="rId39"/>
    <p:sldId id="355" r:id="rId40"/>
    <p:sldId id="356" r:id="rId41"/>
    <p:sldId id="318" r:id="rId42"/>
    <p:sldId id="319" r:id="rId43"/>
    <p:sldId id="320" r:id="rId44"/>
    <p:sldId id="321" r:id="rId45"/>
    <p:sldId id="322" r:id="rId46"/>
    <p:sldId id="323" r:id="rId47"/>
    <p:sldId id="324" r:id="rId48"/>
    <p:sldId id="325" r:id="rId49"/>
    <p:sldId id="326" r:id="rId50"/>
    <p:sldId id="327" r:id="rId51"/>
    <p:sldId id="328" r:id="rId52"/>
    <p:sldId id="329" r:id="rId53"/>
    <p:sldId id="330" r:id="rId54"/>
    <p:sldId id="331" r:id="rId55"/>
    <p:sldId id="333" r:id="rId56"/>
    <p:sldId id="288" r:id="rId57"/>
    <p:sldId id="262" r:id="rId58"/>
  </p:sldIdLst>
  <p:sldSz cx="9144000" cy="6858000" type="screen4x3"/>
  <p:notesSz cx="6705600" cy="98425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470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36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20" y="-84"/>
      </p:cViewPr>
      <p:guideLst>
        <p:guide orient="horz" pos="3100"/>
        <p:guide pos="211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05760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798288" y="0"/>
            <a:ext cx="2905760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F12098-D958-4378-A365-6077131FD846}" type="datetimeFigureOut">
              <a:rPr lang="pt-BR" smtClean="0"/>
              <a:pPr/>
              <a:t>17/11/2014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348667"/>
            <a:ext cx="2905760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798288" y="9348667"/>
            <a:ext cx="2905760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C03FE9-60BC-455E-ACE5-7C6E7C9AE46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01898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05760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798288" y="0"/>
            <a:ext cx="2905760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77932E-5D38-4144-8EE2-C54CCB73F498}" type="datetimeFigureOut">
              <a:rPr lang="pt-BR" smtClean="0"/>
              <a:pPr/>
              <a:t>17/11/2014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892175" y="738188"/>
            <a:ext cx="4921250" cy="3690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0560" y="4675188"/>
            <a:ext cx="5364480" cy="44291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348667"/>
            <a:ext cx="2905760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798288" y="9348667"/>
            <a:ext cx="2905760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F7432F-92E4-4964-8F69-BE20947945D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6352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6D8BC-92D5-4113-ACB1-709B34E74140}" type="datetimeFigureOut">
              <a:rPr lang="pt-BR" smtClean="0"/>
              <a:pPr/>
              <a:t>17/11/2014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340E8-1A09-492D-AE4A-CE3FDF215FCE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00794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48C7D-59AF-4103-8292-825DD16BA570}" type="datetimeFigureOut">
              <a:rPr lang="pt-BR" smtClean="0"/>
              <a:pPr/>
              <a:t>17/11/2014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1CA91-39BE-4305-AA83-8E1EA62A19FF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49778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48C7D-59AF-4103-8292-825DD16BA570}" type="datetimeFigureOut">
              <a:rPr lang="pt-BR" smtClean="0"/>
              <a:pPr/>
              <a:t>17/11/2014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1CA91-39BE-4305-AA83-8E1EA62A19FF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160593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indent="0" algn="ctr">
              <a:buFont typeface="Arial" pitchFamily="34" charset="0"/>
              <a:buNone/>
            </a:pPr>
            <a:r>
              <a:rPr lang="pt-BR" sz="3200" dirty="0" smtClean="0">
                <a:solidFill>
                  <a:schemeClr val="tx1"/>
                </a:solidFill>
              </a:rPr>
              <a:t>Convergência</a:t>
            </a:r>
          </a:p>
          <a:p>
            <a:pPr marL="0" lvl="0" indent="0" algn="ctr">
              <a:buFont typeface="Arial" pitchFamily="34" charset="0"/>
              <a:buNone/>
            </a:pPr>
            <a:r>
              <a:rPr lang="pt-BR" sz="3200" dirty="0" smtClean="0">
                <a:solidFill>
                  <a:schemeClr val="tx1"/>
                </a:solidFill>
              </a:rPr>
              <a:t>Contas de Gestão – Exercício de 2012</a:t>
            </a:r>
          </a:p>
        </p:txBody>
      </p:sp>
      <p:grpSp>
        <p:nvGrpSpPr>
          <p:cNvPr id="7" name="Group 9"/>
          <p:cNvGrpSpPr>
            <a:grpSpLocks noChangeAspect="1"/>
          </p:cNvGrpSpPr>
          <p:nvPr userDrawn="1"/>
        </p:nvGrpSpPr>
        <p:grpSpPr bwMode="hidden">
          <a:xfrm>
            <a:off x="211665" y="4941168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pic>
        <p:nvPicPr>
          <p:cNvPr id="17" name="Imagem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5909926"/>
            <a:ext cx="2048288" cy="759434"/>
          </a:xfrm>
          <a:prstGeom prst="rect">
            <a:avLst/>
          </a:prstGeom>
        </p:spPr>
      </p:pic>
      <p:pic>
        <p:nvPicPr>
          <p:cNvPr id="18" name="Picture 2" descr="logo_horizontal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949280"/>
            <a:ext cx="3456384" cy="611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ixaDeTexto 8"/>
          <p:cNvSpPr txBox="1"/>
          <p:nvPr userDrawn="1"/>
        </p:nvSpPr>
        <p:spPr>
          <a:xfrm>
            <a:off x="683568" y="476672"/>
            <a:ext cx="77768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/>
              <a:t>Apresentação</a:t>
            </a:r>
            <a:r>
              <a:rPr lang="en-US" sz="4000" dirty="0" smtClean="0"/>
              <a:t> dos </a:t>
            </a:r>
            <a:r>
              <a:rPr lang="en-US" sz="4000" dirty="0" err="1" smtClean="0"/>
              <a:t>Resultados</a:t>
            </a:r>
            <a:r>
              <a:rPr lang="en-US" sz="4000" dirty="0" smtClean="0"/>
              <a:t> </a:t>
            </a:r>
            <a:r>
              <a:rPr lang="en-US" sz="4000" dirty="0" err="1" smtClean="0"/>
              <a:t>Alcançados</a:t>
            </a:r>
            <a:r>
              <a:rPr lang="en-US" sz="4000" dirty="0" smtClean="0"/>
              <a:t> -  2012/2013</a:t>
            </a:r>
            <a:endParaRPr lang="pt-BR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48C7D-59AF-4103-8292-825DD16BA570}" type="datetimeFigureOut">
              <a:rPr lang="pt-BR" smtClean="0"/>
              <a:pPr/>
              <a:t>17/11/2014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1CA91-39BE-4305-AA83-8E1EA62A19FF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24976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48C7D-59AF-4103-8292-825DD16BA570}" type="datetimeFigureOut">
              <a:rPr lang="pt-BR" smtClean="0"/>
              <a:pPr/>
              <a:t>17/11/2014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1CA91-39BE-4305-AA83-8E1EA62A19FF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44089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48C7D-59AF-4103-8292-825DD16BA570}" type="datetimeFigureOut">
              <a:rPr lang="pt-BR" smtClean="0"/>
              <a:pPr/>
              <a:t>17/11/2014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1CA91-39BE-4305-AA83-8E1EA62A19FF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68213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48C7D-59AF-4103-8292-825DD16BA570}" type="datetimeFigureOut">
              <a:rPr lang="pt-BR" smtClean="0"/>
              <a:pPr/>
              <a:t>17/11/2014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1CA91-39BE-4305-AA83-8E1EA62A19FF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45270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48C7D-59AF-4103-8292-825DD16BA570}" type="datetimeFigureOut">
              <a:rPr lang="pt-BR" smtClean="0"/>
              <a:pPr/>
              <a:t>17/11/2014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1CA91-39BE-4305-AA83-8E1EA62A19FF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5817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48C7D-59AF-4103-8292-825DD16BA570}" type="datetimeFigureOut">
              <a:rPr lang="pt-BR" smtClean="0"/>
              <a:pPr/>
              <a:t>17/11/2014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1CA91-39BE-4305-AA83-8E1EA62A19FF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41835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48C7D-59AF-4103-8292-825DD16BA570}" type="datetimeFigureOut">
              <a:rPr lang="pt-BR" smtClean="0"/>
              <a:pPr/>
              <a:t>17/11/2014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1CA91-39BE-4305-AA83-8E1EA62A19FF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55027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48C7D-59AF-4103-8292-825DD16BA570}" type="datetimeFigureOut">
              <a:rPr lang="pt-BR" smtClean="0"/>
              <a:pPr/>
              <a:t>17/11/2014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1CA91-39BE-4305-AA83-8E1EA62A19FF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7449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36D8BC-92D5-4113-ACB1-709B34E74140}" type="datetimeFigureOut">
              <a:rPr lang="pt-BR" smtClean="0"/>
              <a:pPr/>
              <a:t>17/11/2014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3340E8-1A09-492D-AE4A-CE3FDF215FCE}" type="slidenum">
              <a:rPr lang="pt-BR" smtClean="0"/>
              <a:pPr/>
              <a:t>‹nº›</a:t>
            </a:fld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5967124"/>
            <a:ext cx="2088232" cy="774244"/>
          </a:xfrm>
          <a:prstGeom prst="rect">
            <a:avLst/>
          </a:prstGeom>
        </p:spPr>
      </p:pic>
      <p:pic>
        <p:nvPicPr>
          <p:cNvPr id="8" name="Picture 2" descr="logo_horizontal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11" y="6077187"/>
            <a:ext cx="3456384" cy="611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1628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  <p:sldLayoutId id="214748366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azenda.rj.gov.br/" TargetMode="Externa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azenda.rj.gov.br/" TargetMode="Externa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16056" y="1556792"/>
            <a:ext cx="9145016" cy="3868340"/>
          </a:xfrm>
        </p:spPr>
        <p:txBody>
          <a:bodyPr>
            <a:noAutofit/>
          </a:bodyPr>
          <a:lstStyle/>
          <a:p>
            <a:pPr algn="ctr" eaLnBrk="0" hangingPunct="0">
              <a:defRPr/>
            </a:pPr>
            <a:r>
              <a:rPr lang="pt-BR" sz="4000" b="1" dirty="0" smtClean="0">
                <a:ln w="5000" cmpd="sng">
                  <a:solidFill>
                    <a:schemeClr val="tx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CONTADORIA-GERAL </a:t>
            </a:r>
            <a:r>
              <a:rPr lang="pt-BR" sz="4000" b="1" dirty="0">
                <a:ln w="5000" cmpd="sng">
                  <a:solidFill>
                    <a:schemeClr val="tx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ESTADO</a:t>
            </a:r>
            <a:r>
              <a:rPr lang="pt-BR" sz="4000" b="1" dirty="0">
                <a:ln w="5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4000" b="1" dirty="0">
                <a:ln w="5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4000" b="1" dirty="0">
                <a:ln w="5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/>
            </a:r>
            <a:br>
              <a:rPr lang="pt-BR" sz="4000" b="1" dirty="0">
                <a:ln w="5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pt-BR" sz="4800" b="1" dirty="0">
                <a:ln w="5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ENCERRAMENTO DO EXERCÍCIO</a:t>
            </a:r>
            <a:r>
              <a:rPr lang="pt-BR" sz="4000" b="1" dirty="0">
                <a:ln w="5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4000" b="1" dirty="0">
                <a:ln w="5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7200" b="1" dirty="0" smtClean="0">
                <a:ln w="5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2014</a:t>
            </a:r>
            <a:br>
              <a:rPr lang="pt-BR" sz="7200" b="1" dirty="0" smtClean="0">
                <a:ln w="5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000" b="1" dirty="0" smtClean="0">
                <a:ln w="5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000" b="1" dirty="0" smtClean="0">
                <a:ln w="5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600" b="1" i="1" dirty="0" smtClean="0">
                <a:ln w="5000" cmpd="sng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Decreto Estadual n° 44.967, de 24/09/2014</a:t>
            </a:r>
            <a:endParaRPr lang="pt-BR" sz="3600" b="1" i="1" dirty="0">
              <a:ln w="5000" cmpd="sng">
                <a:solidFill>
                  <a:schemeClr val="tx1"/>
                </a:solidFill>
                <a:prstDash val="solid"/>
              </a:ln>
              <a:solidFill>
                <a:schemeClr val="accent1">
                  <a:lumMod val="40000"/>
                  <a:lumOff val="60000"/>
                </a:schemeClr>
              </a:solidFill>
              <a:ea typeface="+mn-ea"/>
              <a:cs typeface="+mn-cs"/>
            </a:endParaRPr>
          </a:p>
        </p:txBody>
      </p:sp>
      <p:sp>
        <p:nvSpPr>
          <p:cNvPr id="6" name="Título 8"/>
          <p:cNvSpPr txBox="1">
            <a:spLocks/>
          </p:cNvSpPr>
          <p:nvPr/>
        </p:nvSpPr>
        <p:spPr>
          <a:xfrm>
            <a:off x="35496" y="3161060"/>
            <a:ext cx="9145016" cy="17801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ct val="20000"/>
              </a:spcBef>
              <a:buClr>
                <a:schemeClr val="accent1"/>
              </a:buClr>
              <a:buSzPct val="100000"/>
            </a:pPr>
            <a:endParaRPr lang="pt-BR" sz="4000" b="1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1081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370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2"/>
          <p:cNvSpPr>
            <a:spLocks noGrp="1"/>
          </p:cNvSpPr>
          <p:nvPr>
            <p:ph type="title"/>
          </p:nvPr>
        </p:nvSpPr>
        <p:spPr>
          <a:xfrm>
            <a:off x="215516" y="0"/>
            <a:ext cx="8856984" cy="850106"/>
          </a:xfrm>
        </p:spPr>
        <p:txBody>
          <a:bodyPr>
            <a:noAutofit/>
          </a:bodyPr>
          <a:lstStyle/>
          <a:p>
            <a:pPr algn="ctr">
              <a:lnSpc>
                <a:spcPct val="70000"/>
              </a:lnSpc>
              <a:spcBef>
                <a:spcPct val="20000"/>
              </a:spcBef>
              <a:buClr>
                <a:schemeClr val="accent1"/>
              </a:buClr>
              <a:buSzPct val="100000"/>
              <a:defRPr/>
            </a:pPr>
            <a:r>
              <a:rPr lang="pt-BR" sz="25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pt-BR" sz="25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</a:br>
            <a:r>
              <a:rPr lang="pt-BR" sz="2500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pt-BR" sz="2500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</a:br>
            <a:r>
              <a:rPr lang="pt-BR" sz="25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pt-BR" sz="25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</a:br>
            <a:r>
              <a:rPr lang="pt-BR" sz="25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pt-BR" sz="25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</a:br>
            <a:r>
              <a:rPr lang="pt-BR" sz="25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pt-BR" sz="25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</a:br>
            <a:r>
              <a:rPr lang="pt-BR" sz="2500" b="1" dirty="0" smtClean="0">
                <a:latin typeface="Arial Black" pitchFamily="34" charset="0"/>
              </a:rPr>
              <a:t>4. </a:t>
            </a:r>
            <a:r>
              <a:rPr lang="pt-BR" sz="2500" b="1" dirty="0">
                <a:latin typeface="Arial Black" pitchFamily="34" charset="0"/>
              </a:rPr>
              <a:t>Reclassificação dos Saldos Contábeis</a:t>
            </a:r>
            <a:r>
              <a:rPr lang="pt-BR" sz="2500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pt-BR" sz="2500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</a:br>
            <a:r>
              <a:rPr lang="pt-BR" sz="2500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pt-BR" sz="2500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</a:br>
            <a:r>
              <a:rPr lang="pt-BR" sz="2500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pt-BR" sz="2500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</a:br>
            <a:r>
              <a:rPr lang="pt-BR" sz="2500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pt-BR" sz="2500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</a:br>
            <a:endParaRPr lang="pt-BR" sz="2500" b="1" dirty="0">
              <a:solidFill>
                <a:schemeClr val="tx2">
                  <a:lumMod val="75000"/>
                </a:schemeClr>
              </a:solidFill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872067" y="2675467"/>
            <a:ext cx="6724269" cy="3129797"/>
          </a:xfrm>
        </p:spPr>
        <p:txBody>
          <a:bodyPr>
            <a:normAutofit/>
          </a:bodyPr>
          <a:lstStyle/>
          <a:p>
            <a:endParaRPr lang="pt-BR" dirty="0"/>
          </a:p>
          <a:p>
            <a:endParaRPr lang="pt-BR" b="1" u="sng" dirty="0" smtClean="0"/>
          </a:p>
          <a:p>
            <a:endParaRPr lang="pt-BR" dirty="0"/>
          </a:p>
        </p:txBody>
      </p:sp>
      <p:sp>
        <p:nvSpPr>
          <p:cNvPr id="6" name="Espaço Reservado para Conteúdo 1"/>
          <p:cNvSpPr txBox="1">
            <a:spLocks/>
          </p:cNvSpPr>
          <p:nvPr/>
        </p:nvSpPr>
        <p:spPr>
          <a:xfrm>
            <a:off x="692059" y="1052736"/>
            <a:ext cx="7408333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b="1" dirty="0" smtClean="0"/>
              <a:t>1) Rotina CONOR/SUNOT/CGE Nº 07/2014: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020" y="1652672"/>
            <a:ext cx="7644395" cy="4266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5839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2"/>
          <p:cNvSpPr>
            <a:spLocks noGrp="1"/>
          </p:cNvSpPr>
          <p:nvPr>
            <p:ph type="title"/>
          </p:nvPr>
        </p:nvSpPr>
        <p:spPr>
          <a:xfrm>
            <a:off x="215516" y="0"/>
            <a:ext cx="8856984" cy="850106"/>
          </a:xfrm>
        </p:spPr>
        <p:txBody>
          <a:bodyPr>
            <a:noAutofit/>
          </a:bodyPr>
          <a:lstStyle/>
          <a:p>
            <a:pPr algn="ctr">
              <a:lnSpc>
                <a:spcPct val="70000"/>
              </a:lnSpc>
              <a:spcBef>
                <a:spcPct val="20000"/>
              </a:spcBef>
              <a:buClr>
                <a:schemeClr val="accent1"/>
              </a:buClr>
              <a:buSzPct val="100000"/>
              <a:defRPr/>
            </a:pPr>
            <a:r>
              <a:rPr lang="pt-BR" sz="25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pt-BR" sz="25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</a:br>
            <a:r>
              <a:rPr lang="pt-BR" sz="2500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pt-BR" sz="2500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</a:br>
            <a:r>
              <a:rPr lang="pt-BR" sz="25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pt-BR" sz="25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</a:br>
            <a:r>
              <a:rPr lang="pt-BR" sz="25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pt-BR" sz="25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</a:br>
            <a:r>
              <a:rPr lang="pt-BR" sz="25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pt-BR" sz="25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</a:br>
            <a:r>
              <a:rPr lang="pt-BR" sz="2500" b="1" dirty="0" smtClean="0">
                <a:latin typeface="Arial Black" pitchFamily="34" charset="0"/>
              </a:rPr>
              <a:t>4. </a:t>
            </a:r>
            <a:r>
              <a:rPr lang="pt-BR" sz="2500" b="1" dirty="0">
                <a:latin typeface="Arial Black" pitchFamily="34" charset="0"/>
              </a:rPr>
              <a:t>Reclassificação dos Saldos Contábeis</a:t>
            </a:r>
            <a:r>
              <a:rPr lang="pt-BR" sz="2500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pt-BR" sz="2500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</a:br>
            <a:r>
              <a:rPr lang="pt-BR" sz="2500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pt-BR" sz="2500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</a:br>
            <a:r>
              <a:rPr lang="pt-BR" sz="2500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pt-BR" sz="2500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</a:br>
            <a:r>
              <a:rPr lang="pt-BR" sz="2500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pt-BR" sz="2500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</a:br>
            <a:endParaRPr lang="pt-BR" sz="2500" b="1" dirty="0">
              <a:solidFill>
                <a:schemeClr val="tx2">
                  <a:lumMod val="75000"/>
                </a:schemeClr>
              </a:solidFill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872067" y="2675467"/>
            <a:ext cx="6724269" cy="3129797"/>
          </a:xfrm>
        </p:spPr>
        <p:txBody>
          <a:bodyPr>
            <a:normAutofit/>
          </a:bodyPr>
          <a:lstStyle/>
          <a:p>
            <a:endParaRPr lang="pt-BR" dirty="0"/>
          </a:p>
          <a:p>
            <a:endParaRPr lang="pt-BR" b="1" u="sng" dirty="0" smtClean="0"/>
          </a:p>
          <a:p>
            <a:endParaRPr lang="pt-BR" dirty="0"/>
          </a:p>
        </p:txBody>
      </p:sp>
      <p:sp>
        <p:nvSpPr>
          <p:cNvPr id="6" name="Espaço Reservado para Conteúdo 1"/>
          <p:cNvSpPr txBox="1">
            <a:spLocks/>
          </p:cNvSpPr>
          <p:nvPr/>
        </p:nvSpPr>
        <p:spPr>
          <a:xfrm>
            <a:off x="692059" y="1052736"/>
            <a:ext cx="7408333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b="1" dirty="0" smtClean="0"/>
              <a:t>2) Conta Corrente - 999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059" y="1628799"/>
            <a:ext cx="7696365" cy="4256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238842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2"/>
          <p:cNvSpPr>
            <a:spLocks noGrp="1"/>
          </p:cNvSpPr>
          <p:nvPr>
            <p:ph type="title"/>
          </p:nvPr>
        </p:nvSpPr>
        <p:spPr>
          <a:xfrm>
            <a:off x="215516" y="0"/>
            <a:ext cx="8856984" cy="850106"/>
          </a:xfrm>
        </p:spPr>
        <p:txBody>
          <a:bodyPr>
            <a:noAutofit/>
          </a:bodyPr>
          <a:lstStyle/>
          <a:p>
            <a:pPr algn="ctr">
              <a:lnSpc>
                <a:spcPct val="70000"/>
              </a:lnSpc>
              <a:spcBef>
                <a:spcPct val="20000"/>
              </a:spcBef>
              <a:buClr>
                <a:schemeClr val="accent1"/>
              </a:buClr>
              <a:buSzPct val="100000"/>
              <a:defRPr/>
            </a:pPr>
            <a:r>
              <a:rPr lang="pt-BR" sz="25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pt-BR" sz="25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</a:br>
            <a:r>
              <a:rPr lang="pt-BR" sz="2500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pt-BR" sz="2500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</a:br>
            <a:r>
              <a:rPr lang="pt-BR" sz="25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pt-BR" sz="25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</a:br>
            <a:r>
              <a:rPr lang="pt-BR" sz="25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pt-BR" sz="25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</a:br>
            <a:r>
              <a:rPr lang="pt-BR" sz="25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pt-BR" sz="25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</a:br>
            <a:r>
              <a:rPr lang="pt-BR" sz="2500" b="1" dirty="0" smtClean="0">
                <a:latin typeface="Arial Black" pitchFamily="34" charset="0"/>
              </a:rPr>
              <a:t>4. </a:t>
            </a:r>
            <a:r>
              <a:rPr lang="pt-BR" sz="2500" b="1" dirty="0">
                <a:latin typeface="Arial Black" pitchFamily="34" charset="0"/>
              </a:rPr>
              <a:t>Reclassificação dos Saldos Contábeis</a:t>
            </a:r>
            <a:r>
              <a:rPr lang="pt-BR" sz="2500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pt-BR" sz="2500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</a:br>
            <a:r>
              <a:rPr lang="pt-BR" sz="2500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pt-BR" sz="2500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</a:br>
            <a:r>
              <a:rPr lang="pt-BR" sz="2500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pt-BR" sz="2500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</a:br>
            <a:r>
              <a:rPr lang="pt-BR" sz="2500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pt-BR" sz="2500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</a:br>
            <a:endParaRPr lang="pt-BR" sz="2500" b="1" dirty="0">
              <a:solidFill>
                <a:schemeClr val="tx2">
                  <a:lumMod val="75000"/>
                </a:schemeClr>
              </a:solidFill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6" name="Espaço Reservado para Conteúdo 1"/>
          <p:cNvSpPr txBox="1">
            <a:spLocks/>
          </p:cNvSpPr>
          <p:nvPr/>
        </p:nvSpPr>
        <p:spPr>
          <a:xfrm>
            <a:off x="692059" y="980728"/>
            <a:ext cx="7408333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b="1" dirty="0" smtClean="0"/>
              <a:t>3) Contas contábeis 1.1.9.8.2.01.01 e 1.1.3.2.2.01.01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56792"/>
            <a:ext cx="7272808" cy="4258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516130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2"/>
          <p:cNvSpPr>
            <a:spLocks noGrp="1"/>
          </p:cNvSpPr>
          <p:nvPr>
            <p:ph type="title"/>
          </p:nvPr>
        </p:nvSpPr>
        <p:spPr>
          <a:xfrm>
            <a:off x="215516" y="0"/>
            <a:ext cx="8856984" cy="850106"/>
          </a:xfrm>
        </p:spPr>
        <p:txBody>
          <a:bodyPr>
            <a:noAutofit/>
          </a:bodyPr>
          <a:lstStyle/>
          <a:p>
            <a:pPr algn="ctr">
              <a:lnSpc>
                <a:spcPct val="70000"/>
              </a:lnSpc>
              <a:spcBef>
                <a:spcPct val="20000"/>
              </a:spcBef>
              <a:buClr>
                <a:schemeClr val="accent1"/>
              </a:buClr>
              <a:buSzPct val="100000"/>
              <a:defRPr/>
            </a:pPr>
            <a:r>
              <a:rPr lang="pt-BR" sz="25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pt-BR" sz="25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</a:br>
            <a:r>
              <a:rPr lang="pt-BR" sz="2500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pt-BR" sz="2500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</a:br>
            <a:r>
              <a:rPr lang="pt-BR" sz="25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pt-BR" sz="25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</a:br>
            <a:r>
              <a:rPr lang="pt-BR" sz="25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pt-BR" sz="25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</a:br>
            <a:r>
              <a:rPr lang="pt-BR" sz="25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pt-BR" sz="25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</a:br>
            <a:r>
              <a:rPr lang="pt-BR" sz="2500" b="1" dirty="0" smtClean="0">
                <a:latin typeface="Arial Black" pitchFamily="34" charset="0"/>
              </a:rPr>
              <a:t>4. </a:t>
            </a:r>
            <a:r>
              <a:rPr lang="pt-BR" sz="2500" b="1" dirty="0">
                <a:latin typeface="Arial Black" pitchFamily="34" charset="0"/>
              </a:rPr>
              <a:t>Reclassificação dos Saldos Contábeis</a:t>
            </a:r>
            <a:r>
              <a:rPr lang="pt-BR" sz="2500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pt-BR" sz="2500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</a:br>
            <a:r>
              <a:rPr lang="pt-BR" sz="2500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pt-BR" sz="2500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</a:br>
            <a:r>
              <a:rPr lang="pt-BR" sz="2500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pt-BR" sz="2500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</a:br>
            <a:r>
              <a:rPr lang="pt-BR" sz="2500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pt-BR" sz="2500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</a:br>
            <a:endParaRPr lang="pt-BR" sz="2500" b="1" dirty="0">
              <a:solidFill>
                <a:schemeClr val="tx2">
                  <a:lumMod val="75000"/>
                </a:schemeClr>
              </a:solidFill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6" name="Espaço Reservado para Conteúdo 1"/>
          <p:cNvSpPr txBox="1">
            <a:spLocks/>
          </p:cNvSpPr>
          <p:nvPr/>
        </p:nvSpPr>
        <p:spPr>
          <a:xfrm>
            <a:off x="692059" y="980728"/>
            <a:ext cx="7408333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b="1" dirty="0" smtClean="0"/>
              <a:t>4) Conta contábil 1.1.3.8.1.01.27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058" y="1484784"/>
            <a:ext cx="7552349" cy="4403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568242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1"/>
          <p:cNvSpPr txBox="1">
            <a:spLocks/>
          </p:cNvSpPr>
          <p:nvPr/>
        </p:nvSpPr>
        <p:spPr>
          <a:xfrm>
            <a:off x="692059" y="980728"/>
            <a:ext cx="7408333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b="1" dirty="0" smtClean="0">
                <a:solidFill>
                  <a:schemeClr val="tx1"/>
                </a:solidFill>
              </a:rPr>
              <a:t>Mecanismo de consolidação: EXTRA, INTRA e INTER</a:t>
            </a:r>
          </a:p>
        </p:txBody>
      </p:sp>
      <p:sp>
        <p:nvSpPr>
          <p:cNvPr id="7" name="Título 2"/>
          <p:cNvSpPr>
            <a:spLocks noGrp="1"/>
          </p:cNvSpPr>
          <p:nvPr>
            <p:ph type="title"/>
          </p:nvPr>
        </p:nvSpPr>
        <p:spPr>
          <a:xfrm>
            <a:off x="179512" y="-27384"/>
            <a:ext cx="8856984" cy="850106"/>
          </a:xfrm>
        </p:spPr>
        <p:txBody>
          <a:bodyPr>
            <a:noAutofit/>
          </a:bodyPr>
          <a:lstStyle/>
          <a:p>
            <a:pPr algn="ctr">
              <a:lnSpc>
                <a:spcPct val="70000"/>
              </a:lnSpc>
              <a:spcBef>
                <a:spcPct val="20000"/>
              </a:spcBef>
              <a:buClr>
                <a:schemeClr val="accent1"/>
              </a:buClr>
              <a:buSzPct val="100000"/>
              <a:defRPr/>
            </a:pPr>
            <a:r>
              <a:rPr lang="pt-BR" sz="25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pt-BR" sz="25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</a:br>
            <a:r>
              <a:rPr lang="pt-BR" sz="2500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pt-BR" sz="2500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</a:br>
            <a:r>
              <a:rPr lang="pt-BR" sz="25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pt-BR" sz="25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</a:br>
            <a:r>
              <a:rPr lang="pt-BR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ATENÇÃO!!</a:t>
            </a:r>
            <a:r>
              <a:rPr lang="pt-BR" sz="25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pt-BR" sz="25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</a:br>
            <a:r>
              <a:rPr lang="pt-BR" sz="2500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pt-BR" sz="2500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</a:br>
            <a:endParaRPr lang="pt-BR" sz="2500" b="1" dirty="0">
              <a:solidFill>
                <a:schemeClr val="tx2">
                  <a:lumMod val="75000"/>
                </a:schemeClr>
              </a:solidFill>
              <a:latin typeface="Arial Black" pitchFamily="34" charset="0"/>
              <a:ea typeface="+mn-ea"/>
              <a:cs typeface="+mn-cs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1"/>
            <a:ext cx="7776864" cy="435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lipse 2"/>
          <p:cNvSpPr/>
          <p:nvPr/>
        </p:nvSpPr>
        <p:spPr>
          <a:xfrm>
            <a:off x="2627784" y="2492896"/>
            <a:ext cx="216024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504404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2"/>
          <p:cNvSpPr>
            <a:spLocks noGrp="1"/>
          </p:cNvSpPr>
          <p:nvPr>
            <p:ph type="title"/>
          </p:nvPr>
        </p:nvSpPr>
        <p:spPr>
          <a:xfrm>
            <a:off x="266087" y="188640"/>
            <a:ext cx="8856984" cy="850106"/>
          </a:xfrm>
        </p:spPr>
        <p:txBody>
          <a:bodyPr>
            <a:noAutofit/>
          </a:bodyPr>
          <a:lstStyle/>
          <a:p>
            <a:pPr algn="ctr">
              <a:lnSpc>
                <a:spcPct val="70000"/>
              </a:lnSpc>
              <a:spcBef>
                <a:spcPct val="20000"/>
              </a:spcBef>
              <a:buClr>
                <a:schemeClr val="accent1"/>
              </a:buClr>
              <a:buSzPct val="100000"/>
              <a:defRPr/>
            </a:pPr>
            <a:r>
              <a:rPr lang="pt-BR" sz="25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pt-BR" sz="25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</a:br>
            <a:r>
              <a:rPr lang="pt-BR" sz="2500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pt-BR" sz="2500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</a:br>
            <a:r>
              <a:rPr lang="pt-BR" sz="25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pt-BR" sz="25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</a:br>
            <a:r>
              <a:rPr lang="pt-BR" sz="4000" b="1" dirty="0" smtClean="0">
                <a:latin typeface="Arial Black" pitchFamily="34" charset="0"/>
              </a:rPr>
              <a:t>5. </a:t>
            </a:r>
            <a:r>
              <a:rPr lang="pt-BR" sz="4000" b="1" dirty="0">
                <a:latin typeface="Arial Black" pitchFamily="34" charset="0"/>
              </a:rPr>
              <a:t>Análise Contábil de </a:t>
            </a:r>
            <a:r>
              <a:rPr lang="pt-BR" sz="4000" b="1" dirty="0" smtClean="0">
                <a:latin typeface="Arial Black" pitchFamily="34" charset="0"/>
              </a:rPr>
              <a:t>Saldo</a:t>
            </a:r>
            <a:r>
              <a:rPr lang="pt-BR" sz="25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pt-BR" sz="25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</a:br>
            <a:r>
              <a:rPr lang="pt-BR" sz="2500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pt-BR" sz="2500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</a:br>
            <a:endParaRPr lang="pt-BR" sz="2500" b="1" dirty="0">
              <a:solidFill>
                <a:schemeClr val="tx2">
                  <a:lumMod val="75000"/>
                </a:schemeClr>
              </a:solidFill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467544" y="1484784"/>
            <a:ext cx="8280920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AutoNum type="arabicParenR"/>
            </a:pPr>
            <a:r>
              <a:rPr lang="pt-BR" sz="2400" b="1" dirty="0" smtClean="0">
                <a:latin typeface="+mj-lt"/>
                <a:cs typeface="Arial" pitchFamily="34" charset="0"/>
              </a:rPr>
              <a:t>Fundo Fixo:</a:t>
            </a:r>
          </a:p>
          <a:p>
            <a:pPr algn="just"/>
            <a:endParaRPr lang="pt-BR" sz="1000" dirty="0" smtClean="0">
              <a:latin typeface="+mj-lt"/>
              <a:cs typeface="Arial" pitchFamily="34" charset="0"/>
            </a:endParaRPr>
          </a:p>
          <a:p>
            <a:pPr algn="just"/>
            <a:r>
              <a:rPr lang="pt-BR" sz="2000" dirty="0" smtClean="0">
                <a:latin typeface="+mj-lt"/>
                <a:cs typeface="Arial" pitchFamily="34" charset="0"/>
              </a:rPr>
              <a:t>Os </a:t>
            </a:r>
            <a:r>
              <a:rPr lang="pt-BR" sz="2000" dirty="0">
                <a:latin typeface="+mj-lt"/>
                <a:cs typeface="Arial" pitchFamily="34" charset="0"/>
              </a:rPr>
              <a:t>recursos de FUNDO FIXO contabilizados na conta </a:t>
            </a:r>
            <a:r>
              <a:rPr lang="pt-BR" sz="2000" b="1" dirty="0">
                <a:latin typeface="+mj-lt"/>
                <a:cs typeface="Arial" pitchFamily="34" charset="0"/>
              </a:rPr>
              <a:t>1.1.1.1.1.01.01</a:t>
            </a:r>
            <a:r>
              <a:rPr lang="pt-BR" sz="2000" dirty="0">
                <a:latin typeface="+mj-lt"/>
                <a:cs typeface="Arial" pitchFamily="34" charset="0"/>
              </a:rPr>
              <a:t> – </a:t>
            </a:r>
            <a:r>
              <a:rPr lang="pt-BR" sz="2000" b="1" dirty="0">
                <a:latin typeface="+mj-lt"/>
                <a:cs typeface="Arial" pitchFamily="34" charset="0"/>
              </a:rPr>
              <a:t>Caixa </a:t>
            </a:r>
            <a:r>
              <a:rPr lang="pt-BR" sz="2000" dirty="0">
                <a:latin typeface="+mj-lt"/>
                <a:cs typeface="Arial" pitchFamily="34" charset="0"/>
              </a:rPr>
              <a:t>ou</a:t>
            </a:r>
            <a:r>
              <a:rPr lang="pt-BR" sz="2000" b="1" dirty="0">
                <a:latin typeface="+mj-lt"/>
                <a:cs typeface="Arial" pitchFamily="34" charset="0"/>
              </a:rPr>
              <a:t> 1.1.1.1.1.03.00 – Banco c/ Movimento</a:t>
            </a:r>
            <a:r>
              <a:rPr lang="pt-BR" sz="2000" dirty="0">
                <a:latin typeface="+mj-lt"/>
                <a:cs typeface="Arial" pitchFamily="34" charset="0"/>
              </a:rPr>
              <a:t>, em nome do servidor responsável, deverão ser conciliados para que o saldo apresentado represente o dinheiro efetivamente disponível, ou seja, as despesas incorridas devem ser devidamente contabilizadas até 31 de dezembro do corrente.</a:t>
            </a:r>
          </a:p>
        </p:txBody>
      </p:sp>
      <p:sp>
        <p:nvSpPr>
          <p:cNvPr id="5" name="Retângulo 4"/>
          <p:cNvSpPr/>
          <p:nvPr/>
        </p:nvSpPr>
        <p:spPr>
          <a:xfrm>
            <a:off x="341107" y="3635170"/>
            <a:ext cx="846180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t-BR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Item 7.3 do Manual de Encerramento</a:t>
            </a:r>
            <a:endParaRPr lang="pt-BR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146" name="Picture 2" descr="http://3.bp.blogspot.com/-RQ9aRgboEo8/Tk_RBNzjLQI/AAAAAAAAa5Q/27dFnlSmvMw/s400/Contando+dinheir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9" y="4509120"/>
            <a:ext cx="1512168" cy="1542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35670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2"/>
          <p:cNvSpPr>
            <a:spLocks noGrp="1"/>
          </p:cNvSpPr>
          <p:nvPr>
            <p:ph type="title"/>
          </p:nvPr>
        </p:nvSpPr>
        <p:spPr>
          <a:xfrm>
            <a:off x="266087" y="188640"/>
            <a:ext cx="8856984" cy="850106"/>
          </a:xfrm>
        </p:spPr>
        <p:txBody>
          <a:bodyPr>
            <a:noAutofit/>
          </a:bodyPr>
          <a:lstStyle/>
          <a:p>
            <a:pPr algn="ctr">
              <a:lnSpc>
                <a:spcPct val="70000"/>
              </a:lnSpc>
              <a:spcBef>
                <a:spcPct val="20000"/>
              </a:spcBef>
              <a:buClr>
                <a:schemeClr val="accent1"/>
              </a:buClr>
              <a:buSzPct val="100000"/>
              <a:defRPr/>
            </a:pPr>
            <a:r>
              <a:rPr lang="pt-BR" sz="25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pt-BR" sz="25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</a:br>
            <a:r>
              <a:rPr lang="pt-BR" sz="2500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pt-BR" sz="2500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</a:br>
            <a:r>
              <a:rPr lang="pt-BR" sz="25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pt-BR" sz="25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</a:br>
            <a:r>
              <a:rPr lang="pt-BR" sz="4000" b="1" dirty="0" smtClean="0">
                <a:latin typeface="Arial Black" pitchFamily="34" charset="0"/>
              </a:rPr>
              <a:t>5. </a:t>
            </a:r>
            <a:r>
              <a:rPr lang="pt-BR" sz="4000" b="1" dirty="0">
                <a:latin typeface="Arial Black" pitchFamily="34" charset="0"/>
              </a:rPr>
              <a:t>Análise Contábil de </a:t>
            </a:r>
            <a:r>
              <a:rPr lang="pt-BR" sz="4000" b="1" dirty="0" smtClean="0">
                <a:latin typeface="Arial Black" pitchFamily="34" charset="0"/>
              </a:rPr>
              <a:t>Saldo</a:t>
            </a:r>
            <a:r>
              <a:rPr lang="pt-BR" sz="25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pt-BR" sz="25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</a:br>
            <a:r>
              <a:rPr lang="pt-BR" sz="2500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pt-BR" sz="2500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</a:br>
            <a:endParaRPr lang="pt-BR" sz="2500" b="1" dirty="0">
              <a:solidFill>
                <a:schemeClr val="tx2">
                  <a:lumMod val="75000"/>
                </a:schemeClr>
              </a:solidFill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467544" y="1484784"/>
            <a:ext cx="828092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 smtClean="0">
                <a:latin typeface="+mj-lt"/>
                <a:cs typeface="Arial" pitchFamily="34" charset="0"/>
              </a:rPr>
              <a:t>2) Receita a Classificar:</a:t>
            </a:r>
          </a:p>
          <a:p>
            <a:pPr algn="just"/>
            <a:endParaRPr lang="pt-BR" sz="1000" dirty="0" smtClean="0">
              <a:latin typeface="+mj-lt"/>
              <a:cs typeface="Arial" pitchFamily="34" charset="0"/>
            </a:endParaRPr>
          </a:p>
          <a:p>
            <a:pPr algn="just"/>
            <a:r>
              <a:rPr lang="pt-BR" sz="2000" dirty="0">
                <a:latin typeface="+mj-lt"/>
                <a:cs typeface="Arial" pitchFamily="34" charset="0"/>
              </a:rPr>
              <a:t>As contas </a:t>
            </a:r>
            <a:r>
              <a:rPr lang="pt-BR" sz="2000" dirty="0" smtClean="0">
                <a:latin typeface="+mj-lt"/>
                <a:cs typeface="Arial" pitchFamily="34" charset="0"/>
              </a:rPr>
              <a:t>do grupo </a:t>
            </a:r>
            <a:r>
              <a:rPr lang="pt-BR" sz="2000" b="1" dirty="0">
                <a:latin typeface="+mj-lt"/>
                <a:cs typeface="Arial" pitchFamily="34" charset="0"/>
              </a:rPr>
              <a:t>2.1.8.9.1.03.00 – Receitas a Classificar</a:t>
            </a:r>
            <a:r>
              <a:rPr lang="pt-BR" sz="2000" dirty="0">
                <a:latin typeface="+mj-lt"/>
                <a:cs typeface="Arial" pitchFamily="34" charset="0"/>
              </a:rPr>
              <a:t> quando apresentam saldos geram uma inconsistência no </a:t>
            </a:r>
            <a:r>
              <a:rPr lang="pt-BR" sz="2000" b="1" dirty="0">
                <a:latin typeface="+mj-lt"/>
                <a:cs typeface="Arial" pitchFamily="34" charset="0"/>
              </a:rPr>
              <a:t>LISCONTIR</a:t>
            </a:r>
            <a:r>
              <a:rPr lang="pt-BR" sz="2000" dirty="0">
                <a:latin typeface="+mj-lt"/>
                <a:cs typeface="Arial" pitchFamily="34" charset="0"/>
              </a:rPr>
              <a:t> através das </a:t>
            </a:r>
            <a:r>
              <a:rPr lang="pt-BR" sz="2000" b="1" dirty="0" smtClean="0">
                <a:latin typeface="+mj-lt"/>
                <a:cs typeface="Arial" pitchFamily="34" charset="0"/>
              </a:rPr>
              <a:t>Equações </a:t>
            </a:r>
            <a:r>
              <a:rPr lang="pt-BR" sz="2000" b="1" dirty="0">
                <a:latin typeface="+mj-lt"/>
                <a:cs typeface="Arial" pitchFamily="34" charset="0"/>
              </a:rPr>
              <a:t>057, 058 </a:t>
            </a:r>
            <a:r>
              <a:rPr lang="pt-BR" sz="2000" dirty="0">
                <a:latin typeface="+mj-lt"/>
                <a:cs typeface="Arial" pitchFamily="34" charset="0"/>
              </a:rPr>
              <a:t>e</a:t>
            </a:r>
            <a:r>
              <a:rPr lang="pt-BR" sz="2000" b="1" dirty="0">
                <a:latin typeface="+mj-lt"/>
                <a:cs typeface="Arial" pitchFamily="34" charset="0"/>
              </a:rPr>
              <a:t> 059</a:t>
            </a:r>
            <a:r>
              <a:rPr lang="pt-BR" sz="2000" dirty="0">
                <a:latin typeface="+mj-lt"/>
                <a:cs typeface="Arial" pitchFamily="34" charset="0"/>
              </a:rPr>
              <a:t>. Desse modo, os seus saldos deverão ser depurados, antes do fechamento mensal, para baixa do saldo das contas supracitadas e classificados em contas próprias constantes do Plano de Contas Único do sistema SIAFEM/RJ.</a:t>
            </a:r>
          </a:p>
        </p:txBody>
      </p:sp>
      <p:sp>
        <p:nvSpPr>
          <p:cNvPr id="5" name="Retângulo 4"/>
          <p:cNvSpPr/>
          <p:nvPr/>
        </p:nvSpPr>
        <p:spPr>
          <a:xfrm>
            <a:off x="187219" y="3989113"/>
            <a:ext cx="876958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t-BR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Item 7.27 do Manual de Encerramento</a:t>
            </a:r>
            <a:endParaRPr lang="pt-BR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7317937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2"/>
          <p:cNvSpPr>
            <a:spLocks noGrp="1"/>
          </p:cNvSpPr>
          <p:nvPr>
            <p:ph type="title"/>
          </p:nvPr>
        </p:nvSpPr>
        <p:spPr>
          <a:xfrm>
            <a:off x="266087" y="188640"/>
            <a:ext cx="8856984" cy="850106"/>
          </a:xfrm>
        </p:spPr>
        <p:txBody>
          <a:bodyPr>
            <a:noAutofit/>
          </a:bodyPr>
          <a:lstStyle/>
          <a:p>
            <a:pPr algn="ctr">
              <a:lnSpc>
                <a:spcPct val="70000"/>
              </a:lnSpc>
              <a:spcBef>
                <a:spcPct val="20000"/>
              </a:spcBef>
              <a:buClr>
                <a:schemeClr val="accent1"/>
              </a:buClr>
              <a:buSzPct val="100000"/>
              <a:defRPr/>
            </a:pPr>
            <a:r>
              <a:rPr lang="pt-BR" sz="25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pt-BR" sz="25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</a:br>
            <a:r>
              <a:rPr lang="pt-BR" sz="2500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pt-BR" sz="2500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</a:br>
            <a:r>
              <a:rPr lang="pt-BR" sz="25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pt-BR" sz="25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</a:br>
            <a:r>
              <a:rPr lang="pt-BR" sz="4000" b="1" dirty="0" smtClean="0">
                <a:latin typeface="Arial Black" pitchFamily="34" charset="0"/>
              </a:rPr>
              <a:t>5. </a:t>
            </a:r>
            <a:r>
              <a:rPr lang="pt-BR" sz="4000" b="1" dirty="0">
                <a:latin typeface="Arial Black" pitchFamily="34" charset="0"/>
              </a:rPr>
              <a:t>Análise Contábil de </a:t>
            </a:r>
            <a:r>
              <a:rPr lang="pt-BR" sz="4000" b="1" dirty="0" smtClean="0">
                <a:latin typeface="Arial Black" pitchFamily="34" charset="0"/>
              </a:rPr>
              <a:t>Saldo</a:t>
            </a:r>
            <a:r>
              <a:rPr lang="pt-BR" sz="25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pt-BR" sz="25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</a:br>
            <a:r>
              <a:rPr lang="pt-BR" sz="2500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pt-BR" sz="2500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</a:br>
            <a:endParaRPr lang="pt-BR" sz="2500" b="1" dirty="0">
              <a:solidFill>
                <a:schemeClr val="tx2">
                  <a:lumMod val="75000"/>
                </a:schemeClr>
              </a:solidFill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467544" y="1484783"/>
            <a:ext cx="828092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latin typeface="+mj-lt"/>
                <a:cs typeface="Arial" pitchFamily="34" charset="0"/>
              </a:rPr>
              <a:t>3</a:t>
            </a:r>
            <a:r>
              <a:rPr lang="pt-BR" sz="2400" b="1" dirty="0" smtClean="0">
                <a:latin typeface="+mj-lt"/>
                <a:cs typeface="Arial" pitchFamily="34" charset="0"/>
              </a:rPr>
              <a:t>) Valores em Trânsito Realizáveis:</a:t>
            </a:r>
          </a:p>
          <a:p>
            <a:pPr algn="just"/>
            <a:endParaRPr lang="pt-BR" sz="1000" dirty="0" smtClean="0">
              <a:latin typeface="+mj-lt"/>
              <a:cs typeface="Arial" pitchFamily="34" charset="0"/>
            </a:endParaRPr>
          </a:p>
          <a:p>
            <a:pPr algn="just"/>
            <a:r>
              <a:rPr lang="pt-BR" sz="2000" dirty="0">
                <a:latin typeface="+mj-lt"/>
                <a:cs typeface="Arial" pitchFamily="34" charset="0"/>
              </a:rPr>
              <a:t>As contas </a:t>
            </a:r>
            <a:r>
              <a:rPr lang="pt-BR" sz="2000" b="1" dirty="0">
                <a:latin typeface="+mj-lt"/>
                <a:cs typeface="Arial" pitchFamily="34" charset="0"/>
              </a:rPr>
              <a:t>1.1.3.8.1.02.01 – Valores a Creditar </a:t>
            </a:r>
            <a:r>
              <a:rPr lang="pt-BR" sz="2000" dirty="0">
                <a:latin typeface="+mj-lt"/>
                <a:cs typeface="Arial" pitchFamily="34" charset="0"/>
              </a:rPr>
              <a:t>e </a:t>
            </a:r>
            <a:r>
              <a:rPr lang="pt-BR" sz="2000" b="1" dirty="0">
                <a:latin typeface="+mj-lt"/>
                <a:cs typeface="Arial" pitchFamily="34" charset="0"/>
              </a:rPr>
              <a:t>1.1.3.8.1.02.04 – Outros Valores em Trânsito</a:t>
            </a:r>
            <a:r>
              <a:rPr lang="pt-BR" sz="2000" dirty="0">
                <a:latin typeface="+mj-lt"/>
                <a:cs typeface="Arial" pitchFamily="34" charset="0"/>
              </a:rPr>
              <a:t> quando apresentam saldos geram inconsistências apuradas pelo </a:t>
            </a:r>
            <a:r>
              <a:rPr lang="pt-BR" sz="2000" b="1" dirty="0">
                <a:latin typeface="+mj-lt"/>
                <a:cs typeface="Arial" pitchFamily="34" charset="0"/>
              </a:rPr>
              <a:t>LISCONTIR – EQUAÇÕES 033</a:t>
            </a:r>
            <a:r>
              <a:rPr lang="pt-BR" sz="2000" dirty="0">
                <a:latin typeface="+mj-lt"/>
                <a:cs typeface="Arial" pitchFamily="34" charset="0"/>
              </a:rPr>
              <a:t> e </a:t>
            </a:r>
            <a:r>
              <a:rPr lang="pt-BR" sz="2000" b="1" dirty="0">
                <a:latin typeface="+mj-lt"/>
                <a:cs typeface="Arial" pitchFamily="34" charset="0"/>
              </a:rPr>
              <a:t>037</a:t>
            </a:r>
            <a:r>
              <a:rPr lang="pt-BR" sz="2000" dirty="0">
                <a:latin typeface="+mj-lt"/>
                <a:cs typeface="Arial" pitchFamily="34" charset="0"/>
              </a:rPr>
              <a:t>, respectivamente, </a:t>
            </a:r>
            <a:r>
              <a:rPr lang="pt-BR" sz="2000" dirty="0" smtClean="0">
                <a:latin typeface="+mj-lt"/>
                <a:cs typeface="Arial" pitchFamily="34" charset="0"/>
              </a:rPr>
              <a:t>devendo </a:t>
            </a:r>
            <a:r>
              <a:rPr lang="pt-BR" sz="2000" dirty="0">
                <a:latin typeface="+mj-lt"/>
                <a:cs typeface="Arial" pitchFamily="34" charset="0"/>
              </a:rPr>
              <a:t>deverão ser analisadas antes do fechamento mensal.  Vale ressaltar que estas contas são transitórias e </a:t>
            </a:r>
            <a:r>
              <a:rPr lang="pt-BR" sz="2000" u="sng" dirty="0">
                <a:latin typeface="+mj-lt"/>
                <a:cs typeface="Arial" pitchFamily="34" charset="0"/>
              </a:rPr>
              <a:t>NÃO</a:t>
            </a:r>
            <a:r>
              <a:rPr lang="pt-BR" sz="2000" dirty="0">
                <a:latin typeface="+mj-lt"/>
                <a:cs typeface="Arial" pitchFamily="34" charset="0"/>
              </a:rPr>
              <a:t> devem apresentar saldo quando do encerramento do exercício.</a:t>
            </a:r>
          </a:p>
        </p:txBody>
      </p:sp>
      <p:sp>
        <p:nvSpPr>
          <p:cNvPr id="5" name="Retângulo 4"/>
          <p:cNvSpPr/>
          <p:nvPr/>
        </p:nvSpPr>
        <p:spPr>
          <a:xfrm>
            <a:off x="200876" y="3989113"/>
            <a:ext cx="874226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t-BR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Item 7.15 do Manual de Encerramento</a:t>
            </a:r>
            <a:endParaRPr lang="pt-BR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9166713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2"/>
          <p:cNvSpPr>
            <a:spLocks noGrp="1"/>
          </p:cNvSpPr>
          <p:nvPr>
            <p:ph type="title"/>
          </p:nvPr>
        </p:nvSpPr>
        <p:spPr>
          <a:xfrm>
            <a:off x="266087" y="188640"/>
            <a:ext cx="8856984" cy="850106"/>
          </a:xfrm>
        </p:spPr>
        <p:txBody>
          <a:bodyPr>
            <a:noAutofit/>
          </a:bodyPr>
          <a:lstStyle/>
          <a:p>
            <a:pPr algn="ctr">
              <a:lnSpc>
                <a:spcPct val="70000"/>
              </a:lnSpc>
              <a:spcBef>
                <a:spcPct val="20000"/>
              </a:spcBef>
              <a:buClr>
                <a:schemeClr val="accent1"/>
              </a:buClr>
              <a:buSzPct val="100000"/>
              <a:defRPr/>
            </a:pPr>
            <a:r>
              <a:rPr lang="pt-BR" sz="25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pt-BR" sz="25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</a:br>
            <a:r>
              <a:rPr lang="pt-BR" sz="2500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pt-BR" sz="2500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</a:br>
            <a:r>
              <a:rPr lang="pt-BR" sz="25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pt-BR" sz="25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</a:br>
            <a:r>
              <a:rPr lang="pt-BR" sz="4000" b="1" dirty="0" smtClean="0">
                <a:latin typeface="Arial Black" pitchFamily="34" charset="0"/>
              </a:rPr>
              <a:t>5. </a:t>
            </a:r>
            <a:r>
              <a:rPr lang="pt-BR" sz="4000" b="1" dirty="0">
                <a:latin typeface="Arial Black" pitchFamily="34" charset="0"/>
              </a:rPr>
              <a:t>Análise Contábil de </a:t>
            </a:r>
            <a:r>
              <a:rPr lang="pt-BR" sz="4000" b="1" dirty="0" smtClean="0">
                <a:latin typeface="Arial Black" pitchFamily="34" charset="0"/>
              </a:rPr>
              <a:t>Saldo</a:t>
            </a:r>
            <a:r>
              <a:rPr lang="pt-BR" sz="25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pt-BR" sz="25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</a:br>
            <a:r>
              <a:rPr lang="pt-BR" sz="2500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pt-BR" sz="2500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</a:br>
            <a:endParaRPr lang="pt-BR" sz="2500" b="1" dirty="0">
              <a:solidFill>
                <a:schemeClr val="tx2">
                  <a:lumMod val="75000"/>
                </a:schemeClr>
              </a:solidFill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467544" y="1484783"/>
            <a:ext cx="828092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 smtClean="0">
                <a:latin typeface="+mj-lt"/>
                <a:cs typeface="Arial" pitchFamily="34" charset="0"/>
              </a:rPr>
              <a:t>4) </a:t>
            </a:r>
            <a:r>
              <a:rPr lang="pt-BR" sz="2400" b="1" dirty="0" smtClean="0">
                <a:latin typeface="+mj-lt"/>
                <a:cs typeface="Arial" pitchFamily="34" charset="0"/>
              </a:rPr>
              <a:t>Consignações:</a:t>
            </a:r>
          </a:p>
          <a:p>
            <a:pPr algn="just"/>
            <a:endParaRPr lang="pt-BR" sz="1000" dirty="0" smtClean="0">
              <a:latin typeface="+mj-lt"/>
              <a:cs typeface="Arial" pitchFamily="34" charset="0"/>
            </a:endParaRPr>
          </a:p>
          <a:p>
            <a:pPr algn="just"/>
            <a:r>
              <a:rPr lang="pt-BR" sz="2000" dirty="0">
                <a:latin typeface="+mj-lt"/>
                <a:cs typeface="Arial" pitchFamily="34" charset="0"/>
              </a:rPr>
              <a:t>Pelo encerramento do exercício, as contas do subgrupo </a:t>
            </a:r>
            <a:r>
              <a:rPr lang="pt-BR" sz="2000" b="1" dirty="0" smtClean="0">
                <a:latin typeface="+mj-lt"/>
                <a:cs typeface="Arial" pitchFamily="34" charset="0"/>
              </a:rPr>
              <a:t>2.1.8.8.1.01.00, 2.1.8.8.2.04.00, 2.1.8.8.3.02.00 e 2.1.8.8.4.02.00 </a:t>
            </a:r>
            <a:r>
              <a:rPr lang="pt-BR" sz="2000" b="1" dirty="0">
                <a:latin typeface="+mj-lt"/>
                <a:cs typeface="Arial" pitchFamily="34" charset="0"/>
              </a:rPr>
              <a:t>– Consignações</a:t>
            </a:r>
            <a:r>
              <a:rPr lang="pt-BR" sz="2000" dirty="0">
                <a:latin typeface="+mj-lt"/>
                <a:cs typeface="Arial" pitchFamily="34" charset="0"/>
              </a:rPr>
              <a:t> deverão conter somente os saldos das retenções ainda não vencidas, </a:t>
            </a:r>
            <a:r>
              <a:rPr lang="pt-BR" sz="2000" b="1" dirty="0">
                <a:latin typeface="+mj-lt"/>
                <a:cs typeface="Arial" pitchFamily="34" charset="0"/>
              </a:rPr>
              <a:t>dando-se especial atenção àquelas consignações destinadas ao Tesouro Estadual</a:t>
            </a:r>
            <a:r>
              <a:rPr lang="pt-BR" sz="2000" dirty="0">
                <a:latin typeface="+mj-lt"/>
                <a:cs typeface="Arial" pitchFamily="34" charset="0"/>
              </a:rPr>
              <a:t>, que deverão ser convertidas em receita contabilmente ou através do pagamento com emissão do Documento de Arrecadação do Estado do Rio de Janeiro </a:t>
            </a:r>
            <a:r>
              <a:rPr lang="pt-BR" sz="2000" dirty="0" smtClean="0">
                <a:latin typeface="+mj-lt"/>
                <a:cs typeface="Arial" pitchFamily="34" charset="0"/>
              </a:rPr>
              <a:t>– DARJ (Adm. Direta, Autarquias e Fundações). </a:t>
            </a:r>
            <a:endParaRPr lang="pt-BR" sz="2000" dirty="0">
              <a:latin typeface="+mj-lt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87219" y="4315655"/>
            <a:ext cx="876958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t-BR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Item 7.25 do Manual de Encerramento</a:t>
            </a:r>
            <a:endParaRPr lang="pt-BR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3774691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2"/>
          <p:cNvSpPr>
            <a:spLocks noGrp="1"/>
          </p:cNvSpPr>
          <p:nvPr>
            <p:ph type="title"/>
          </p:nvPr>
        </p:nvSpPr>
        <p:spPr>
          <a:xfrm>
            <a:off x="266087" y="188640"/>
            <a:ext cx="8856984" cy="850106"/>
          </a:xfrm>
        </p:spPr>
        <p:txBody>
          <a:bodyPr>
            <a:noAutofit/>
          </a:bodyPr>
          <a:lstStyle/>
          <a:p>
            <a:pPr algn="ctr">
              <a:lnSpc>
                <a:spcPct val="70000"/>
              </a:lnSpc>
              <a:spcBef>
                <a:spcPct val="20000"/>
              </a:spcBef>
              <a:buClr>
                <a:schemeClr val="accent1"/>
              </a:buClr>
              <a:buSzPct val="100000"/>
              <a:defRPr/>
            </a:pPr>
            <a:r>
              <a:rPr lang="pt-BR" sz="25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pt-BR" sz="25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</a:br>
            <a:r>
              <a:rPr lang="pt-BR" sz="2500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pt-BR" sz="2500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</a:br>
            <a:r>
              <a:rPr lang="pt-BR" sz="25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pt-BR" sz="25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</a:br>
            <a:r>
              <a:rPr lang="pt-BR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ATENÇÃO!!</a:t>
            </a:r>
            <a:r>
              <a:rPr lang="pt-BR" sz="25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pt-BR" sz="25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</a:br>
            <a:r>
              <a:rPr lang="pt-BR" sz="2500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pt-BR" sz="2500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</a:br>
            <a:endParaRPr lang="pt-BR" sz="2500" b="1" dirty="0">
              <a:solidFill>
                <a:schemeClr val="tx2">
                  <a:lumMod val="75000"/>
                </a:schemeClr>
              </a:solidFill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251520" y="1124744"/>
            <a:ext cx="84969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200" b="1" dirty="0" smtClean="0">
                <a:latin typeface="+mj-lt"/>
                <a:cs typeface="Arial" pitchFamily="34" charset="0"/>
              </a:rPr>
              <a:t>Consignações de anos anteriores que permanecem em balancete, podendo caracterizar apropriações indébitas:</a:t>
            </a:r>
          </a:p>
          <a:p>
            <a:pPr algn="just"/>
            <a:endParaRPr lang="pt-BR" sz="1000" dirty="0" smtClean="0">
              <a:latin typeface="+mj-lt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16832"/>
            <a:ext cx="7128792" cy="4000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950742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1"/>
          <p:cNvSpPr txBox="1">
            <a:spLocks/>
          </p:cNvSpPr>
          <p:nvPr/>
        </p:nvSpPr>
        <p:spPr>
          <a:xfrm>
            <a:off x="395536" y="1124744"/>
            <a:ext cx="8568952" cy="4896544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  <a:defRPr/>
            </a:pPr>
            <a:r>
              <a:rPr lang="pt-BR" b="1" dirty="0">
                <a:solidFill>
                  <a:schemeClr val="tx1"/>
                </a:solidFill>
                <a:latin typeface="+mj-lt"/>
              </a:rPr>
              <a:t>1. </a:t>
            </a:r>
            <a:r>
              <a:rPr lang="pt-BR" b="1" dirty="0" smtClean="0">
                <a:solidFill>
                  <a:schemeClr val="tx1"/>
                </a:solidFill>
                <a:latin typeface="+mj-lt"/>
              </a:rPr>
              <a:t>Introdução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pt-BR" dirty="0" smtClean="0">
                <a:solidFill>
                  <a:schemeClr val="tx1"/>
                </a:solidFill>
                <a:latin typeface="+mj-lt"/>
              </a:rPr>
              <a:t>        1.1 </a:t>
            </a:r>
            <a:r>
              <a:rPr lang="pt-BR" dirty="0">
                <a:solidFill>
                  <a:schemeClr val="tx1"/>
                </a:solidFill>
                <a:latin typeface="+mj-lt"/>
              </a:rPr>
              <a:t>Definição </a:t>
            </a:r>
            <a:endParaRPr lang="pt-BR" dirty="0" smtClean="0">
              <a:solidFill>
                <a:schemeClr val="tx1"/>
              </a:solidFill>
              <a:latin typeface="+mj-lt"/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pt-BR" dirty="0" smtClean="0">
                <a:solidFill>
                  <a:schemeClr val="tx1"/>
                </a:solidFill>
                <a:latin typeface="+mj-lt"/>
              </a:rPr>
              <a:t>        1.2 Composição do Manual </a:t>
            </a:r>
            <a:endParaRPr lang="pt-BR" dirty="0">
              <a:solidFill>
                <a:schemeClr val="tx1"/>
              </a:solidFill>
              <a:latin typeface="+mj-lt"/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endParaRPr lang="pt-BR" b="1" dirty="0">
              <a:solidFill>
                <a:schemeClr val="tx1"/>
              </a:solidFill>
              <a:latin typeface="+mj-lt"/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pt-BR" b="1" dirty="0" smtClean="0">
                <a:solidFill>
                  <a:schemeClr val="tx1"/>
                </a:solidFill>
                <a:latin typeface="+mj-lt"/>
              </a:rPr>
              <a:t>2</a:t>
            </a:r>
            <a:r>
              <a:rPr lang="pt-BR" b="1" dirty="0">
                <a:solidFill>
                  <a:schemeClr val="tx1"/>
                </a:solidFill>
                <a:latin typeface="+mj-lt"/>
              </a:rPr>
              <a:t>. </a:t>
            </a:r>
            <a:r>
              <a:rPr lang="pt-BR" b="1" dirty="0" smtClean="0">
                <a:solidFill>
                  <a:schemeClr val="tx1"/>
                </a:solidFill>
                <a:latin typeface="+mj-lt"/>
              </a:rPr>
              <a:t>Calendário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pt-BR" b="1" dirty="0">
              <a:solidFill>
                <a:schemeClr val="tx1"/>
              </a:solidFill>
              <a:latin typeface="+mj-lt"/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pt-BR" b="1" dirty="0" smtClean="0">
                <a:solidFill>
                  <a:schemeClr val="tx1"/>
                </a:solidFill>
                <a:latin typeface="+mj-lt"/>
              </a:rPr>
              <a:t>3. Adiantamentos</a:t>
            </a:r>
            <a:endParaRPr lang="pt-BR" b="1" dirty="0">
              <a:solidFill>
                <a:schemeClr val="tx1"/>
              </a:solidFill>
              <a:latin typeface="+mj-lt"/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endParaRPr lang="pt-BR" b="1" dirty="0" smtClean="0">
              <a:solidFill>
                <a:schemeClr val="tx1"/>
              </a:solidFill>
              <a:latin typeface="+mj-lt"/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pt-BR" b="1" dirty="0" smtClean="0">
                <a:solidFill>
                  <a:schemeClr val="tx1"/>
                </a:solidFill>
                <a:latin typeface="+mj-lt"/>
              </a:rPr>
              <a:t>4. </a:t>
            </a:r>
            <a:r>
              <a:rPr lang="pt-BR" b="1" dirty="0">
                <a:solidFill>
                  <a:schemeClr val="tx1"/>
                </a:solidFill>
                <a:latin typeface="+mj-lt"/>
              </a:rPr>
              <a:t>Reclassificação dos Saldos Contábeis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pt-BR" b="1" dirty="0" smtClean="0">
              <a:solidFill>
                <a:schemeClr val="tx1"/>
              </a:solidFill>
              <a:latin typeface="+mj-lt"/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pt-BR" b="1" dirty="0" smtClean="0">
                <a:solidFill>
                  <a:schemeClr val="tx1"/>
                </a:solidFill>
                <a:latin typeface="+mj-lt"/>
              </a:rPr>
              <a:t>5. </a:t>
            </a:r>
            <a:r>
              <a:rPr lang="pt-BR" b="1" dirty="0">
                <a:solidFill>
                  <a:schemeClr val="tx1"/>
                </a:solidFill>
                <a:latin typeface="+mj-lt"/>
              </a:rPr>
              <a:t>Análise Contábil de </a:t>
            </a:r>
            <a:r>
              <a:rPr lang="pt-BR" b="1" dirty="0" smtClean="0">
                <a:solidFill>
                  <a:schemeClr val="tx1"/>
                </a:solidFill>
                <a:latin typeface="+mj-lt"/>
              </a:rPr>
              <a:t>Saldo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pt-BR" b="1" dirty="0">
              <a:solidFill>
                <a:schemeClr val="tx1"/>
              </a:solidFill>
              <a:latin typeface="+mj-lt"/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pt-BR" b="1" dirty="0" smtClean="0">
                <a:solidFill>
                  <a:schemeClr val="tx1"/>
                </a:solidFill>
                <a:latin typeface="+mj-lt"/>
              </a:rPr>
              <a:t>6. Procedimentos para Inscrição de Restos a Pagar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pt-BR" b="1" dirty="0">
              <a:solidFill>
                <a:schemeClr val="tx1"/>
              </a:solidFill>
              <a:latin typeface="+mj-lt"/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pt-BR" b="1" dirty="0" smtClean="0">
                <a:solidFill>
                  <a:schemeClr val="tx1"/>
                </a:solidFill>
                <a:latin typeface="+mj-lt"/>
              </a:rPr>
              <a:t>7. Art. 42 da LC 101/00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pt-BR" b="1" dirty="0">
              <a:solidFill>
                <a:schemeClr val="tx1"/>
              </a:solidFill>
              <a:latin typeface="+mj-lt"/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pt-BR" b="1" dirty="0" smtClean="0">
                <a:solidFill>
                  <a:schemeClr val="tx1"/>
                </a:solidFill>
                <a:latin typeface="+mj-lt"/>
              </a:rPr>
              <a:t>8. Deliberação TCE 248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pt-BR" b="1" dirty="0">
              <a:solidFill>
                <a:schemeClr val="tx1"/>
              </a:solidFill>
              <a:latin typeface="+mj-lt"/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pt-BR" b="1" dirty="0">
                <a:solidFill>
                  <a:schemeClr val="tx1"/>
                </a:solidFill>
                <a:latin typeface="+mj-lt"/>
              </a:rPr>
              <a:t>9</a:t>
            </a:r>
            <a:r>
              <a:rPr lang="pt-BR" b="1" dirty="0" smtClean="0">
                <a:solidFill>
                  <a:schemeClr val="tx1"/>
                </a:solidFill>
                <a:latin typeface="+mj-lt"/>
              </a:rPr>
              <a:t>. Pagamento de Restos a Pagar no SIAFE-RIO / 2015</a:t>
            </a:r>
            <a:endParaRPr lang="pt-BR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57452" y="44624"/>
            <a:ext cx="8964488" cy="936104"/>
          </a:xfrm>
        </p:spPr>
        <p:txBody>
          <a:bodyPr>
            <a:normAutofit fontScale="90000"/>
          </a:bodyPr>
          <a:lstStyle/>
          <a:p>
            <a:pPr algn="ctr">
              <a:lnSpc>
                <a:spcPct val="70000"/>
              </a:lnSpc>
              <a:spcBef>
                <a:spcPct val="20000"/>
              </a:spcBef>
              <a:buClr>
                <a:schemeClr val="accent1"/>
              </a:buClr>
              <a:buSzPct val="100000"/>
              <a:defRPr/>
            </a:pPr>
            <a:r>
              <a:rPr lang="pt-BR" sz="4000" b="1" dirty="0" smtClean="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rPr>
              <a:t/>
            </a:r>
            <a:br>
              <a:rPr lang="pt-BR" sz="4000" b="1" dirty="0" smtClean="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rPr>
            </a:br>
            <a:r>
              <a:rPr lang="pt-BR" b="1" dirty="0" smtClean="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rPr>
              <a:t>Principais Abordagens </a:t>
            </a:r>
            <a:endParaRPr lang="pt-BR" b="1" dirty="0">
              <a:solidFill>
                <a:schemeClr val="tx1"/>
              </a:solidFill>
              <a:latin typeface="Arial Black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9768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pt-BR" sz="3000" dirty="0" smtClean="0">
                <a:latin typeface="Arial Black" pitchFamily="34" charset="0"/>
              </a:rPr>
              <a:t>INSCRIÇÃO RESTOS A PAGAR</a:t>
            </a:r>
            <a:endParaRPr lang="pt-BR" sz="3000" dirty="0">
              <a:latin typeface="Arial Black" pitchFamily="34" charset="0"/>
            </a:endParaRP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304800" y="1124744"/>
            <a:ext cx="8686800" cy="4752529"/>
          </a:xfrm>
        </p:spPr>
        <p:txBody>
          <a:bodyPr>
            <a:normAutofit/>
          </a:bodyPr>
          <a:lstStyle/>
          <a:p>
            <a:pPr algn="just"/>
            <a:r>
              <a:rPr lang="pt-BR" dirty="0" smtClean="0"/>
              <a:t>Para a inscrição de Restos a Pagar é necessário o preenchimento do Boletim de Inscrição no SIG INTERNET  </a:t>
            </a:r>
          </a:p>
          <a:p>
            <a:pPr algn="just"/>
            <a:r>
              <a:rPr lang="pt-BR" dirty="0" smtClean="0"/>
              <a:t>Para que o Boletim </a:t>
            </a:r>
            <a:r>
              <a:rPr lang="pt-BR" dirty="0"/>
              <a:t>de Inscrição de RP seja gerado e os Restos a Pagar possam ser inscritos, é OBRIGATÓRIA a realização da Conformidade Diária, Conformidade Contábil, Regularização do LISCONTIR e a verificação de Disponibilidade por Fonte de Recurso para inscrição do RPNP. </a:t>
            </a:r>
          </a:p>
        </p:txBody>
      </p:sp>
    </p:spTree>
    <p:extLst>
      <p:ext uri="{BB962C8B-B14F-4D97-AF65-F5344CB8AC3E}">
        <p14:creationId xmlns:p14="http://schemas.microsoft.com/office/powerpoint/2010/main" val="4127319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pt-BR" sz="3000" dirty="0" smtClean="0">
                <a:latin typeface="Arial Black" pitchFamily="34" charset="0"/>
              </a:rPr>
              <a:t>INSCRIÇÃO RESTOS A PAGAR</a:t>
            </a:r>
            <a:endParaRPr lang="pt-BR" sz="3000" dirty="0">
              <a:latin typeface="Arial Black" pitchFamily="34" charset="0"/>
            </a:endParaRP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304800" y="1124744"/>
            <a:ext cx="8686800" cy="4752529"/>
          </a:xfrm>
        </p:spPr>
        <p:txBody>
          <a:bodyPr>
            <a:normAutofit/>
          </a:bodyPr>
          <a:lstStyle/>
          <a:p>
            <a:endParaRPr lang="pt-BR" sz="1000" dirty="0"/>
          </a:p>
          <a:p>
            <a:pPr marL="0" indent="0" algn="ctr">
              <a:buNone/>
            </a:pPr>
            <a:r>
              <a:rPr lang="pt-BR" sz="3000" b="1" dirty="0"/>
              <a:t>INSCRIÇÃO RESTOS A PAGAR </a:t>
            </a:r>
            <a:endParaRPr lang="pt-BR" sz="3000" b="1" dirty="0" smtClean="0"/>
          </a:p>
          <a:p>
            <a:pPr marL="0" indent="0" algn="ctr">
              <a:buNone/>
            </a:pPr>
            <a:endParaRPr lang="pt-BR" sz="1500" dirty="0"/>
          </a:p>
          <a:p>
            <a:pPr marL="0" indent="0">
              <a:buNone/>
            </a:pPr>
            <a:r>
              <a:rPr lang="pt-BR" sz="1500" dirty="0" smtClean="0"/>
              <a:t> </a:t>
            </a:r>
            <a:endParaRPr lang="pt-BR" sz="1500" dirty="0"/>
          </a:p>
          <a:p>
            <a:pPr algn="just"/>
            <a:r>
              <a:rPr lang="pt-BR" dirty="0" smtClean="0"/>
              <a:t>As Unidades Gestoras </a:t>
            </a:r>
            <a:r>
              <a:rPr lang="pt-BR" b="1" u="sng" dirty="0" smtClean="0"/>
              <a:t>não precisam enviar “COMUNICA</a:t>
            </a:r>
            <a:r>
              <a:rPr lang="pt-BR" b="1" u="sng" dirty="0"/>
              <a:t>”</a:t>
            </a:r>
            <a:r>
              <a:rPr lang="pt-BR" dirty="0"/>
              <a:t> para informar sobre a conclusão das rotinas e solicitação da inscrição dos Restos a Pagar. </a:t>
            </a:r>
          </a:p>
        </p:txBody>
      </p:sp>
    </p:spTree>
    <p:extLst>
      <p:ext uri="{BB962C8B-B14F-4D97-AF65-F5344CB8AC3E}">
        <p14:creationId xmlns:p14="http://schemas.microsoft.com/office/powerpoint/2010/main" val="471081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pt-BR" sz="3000" dirty="0" smtClean="0">
                <a:latin typeface="Arial Black" pitchFamily="34" charset="0"/>
              </a:rPr>
              <a:t>INSCRIÇÃO RESTOS A PAGAR</a:t>
            </a:r>
            <a:endParaRPr lang="pt-BR" sz="3000" dirty="0">
              <a:latin typeface="Arial Black" pitchFamily="34" charset="0"/>
            </a:endParaRP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304800" y="1124744"/>
            <a:ext cx="8686800" cy="4752529"/>
          </a:xfrm>
        </p:spPr>
        <p:txBody>
          <a:bodyPr>
            <a:normAutofit/>
          </a:bodyPr>
          <a:lstStyle/>
          <a:p>
            <a:endParaRPr lang="pt-BR" dirty="0" smtClean="0"/>
          </a:p>
          <a:p>
            <a:pPr marL="0" indent="0">
              <a:buNone/>
              <a:tabLst>
                <a:tab pos="808038" algn="l"/>
                <a:tab pos="1798638" algn="l"/>
              </a:tabLst>
            </a:pPr>
            <a:r>
              <a:rPr lang="pt-BR" b="1" dirty="0" smtClean="0"/>
              <a:t>	BOLETIM </a:t>
            </a:r>
            <a:r>
              <a:rPr lang="pt-BR" b="1" dirty="0"/>
              <a:t>DE INSCRIÇÃO DE RP </a:t>
            </a:r>
            <a:endParaRPr lang="pt-BR" b="1" dirty="0" smtClean="0"/>
          </a:p>
          <a:p>
            <a:pPr marL="0" indent="0" algn="ctr">
              <a:buNone/>
            </a:pPr>
            <a:endParaRPr lang="pt-BR" dirty="0"/>
          </a:p>
          <a:p>
            <a:pPr algn="just"/>
            <a:r>
              <a:rPr lang="pt-BR" dirty="0"/>
              <a:t>A emissão do Boletim de Inscrição de RP é de INTEIRA RESPONSABILIDADE DOS ÓRGÃOS OU ENTIDADES e, deverá ocorrer até a data limite de </a:t>
            </a:r>
            <a:r>
              <a:rPr lang="pt-BR" dirty="0" smtClean="0">
                <a:solidFill>
                  <a:srgbClr val="FF0000"/>
                </a:solidFill>
              </a:rPr>
              <a:t>09 </a:t>
            </a:r>
            <a:r>
              <a:rPr lang="pt-BR" dirty="0">
                <a:solidFill>
                  <a:srgbClr val="FF0000"/>
                </a:solidFill>
              </a:rPr>
              <a:t>/</a:t>
            </a:r>
            <a:r>
              <a:rPr lang="pt-BR" dirty="0" smtClean="0">
                <a:solidFill>
                  <a:srgbClr val="FF0000"/>
                </a:solidFill>
              </a:rPr>
              <a:t>01/2015</a:t>
            </a:r>
            <a:r>
              <a:rPr lang="pt-BR" dirty="0" smtClean="0"/>
              <a:t>. </a:t>
            </a:r>
            <a:endParaRPr lang="pt-BR" dirty="0"/>
          </a:p>
        </p:txBody>
      </p:sp>
      <p:sp>
        <p:nvSpPr>
          <p:cNvPr id="4" name="Explosão 1 3"/>
          <p:cNvSpPr/>
          <p:nvPr/>
        </p:nvSpPr>
        <p:spPr>
          <a:xfrm>
            <a:off x="6715512" y="1700808"/>
            <a:ext cx="2448272" cy="1296144"/>
          </a:xfrm>
          <a:prstGeom prst="irregularSeal1">
            <a:avLst/>
          </a:prstGeom>
          <a:solidFill>
            <a:srgbClr val="FF00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tx1"/>
                </a:solidFill>
              </a:rPr>
              <a:t>ATENÇÃO!!</a:t>
            </a:r>
            <a:endParaRPr lang="pt-B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101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pt-BR" sz="3000" dirty="0" smtClean="0">
                <a:latin typeface="Arial Black" pitchFamily="34" charset="0"/>
              </a:rPr>
              <a:t>INSCRIÇÃO RESTOS A PAGAR</a:t>
            </a:r>
            <a:endParaRPr lang="pt-BR" sz="3000" dirty="0">
              <a:latin typeface="Arial Black" pitchFamily="34" charset="0"/>
            </a:endParaRP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304800" y="1124744"/>
            <a:ext cx="8686800" cy="4752529"/>
          </a:xfrm>
        </p:spPr>
        <p:txBody>
          <a:bodyPr>
            <a:normAutofit fontScale="92500" lnSpcReduction="20000"/>
          </a:bodyPr>
          <a:lstStyle/>
          <a:p>
            <a:endParaRPr lang="pt-BR" sz="1100" dirty="0"/>
          </a:p>
          <a:p>
            <a:pPr marL="0" indent="0" algn="ctr">
              <a:buNone/>
            </a:pPr>
            <a:r>
              <a:rPr lang="pt-BR" b="1" dirty="0"/>
              <a:t>BOLETIM DE INSCRIÇÃO DE RP </a:t>
            </a:r>
            <a:endParaRPr lang="pt-BR" b="1" dirty="0" smtClean="0"/>
          </a:p>
          <a:p>
            <a:pPr marL="0" indent="0" algn="ctr">
              <a:buNone/>
            </a:pPr>
            <a:endParaRPr lang="pt-BR" sz="1100" dirty="0"/>
          </a:p>
          <a:p>
            <a:pPr algn="just"/>
            <a:r>
              <a:rPr lang="pt-BR" dirty="0"/>
              <a:t>IMPORTANTE: como os arquivos de </a:t>
            </a:r>
            <a:r>
              <a:rPr lang="pt-BR" dirty="0" smtClean="0"/>
              <a:t>EMPENHOS A </a:t>
            </a:r>
            <a:r>
              <a:rPr lang="pt-BR" dirty="0"/>
              <a:t>LIQUIDAR, CONFORMIDADE CONTÁBIL, CONFORMIDADE DIÁRIA e LISCONTIR são importados do SIAFEM para o SIG com um dia de </a:t>
            </a:r>
            <a:r>
              <a:rPr lang="pt-BR" dirty="0" smtClean="0"/>
              <a:t>atraso, </a:t>
            </a:r>
            <a:r>
              <a:rPr lang="pt-BR" dirty="0"/>
              <a:t>o ideal é que os usuários regularizem suas pendências até o dia </a:t>
            </a:r>
            <a:r>
              <a:rPr lang="pt-BR" dirty="0" smtClean="0">
                <a:solidFill>
                  <a:srgbClr val="FF0000"/>
                </a:solidFill>
              </a:rPr>
              <a:t>08/01/2015</a:t>
            </a:r>
            <a:r>
              <a:rPr lang="pt-BR" dirty="0" smtClean="0"/>
              <a:t>. </a:t>
            </a:r>
            <a:endParaRPr lang="pt-BR" dirty="0"/>
          </a:p>
          <a:p>
            <a:pPr algn="just"/>
            <a:r>
              <a:rPr lang="pt-BR" dirty="0"/>
              <a:t>A seguir , apresentamos a tela do SIG INTERNET que deverá ser utilizada para a Solicitação de Inscrição dos Restos a Pagar </a:t>
            </a:r>
          </a:p>
        </p:txBody>
      </p:sp>
    </p:spTree>
    <p:extLst>
      <p:ext uri="{BB962C8B-B14F-4D97-AF65-F5344CB8AC3E}">
        <p14:creationId xmlns:p14="http://schemas.microsoft.com/office/powerpoint/2010/main" val="23782328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23528" y="116632"/>
            <a:ext cx="8686800" cy="648072"/>
          </a:xfrm>
        </p:spPr>
        <p:txBody>
          <a:bodyPr>
            <a:normAutofit/>
          </a:bodyPr>
          <a:lstStyle/>
          <a:p>
            <a:r>
              <a:rPr lang="pt-BR" sz="3000" dirty="0">
                <a:latin typeface="Arial Black" pitchFamily="34" charset="0"/>
              </a:rPr>
              <a:t>INSCRIÇÃO RESTOS A PAGAR</a:t>
            </a: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323528" y="620688"/>
            <a:ext cx="8668072" cy="4824537"/>
          </a:xfrm>
        </p:spPr>
        <p:txBody>
          <a:bodyPr>
            <a:normAutofit/>
          </a:bodyPr>
          <a:lstStyle/>
          <a:p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39" y="598596"/>
            <a:ext cx="8712968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eta para a direita 3"/>
          <p:cNvSpPr/>
          <p:nvPr/>
        </p:nvSpPr>
        <p:spPr>
          <a:xfrm>
            <a:off x="6027859" y="3046868"/>
            <a:ext cx="576064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6732240" y="2706160"/>
            <a:ext cx="2160240" cy="11548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 smtClean="0"/>
              <a:t>Ao clicar na pendencia  abrirá nova tela listando as inconsistências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446603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36611" y="188640"/>
            <a:ext cx="8686800" cy="576064"/>
          </a:xfrm>
        </p:spPr>
        <p:txBody>
          <a:bodyPr>
            <a:normAutofit/>
          </a:bodyPr>
          <a:lstStyle/>
          <a:p>
            <a:pPr algn="ctr"/>
            <a:r>
              <a:rPr lang="pt-BR" sz="3000" dirty="0" smtClean="0">
                <a:latin typeface="Arial Black" pitchFamily="34" charset="0"/>
              </a:rPr>
              <a:t>INSCRIÇÃO RESTOS A PAGAR</a:t>
            </a:r>
            <a:endParaRPr lang="pt-BR" sz="3000" dirty="0">
              <a:latin typeface="Arial Black" pitchFamily="34" charset="0"/>
            </a:endParaRP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304800" y="1124745"/>
            <a:ext cx="8686800" cy="2592288"/>
          </a:xfrm>
        </p:spPr>
        <p:txBody>
          <a:bodyPr>
            <a:normAutofit/>
          </a:bodyPr>
          <a:lstStyle/>
          <a:p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08720"/>
            <a:ext cx="8801148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3356646"/>
            <a:ext cx="8801147" cy="2492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6143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36611" y="188640"/>
            <a:ext cx="8686800" cy="576064"/>
          </a:xfrm>
        </p:spPr>
        <p:txBody>
          <a:bodyPr>
            <a:normAutofit/>
          </a:bodyPr>
          <a:lstStyle/>
          <a:p>
            <a:pPr algn="ctr"/>
            <a:r>
              <a:rPr lang="pt-BR" sz="3000" dirty="0" smtClean="0">
                <a:latin typeface="Arial Black" pitchFamily="34" charset="0"/>
              </a:rPr>
              <a:t>INSCRIÇÃO RESTOS A PAGAR</a:t>
            </a:r>
            <a:endParaRPr lang="pt-BR" sz="3000" dirty="0">
              <a:latin typeface="Arial Black" pitchFamily="34" charset="0"/>
            </a:endParaRP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304800" y="1124745"/>
            <a:ext cx="8686800" cy="4608512"/>
          </a:xfrm>
        </p:spPr>
        <p:txBody>
          <a:bodyPr>
            <a:normAutofit/>
          </a:bodyPr>
          <a:lstStyle/>
          <a:p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661989"/>
            <a:ext cx="8820471" cy="5215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eta para a direita 3"/>
          <p:cNvSpPr/>
          <p:nvPr/>
        </p:nvSpPr>
        <p:spPr>
          <a:xfrm>
            <a:off x="4355976" y="5078419"/>
            <a:ext cx="978408" cy="2651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5567656" y="5028542"/>
            <a:ext cx="2748760" cy="8487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500" dirty="0" smtClean="0"/>
              <a:t>A </a:t>
            </a:r>
            <a:r>
              <a:rPr lang="pt-BR" sz="1500" dirty="0"/>
              <a:t>confirmação da Solicitação de Inscrição de RP só estará disponível após a regularização de todas as pendências </a:t>
            </a:r>
          </a:p>
        </p:txBody>
      </p:sp>
    </p:spTree>
    <p:extLst>
      <p:ext uri="{BB962C8B-B14F-4D97-AF65-F5344CB8AC3E}">
        <p14:creationId xmlns:p14="http://schemas.microsoft.com/office/powerpoint/2010/main" val="2020708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36611" y="188640"/>
            <a:ext cx="8686800" cy="576064"/>
          </a:xfrm>
        </p:spPr>
        <p:txBody>
          <a:bodyPr>
            <a:normAutofit fontScale="90000"/>
          </a:bodyPr>
          <a:lstStyle/>
          <a:p>
            <a:r>
              <a:rPr lang="pt-BR" sz="3500" dirty="0" smtClean="0">
                <a:latin typeface="Arial Black" pitchFamily="34" charset="0"/>
              </a:rPr>
              <a:t>INSCRIÇÃO RESTOS A </a:t>
            </a:r>
            <a:r>
              <a:rPr lang="pt-BR" sz="3300" dirty="0" smtClean="0">
                <a:latin typeface="Arial Black" pitchFamily="34" charset="0"/>
              </a:rPr>
              <a:t>PAGAR</a:t>
            </a:r>
            <a:endParaRPr lang="pt-BR" sz="3300" dirty="0">
              <a:latin typeface="Arial Black" pitchFamily="34" charset="0"/>
            </a:endParaRP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304800" y="1124745"/>
            <a:ext cx="8686800" cy="46085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t-BR" sz="1000" b="1" dirty="0" smtClean="0"/>
          </a:p>
          <a:p>
            <a:pPr marL="0" indent="0" algn="ctr">
              <a:buNone/>
            </a:pPr>
            <a:r>
              <a:rPr lang="pt-BR" b="1" dirty="0" smtClean="0"/>
              <a:t>EMPENHOS A </a:t>
            </a:r>
            <a:r>
              <a:rPr lang="pt-BR" b="1" dirty="0"/>
              <a:t>LIQUIDAR SEM DISPONIBILIDADE FINANCEIRA </a:t>
            </a:r>
            <a:endParaRPr lang="pt-BR" b="1" dirty="0" smtClean="0"/>
          </a:p>
          <a:p>
            <a:pPr marL="0" indent="0" algn="ctr">
              <a:buNone/>
            </a:pPr>
            <a:endParaRPr lang="pt-BR" sz="1000" dirty="0"/>
          </a:p>
          <a:p>
            <a:pPr algn="just"/>
            <a:r>
              <a:rPr lang="pt-BR" dirty="0"/>
              <a:t>Para fins de inscrição em Restos a Pagar, os EMPENHOS </a:t>
            </a:r>
            <a:r>
              <a:rPr lang="pt-BR" dirty="0" smtClean="0"/>
              <a:t>A </a:t>
            </a:r>
            <a:r>
              <a:rPr lang="pt-BR" dirty="0"/>
              <a:t>LIQUIDAR, sem Disponibilidade Financeira por Fonte de Recurso, deverão ser </a:t>
            </a:r>
            <a:r>
              <a:rPr lang="pt-BR" dirty="0">
                <a:solidFill>
                  <a:srgbClr val="FF0000"/>
                </a:solidFill>
              </a:rPr>
              <a:t>CANCELADOS PELO ÓRGÃO. </a:t>
            </a:r>
          </a:p>
        </p:txBody>
      </p:sp>
    </p:spTree>
    <p:extLst>
      <p:ext uri="{BB962C8B-B14F-4D97-AF65-F5344CB8AC3E}">
        <p14:creationId xmlns:p14="http://schemas.microsoft.com/office/powerpoint/2010/main" val="469153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36611" y="188640"/>
            <a:ext cx="8686800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500" dirty="0" smtClean="0">
                <a:latin typeface="Arial Black" pitchFamily="34" charset="0"/>
              </a:rPr>
              <a:t>INSCRIÇÃO RESTOS A PAGAR</a:t>
            </a:r>
            <a:endParaRPr lang="pt-BR" sz="3500" dirty="0">
              <a:latin typeface="Arial Black" pitchFamily="34" charset="0"/>
            </a:endParaRP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323528" y="908720"/>
            <a:ext cx="8686800" cy="4608512"/>
          </a:xfrm>
        </p:spPr>
        <p:txBody>
          <a:bodyPr>
            <a:normAutofit fontScale="85000" lnSpcReduction="10000"/>
          </a:bodyPr>
          <a:lstStyle/>
          <a:p>
            <a:endParaRPr lang="pt-BR" sz="1200" dirty="0"/>
          </a:p>
          <a:p>
            <a:pPr marL="0" indent="0" algn="ctr">
              <a:buNone/>
            </a:pPr>
            <a:r>
              <a:rPr lang="pt-BR" b="1" dirty="0" smtClean="0"/>
              <a:t>EMPENHOS A </a:t>
            </a:r>
            <a:r>
              <a:rPr lang="pt-BR" b="1" dirty="0"/>
              <a:t>LIQUIDAR SEM DISPONIBILIDADE FINANCEIRA </a:t>
            </a:r>
            <a:endParaRPr lang="pt-BR" b="1" dirty="0" smtClean="0"/>
          </a:p>
          <a:p>
            <a:pPr marL="0" indent="0" algn="ctr">
              <a:buNone/>
            </a:pPr>
            <a:endParaRPr lang="pt-BR" sz="1200" dirty="0"/>
          </a:p>
          <a:p>
            <a:pPr algn="just"/>
            <a:r>
              <a:rPr lang="pt-BR" dirty="0"/>
              <a:t>A falta de cancelamento impede a </a:t>
            </a:r>
            <a:r>
              <a:rPr lang="pt-BR" dirty="0">
                <a:solidFill>
                  <a:srgbClr val="FF0000"/>
                </a:solidFill>
              </a:rPr>
              <a:t>CONCLUSÃO DO BOLETIM</a:t>
            </a:r>
            <a:r>
              <a:rPr lang="pt-BR" dirty="0"/>
              <a:t> e como consequência </a:t>
            </a:r>
            <a:r>
              <a:rPr lang="pt-BR" dirty="0">
                <a:solidFill>
                  <a:srgbClr val="FF0000"/>
                </a:solidFill>
              </a:rPr>
              <a:t>todo o RPNP será cancelado automaticamente</a:t>
            </a:r>
            <a:r>
              <a:rPr lang="pt-BR" dirty="0"/>
              <a:t>, independente de haver Disponibilidade Financeira ou não. </a:t>
            </a:r>
          </a:p>
          <a:p>
            <a:pPr algn="just"/>
            <a:r>
              <a:rPr lang="pt-BR" dirty="0"/>
              <a:t>Ou seja, caso uma UG tenha saldos de empenhos a liquidar em várias fontes de recursos e em uma delas NÃO tenha Disponibilidade Financeira e esta não for cancelada impedirá a inscrição de TODO o RPNP da UG. </a:t>
            </a:r>
          </a:p>
        </p:txBody>
      </p:sp>
    </p:spTree>
    <p:extLst>
      <p:ext uri="{BB962C8B-B14F-4D97-AF65-F5344CB8AC3E}">
        <p14:creationId xmlns:p14="http://schemas.microsoft.com/office/powerpoint/2010/main" val="2256165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23528" y="404664"/>
            <a:ext cx="8686800" cy="576064"/>
          </a:xfrm>
        </p:spPr>
        <p:txBody>
          <a:bodyPr>
            <a:normAutofit/>
          </a:bodyPr>
          <a:lstStyle/>
          <a:p>
            <a:pPr algn="ctr"/>
            <a:r>
              <a:rPr lang="pt-BR" sz="3000" dirty="0" smtClean="0">
                <a:latin typeface="Arial Black" pitchFamily="34" charset="0"/>
              </a:rPr>
              <a:t>INSCRIÇÃO RESTOS A PAGAR</a:t>
            </a:r>
            <a:endParaRPr lang="pt-BR" sz="3000" dirty="0">
              <a:latin typeface="Arial Black" pitchFamily="34" charset="0"/>
            </a:endParaRP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304800" y="1124745"/>
            <a:ext cx="8686800" cy="4608512"/>
          </a:xfrm>
        </p:spPr>
        <p:txBody>
          <a:bodyPr>
            <a:normAutofit fontScale="92500" lnSpcReduction="20000"/>
          </a:bodyPr>
          <a:lstStyle/>
          <a:p>
            <a:endParaRPr lang="pt-BR" sz="1600" dirty="0"/>
          </a:p>
          <a:p>
            <a:r>
              <a:rPr lang="pt-BR" b="1" dirty="0"/>
              <a:t>EMPENHOS A</a:t>
            </a:r>
            <a:r>
              <a:rPr lang="pt-BR" b="1" dirty="0" smtClean="0"/>
              <a:t> </a:t>
            </a:r>
            <a:r>
              <a:rPr lang="pt-BR" b="1" dirty="0"/>
              <a:t>LIQUIDAR SEM DISPONIBILIDADE FINANCEIRA </a:t>
            </a:r>
            <a:endParaRPr lang="pt-BR" b="1" dirty="0" smtClean="0"/>
          </a:p>
          <a:p>
            <a:endParaRPr lang="pt-BR" sz="1800" dirty="0"/>
          </a:p>
          <a:p>
            <a:pPr algn="just"/>
            <a:r>
              <a:rPr lang="pt-BR" dirty="0"/>
              <a:t>IMPORTANTE: Os Órgãos e Entidades que tenham recursos financeiros </a:t>
            </a:r>
            <a:r>
              <a:rPr lang="pt-BR" b="1" dirty="0">
                <a:solidFill>
                  <a:srgbClr val="FF0000"/>
                </a:solidFill>
              </a:rPr>
              <a:t>depositados no Tesouro, ou em outro Órgão</a:t>
            </a:r>
            <a:r>
              <a:rPr lang="pt-BR" dirty="0"/>
              <a:t>, deverão solicitar o registro do controle de suas disponibilidades para efeito de inscrição de RP. </a:t>
            </a:r>
          </a:p>
          <a:p>
            <a:pPr algn="just"/>
            <a:r>
              <a:rPr lang="pt-BR" dirty="0"/>
              <a:t>Ter disponibilidade financeira para os empenhos não liquidados é condição para a inscrição do Restos a Pagar. </a:t>
            </a:r>
          </a:p>
        </p:txBody>
      </p:sp>
    </p:spTree>
    <p:extLst>
      <p:ext uri="{BB962C8B-B14F-4D97-AF65-F5344CB8AC3E}">
        <p14:creationId xmlns:p14="http://schemas.microsoft.com/office/powerpoint/2010/main" val="111400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pPr algn="ctr">
              <a:lnSpc>
                <a:spcPct val="70000"/>
              </a:lnSpc>
              <a:spcBef>
                <a:spcPct val="20000"/>
              </a:spcBef>
              <a:buClr>
                <a:schemeClr val="accent1"/>
              </a:buClr>
              <a:buSzPct val="100000"/>
              <a:defRPr/>
            </a:pPr>
            <a:r>
              <a:rPr lang="pt-BR" sz="3800" b="1" dirty="0" smtClean="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rPr>
              <a:t>Responsabilidade do Contador</a:t>
            </a:r>
            <a:endParaRPr lang="pt-BR" sz="3800" b="1" dirty="0">
              <a:solidFill>
                <a:schemeClr val="tx1"/>
              </a:solidFill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4" name="Espaço Reservado para Conteúdo 1"/>
          <p:cNvSpPr txBox="1">
            <a:spLocks/>
          </p:cNvSpPr>
          <p:nvPr/>
        </p:nvSpPr>
        <p:spPr>
          <a:xfrm>
            <a:off x="683568" y="1700807"/>
            <a:ext cx="5536125" cy="12348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pt-BR" dirty="0" smtClean="0"/>
          </a:p>
        </p:txBody>
      </p:sp>
      <p:sp>
        <p:nvSpPr>
          <p:cNvPr id="5" name="Espaço Reservado para Conteúdo 1"/>
          <p:cNvSpPr txBox="1">
            <a:spLocks/>
          </p:cNvSpPr>
          <p:nvPr/>
        </p:nvSpPr>
        <p:spPr>
          <a:xfrm>
            <a:off x="857224" y="1785926"/>
            <a:ext cx="7408333" cy="720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pt-BR" sz="2800" b="1" dirty="0" smtClean="0">
              <a:latin typeface="+mj-lt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51520" y="3106703"/>
            <a:ext cx="864096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None/>
              <a:defRPr/>
            </a:pPr>
            <a:r>
              <a:rPr lang="pt-BR" sz="2400" dirty="0" smtClean="0">
                <a:latin typeface="+mj-lt"/>
                <a:cs typeface="Arial" pitchFamily="34" charset="0"/>
              </a:rPr>
              <a:t>Os Contabilistas da Administração Pública Estadual assumem, além das responsabilidades inerentes a sua habilitação profissional, a responsabilidade de ordem pública, principalmente no que tange à </a:t>
            </a:r>
            <a:r>
              <a:rPr lang="pt-BR" sz="2400" b="1" dirty="0" smtClean="0">
                <a:latin typeface="+mj-lt"/>
                <a:cs typeface="Arial" pitchFamily="34" charset="0"/>
              </a:rPr>
              <a:t>confiabilidade</a:t>
            </a:r>
            <a:r>
              <a:rPr lang="pt-BR" sz="2400" dirty="0" smtClean="0">
                <a:latin typeface="+mj-lt"/>
                <a:cs typeface="Arial" pitchFamily="34" charset="0"/>
              </a:rPr>
              <a:t> e </a:t>
            </a:r>
            <a:r>
              <a:rPr lang="pt-BR" sz="2400" b="1" dirty="0" smtClean="0">
                <a:latin typeface="+mj-lt"/>
                <a:cs typeface="Arial" pitchFamily="34" charset="0"/>
              </a:rPr>
              <a:t>credibilidade</a:t>
            </a:r>
            <a:r>
              <a:rPr lang="pt-BR" sz="2400" dirty="0" smtClean="0">
                <a:latin typeface="+mj-lt"/>
                <a:cs typeface="Arial" pitchFamily="34" charset="0"/>
              </a:rPr>
              <a:t> </a:t>
            </a:r>
            <a:r>
              <a:rPr lang="pt-BR" sz="2400" u="sng" dirty="0" smtClean="0">
                <a:latin typeface="+mj-lt"/>
                <a:cs typeface="Arial" pitchFamily="34" charset="0"/>
              </a:rPr>
              <a:t>dos registros e demonstrações contábeis.</a:t>
            </a:r>
          </a:p>
          <a:p>
            <a:pPr algn="just">
              <a:buFont typeface="Wingdings" pitchFamily="2" charset="2"/>
              <a:buNone/>
              <a:defRPr/>
            </a:pPr>
            <a:endParaRPr lang="pt-BR" sz="2400" u="sng" dirty="0">
              <a:latin typeface="+mj-lt"/>
              <a:cs typeface="Arial" pitchFamily="34" charset="0"/>
            </a:endParaRPr>
          </a:p>
          <a:p>
            <a:pPr algn="ctr">
              <a:buFont typeface="Wingdings" pitchFamily="2" charset="2"/>
              <a:buNone/>
              <a:defRPr/>
            </a:pPr>
            <a:r>
              <a:rPr lang="pt-BR" sz="2400" b="1" u="sng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Arial" pitchFamily="34" charset="0"/>
              </a:rPr>
              <a:t>Faça uma limpeza nos saldos contábeis das </a:t>
            </a:r>
            <a:r>
              <a:rPr lang="pt-BR" sz="2400" b="1" u="sng" dirty="0" err="1" smtClean="0">
                <a:solidFill>
                  <a:schemeClr val="accent2">
                    <a:lumMod val="75000"/>
                  </a:schemeClr>
                </a:solidFill>
                <a:latin typeface="+mj-lt"/>
                <a:cs typeface="Arial" pitchFamily="34" charset="0"/>
              </a:rPr>
              <a:t>UG’s</a:t>
            </a:r>
            <a:r>
              <a:rPr lang="pt-BR" sz="2400" b="1" u="sng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Arial" pitchFamily="34" charset="0"/>
              </a:rPr>
              <a:t> do seu órgão!</a:t>
            </a:r>
            <a:endParaRPr lang="pt-BR" sz="2400" b="1" u="sng" dirty="0">
              <a:solidFill>
                <a:schemeClr val="accent2">
                  <a:lumMod val="75000"/>
                </a:schemeClr>
              </a:solidFill>
              <a:latin typeface="+mj-lt"/>
              <a:cs typeface="Arial" pitchFamily="34" charset="0"/>
            </a:endParaRPr>
          </a:p>
          <a:p>
            <a:pPr algn="just">
              <a:buFont typeface="Wingdings" pitchFamily="2" charset="2"/>
              <a:buNone/>
              <a:defRPr/>
            </a:pPr>
            <a:endParaRPr lang="pt-BR" sz="1600" dirty="0">
              <a:latin typeface="+mj-lt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1592" y="1221110"/>
            <a:ext cx="2466975" cy="184785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86333331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57224" y="404664"/>
            <a:ext cx="7072312" cy="1203325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pt-BR" sz="5000" dirty="0" smtClean="0">
                <a:latin typeface="Arial Black" pitchFamily="34" charset="0"/>
              </a:rPr>
              <a:t>LISCONTIR</a:t>
            </a:r>
          </a:p>
        </p:txBody>
      </p:sp>
      <p:sp>
        <p:nvSpPr>
          <p:cNvPr id="2099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00063" y="1556792"/>
            <a:ext cx="7858125" cy="4665662"/>
          </a:xfrm>
        </p:spPr>
        <p:txBody>
          <a:bodyPr/>
          <a:lstStyle/>
          <a:p>
            <a:pPr indent="11113" algn="just" eaLnBrk="1" hangingPunct="1">
              <a:buFont typeface="Wingdings" pitchFamily="2" charset="2"/>
              <a:buNone/>
              <a:defRPr/>
            </a:pPr>
            <a:r>
              <a:rPr lang="pt-BR" sz="3000" b="1" dirty="0" smtClean="0">
                <a:effectLst/>
                <a:latin typeface="+mj-lt"/>
              </a:rPr>
              <a:t>Visando o encerramento do exercício, os Órgãos e Entidades deverão promover a regularização do </a:t>
            </a:r>
            <a:r>
              <a:rPr lang="pt-BR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LISCONTIR</a:t>
            </a:r>
            <a:r>
              <a:rPr lang="pt-BR" sz="3000" b="1" dirty="0" smtClean="0">
                <a:effectLst/>
                <a:latin typeface="+mj-lt"/>
              </a:rPr>
              <a:t> conforme dispõe a</a:t>
            </a:r>
            <a:r>
              <a:rPr lang="pt-BR" sz="3000" b="1" dirty="0" smtClean="0">
                <a:latin typeface="+mj-lt"/>
              </a:rPr>
              <a:t> PORTARIA CGE nº 109, de 26/07/2005.</a:t>
            </a:r>
          </a:p>
          <a:p>
            <a:pPr algn="just">
              <a:buNone/>
              <a:defRPr/>
            </a:pPr>
            <a:r>
              <a:rPr lang="pt-BR" sz="3000" b="1" dirty="0" smtClean="0">
                <a:latin typeface="+mj-lt"/>
              </a:rPr>
              <a:t>  </a:t>
            </a:r>
          </a:p>
          <a:p>
            <a:pPr algn="just">
              <a:buNone/>
              <a:defRPr/>
            </a:pPr>
            <a:endParaRPr lang="pt-BR" sz="3200" b="1" dirty="0" smtClean="0">
              <a:latin typeface="Sylfaen" pitchFamily="18" charset="0"/>
            </a:endParaRPr>
          </a:p>
          <a:p>
            <a:pPr indent="11113" algn="just">
              <a:buNone/>
              <a:defRPr/>
            </a:pPr>
            <a:r>
              <a:rPr lang="pt-BR" sz="3000" b="1" dirty="0" smtClean="0">
                <a:latin typeface="+mj-lt"/>
              </a:rPr>
              <a:t>Apresentar </a:t>
            </a:r>
            <a:r>
              <a:rPr lang="pt-BR" sz="3000" b="1" dirty="0">
                <a:latin typeface="+mj-lt"/>
              </a:rPr>
              <a:t>as </a:t>
            </a:r>
            <a:r>
              <a:rPr lang="pt-BR" sz="3000" b="1" dirty="0" smtClean="0">
                <a:latin typeface="+mj-lt"/>
              </a:rPr>
              <a:t>equações </a:t>
            </a:r>
            <a:r>
              <a:rPr lang="pt-BR" sz="3000" b="1" u="sng" dirty="0" smtClean="0">
                <a:latin typeface="+mj-lt"/>
              </a:rPr>
              <a:t>regularizadas</a:t>
            </a:r>
            <a:r>
              <a:rPr lang="pt-BR" sz="3000" b="1" dirty="0" smtClean="0">
                <a:latin typeface="+mj-lt"/>
              </a:rPr>
              <a:t> </a:t>
            </a:r>
            <a:r>
              <a:rPr lang="pt-BR" sz="3000" b="1" dirty="0">
                <a:latin typeface="+mj-lt"/>
              </a:rPr>
              <a:t>é condição para a inscrição do Restos a Pagar.</a:t>
            </a:r>
            <a:endParaRPr lang="pt-BR" sz="3000" b="1" dirty="0" smtClean="0">
              <a:effectLst/>
              <a:latin typeface="+mj-lt"/>
            </a:endParaRPr>
          </a:p>
        </p:txBody>
      </p:sp>
      <p:sp>
        <p:nvSpPr>
          <p:cNvPr id="4" name="Explosão 1 3"/>
          <p:cNvSpPr/>
          <p:nvPr/>
        </p:nvSpPr>
        <p:spPr>
          <a:xfrm>
            <a:off x="6695728" y="3356992"/>
            <a:ext cx="2448272" cy="1296144"/>
          </a:xfrm>
          <a:prstGeom prst="irregularSeal1">
            <a:avLst/>
          </a:prstGeom>
          <a:solidFill>
            <a:srgbClr val="FF00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tx1"/>
                </a:solidFill>
              </a:rPr>
              <a:t>ATENÇÃO!!</a:t>
            </a:r>
            <a:endParaRPr lang="pt-B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996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9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9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9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00063" y="1715666"/>
            <a:ext cx="7858125" cy="4665662"/>
          </a:xfrm>
        </p:spPr>
        <p:txBody>
          <a:bodyPr>
            <a:normAutofit/>
          </a:bodyPr>
          <a:lstStyle/>
          <a:p>
            <a:pPr indent="11113" algn="just" eaLnBrk="1" hangingPunct="1">
              <a:buFont typeface="Wingdings" pitchFamily="2" charset="2"/>
              <a:buNone/>
              <a:defRPr/>
            </a:pPr>
            <a:r>
              <a:rPr lang="pt-BR" sz="2800" b="1" dirty="0" smtClean="0">
                <a:latin typeface="+mj-lt"/>
              </a:rPr>
              <a:t>Lembrando que existe uma ferramenta para auxiliar o usuário na regularização do LISCONTIR. Para tanto o usuário deverá utilizar a tecla </a:t>
            </a:r>
            <a:r>
              <a:rPr lang="pt-BR" sz="2800" b="1" dirty="0" smtClean="0">
                <a:solidFill>
                  <a:srgbClr val="FF0000"/>
                </a:solidFill>
                <a:latin typeface="+mj-lt"/>
              </a:rPr>
              <a:t>F4 – INSTRUÇÃO PARA REGULARIZAÇÃO</a:t>
            </a:r>
            <a:r>
              <a:rPr lang="pt-BR" sz="2800" b="1" dirty="0" smtClean="0">
                <a:latin typeface="+mj-lt"/>
              </a:rPr>
              <a:t> que o sistema apresentará as orientações necessárias para a regularização daquela equação, notadamente do tipo 2 – INCONSISTÊNCIA.  </a:t>
            </a:r>
            <a:endParaRPr lang="pt-BR" sz="2800" b="1" dirty="0" smtClean="0">
              <a:effectLst/>
              <a:latin typeface="+mj-lt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857224" y="404664"/>
            <a:ext cx="7072312" cy="12033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sz="5000" smtClean="0">
                <a:latin typeface="Arial Black" pitchFamily="34" charset="0"/>
              </a:rPr>
              <a:t>LISCONTIR</a:t>
            </a:r>
            <a:endParaRPr lang="pt-BR" sz="5000" dirty="0" smtClean="0">
              <a:latin typeface="Arial Black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412" b="4791"/>
          <a:stretch/>
        </p:blipFill>
        <p:spPr bwMode="auto">
          <a:xfrm>
            <a:off x="0" y="0"/>
            <a:ext cx="9144000" cy="6964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9623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14348" y="332656"/>
            <a:ext cx="7786687" cy="1285875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pt-BR" sz="4000" dirty="0" smtClean="0">
                <a:latin typeface="Arial Black" pitchFamily="34" charset="0"/>
              </a:rPr>
              <a:t>CONFORMIDADE </a:t>
            </a:r>
            <a:br>
              <a:rPr lang="pt-BR" sz="4000" dirty="0" smtClean="0">
                <a:latin typeface="Arial Black" pitchFamily="34" charset="0"/>
              </a:rPr>
            </a:br>
            <a:r>
              <a:rPr lang="pt-BR" sz="4000" dirty="0" smtClean="0">
                <a:latin typeface="Arial Black" pitchFamily="34" charset="0"/>
              </a:rPr>
              <a:t>DIÁRIA E CONTÁBIL</a:t>
            </a:r>
          </a:p>
        </p:txBody>
      </p:sp>
      <p:sp>
        <p:nvSpPr>
          <p:cNvPr id="2088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28625" y="1668165"/>
            <a:ext cx="8143875" cy="4929187"/>
          </a:xfrm>
        </p:spPr>
        <p:txBody>
          <a:bodyPr/>
          <a:lstStyle/>
          <a:p>
            <a:pPr indent="11113" algn="just" eaLnBrk="1" hangingPunct="1">
              <a:buFont typeface="Wingdings" pitchFamily="2" charset="2"/>
              <a:buNone/>
              <a:defRPr/>
            </a:pPr>
            <a:r>
              <a:rPr lang="pt-BR" sz="2700" b="1" dirty="0" smtClean="0">
                <a:effectLst/>
                <a:latin typeface="+mj-lt"/>
              </a:rPr>
              <a:t>As Conformidades </a:t>
            </a:r>
            <a:r>
              <a:rPr lang="pt-BR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DIÁRIA </a:t>
            </a:r>
            <a:r>
              <a:rPr lang="pt-BR" sz="2700" b="1" dirty="0" smtClean="0">
                <a:effectLst/>
                <a:latin typeface="+mj-lt"/>
              </a:rPr>
              <a:t>e </a:t>
            </a:r>
            <a:r>
              <a:rPr lang="pt-BR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CONTÁBIL</a:t>
            </a:r>
            <a:r>
              <a:rPr lang="pt-BR" sz="2700" b="1" dirty="0" smtClean="0">
                <a:effectLst/>
                <a:latin typeface="+mj-lt"/>
              </a:rPr>
              <a:t> são medidas adotadas para a apresentação de Demonstrativos Contábeis </a:t>
            </a:r>
            <a:r>
              <a:rPr lang="pt-BR" sz="2700" b="1" u="sng" dirty="0" smtClean="0">
                <a:effectLst/>
                <a:latin typeface="+mj-lt"/>
              </a:rPr>
              <a:t>consistentes</a:t>
            </a:r>
            <a:r>
              <a:rPr lang="pt-BR" sz="2700" b="1" dirty="0" smtClean="0">
                <a:effectLst/>
                <a:latin typeface="+mj-lt"/>
              </a:rPr>
              <a:t> e </a:t>
            </a:r>
            <a:r>
              <a:rPr lang="pt-BR" sz="2700" b="1" u="sng" dirty="0" smtClean="0">
                <a:effectLst/>
                <a:latin typeface="+mj-lt"/>
              </a:rPr>
              <a:t>fidedignos</a:t>
            </a:r>
            <a:r>
              <a:rPr lang="pt-BR" sz="2700" b="1" dirty="0" smtClean="0">
                <a:latin typeface="+mj-lt"/>
              </a:rPr>
              <a:t>, devendo ser r</a:t>
            </a:r>
            <a:r>
              <a:rPr lang="pt-BR" sz="2700" b="1" dirty="0" smtClean="0">
                <a:effectLst/>
                <a:latin typeface="+mj-lt"/>
              </a:rPr>
              <a:t>ealizadas a cada mês;</a:t>
            </a:r>
          </a:p>
          <a:p>
            <a:pPr indent="11113" algn="just" eaLnBrk="1" hangingPunct="1">
              <a:buFont typeface="Wingdings" pitchFamily="2" charset="2"/>
              <a:buNone/>
              <a:defRPr/>
            </a:pPr>
            <a:r>
              <a:rPr lang="pt-BR" sz="2700" b="1" dirty="0" smtClean="0">
                <a:effectLst/>
                <a:latin typeface="+mj-lt"/>
              </a:rPr>
              <a:t>Apresentar as conformidades atualizadas é condição para a inscrição dos Restos a Pagar e fechamento das demonstraçõe</a:t>
            </a:r>
            <a:r>
              <a:rPr lang="pt-BR" sz="2700" b="1" dirty="0" smtClean="0">
                <a:latin typeface="+mj-lt"/>
              </a:rPr>
              <a:t>s contábeis ;</a:t>
            </a:r>
            <a:endParaRPr lang="pt-BR" sz="2700" b="1" dirty="0" smtClean="0">
              <a:effectLst/>
              <a:latin typeface="+mj-lt"/>
            </a:endParaRPr>
          </a:p>
          <a:p>
            <a:pPr indent="11113" algn="just" eaLnBrk="1" hangingPunct="1">
              <a:buFont typeface="Wingdings" pitchFamily="2" charset="2"/>
              <a:buNone/>
              <a:defRPr/>
            </a:pPr>
            <a:r>
              <a:rPr lang="pt-BR" sz="2400" b="1" dirty="0" smtClean="0">
                <a:effectLst/>
                <a:latin typeface="+mj-lt"/>
              </a:rPr>
              <a:t>Os procedimentos de conformidade encontram-se apostilados na </a:t>
            </a:r>
            <a:r>
              <a:rPr lang="pt-B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PORTARIA CGE nº 110/2005</a:t>
            </a:r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pt-BR" sz="2400" b="1" dirty="0" smtClean="0">
                <a:effectLst/>
                <a:latin typeface="+mj-lt"/>
              </a:rPr>
              <a:t>e </a:t>
            </a:r>
            <a:r>
              <a:rPr lang="pt-B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RESOLUÇÃO SEF nº 6.024/2001</a:t>
            </a:r>
            <a:r>
              <a:rPr lang="pt-BR" sz="2400" b="1" dirty="0" smtClean="0">
                <a:effectLst/>
                <a:latin typeface="+mj-lt"/>
              </a:rPr>
              <a:t>.</a:t>
            </a:r>
          </a:p>
        </p:txBody>
      </p:sp>
      <p:sp>
        <p:nvSpPr>
          <p:cNvPr id="4" name="Explosão 1 3"/>
          <p:cNvSpPr/>
          <p:nvPr/>
        </p:nvSpPr>
        <p:spPr>
          <a:xfrm>
            <a:off x="6084168" y="2204864"/>
            <a:ext cx="2448272" cy="1296144"/>
          </a:xfrm>
          <a:prstGeom prst="irregularSeal1">
            <a:avLst/>
          </a:prstGeom>
          <a:solidFill>
            <a:srgbClr val="FF00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tx1"/>
                </a:solidFill>
              </a:rPr>
              <a:t>ATENÇÃO!!</a:t>
            </a:r>
            <a:endParaRPr lang="pt-B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931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8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8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8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8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8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8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pt-BR" sz="3200" b="1" dirty="0" smtClean="0">
                <a:latin typeface="Arial Black" pitchFamily="34" charset="0"/>
              </a:rPr>
              <a:t>DECRETO DE ENCERRAMENTO</a:t>
            </a:r>
            <a:br>
              <a:rPr lang="pt-BR" sz="3200" b="1" dirty="0" smtClean="0">
                <a:latin typeface="Arial Black" pitchFamily="34" charset="0"/>
              </a:rPr>
            </a:br>
            <a:r>
              <a:rPr lang="pt-BR" sz="3200" b="1" dirty="0" smtClean="0">
                <a:latin typeface="Arial Black" pitchFamily="34" charset="0"/>
              </a:rPr>
              <a:t>ART. 12</a:t>
            </a:r>
            <a:endParaRPr lang="pt-BR" sz="3200" b="1" dirty="0">
              <a:latin typeface="Arial Black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451000"/>
            <a:ext cx="7758113" cy="4786312"/>
          </a:xfrm>
        </p:spPr>
        <p:txBody>
          <a:bodyPr>
            <a:noAutofit/>
          </a:bodyPr>
          <a:lstStyle/>
          <a:p>
            <a:pPr marL="0" indent="0" algn="just">
              <a:lnSpc>
                <a:spcPts val="4000"/>
              </a:lnSpc>
              <a:spcBef>
                <a:spcPts val="0"/>
              </a:spcBef>
              <a:buNone/>
            </a:pPr>
            <a:r>
              <a:rPr lang="pt-BR" sz="3000" dirty="0" smtClean="0">
                <a:latin typeface="+mj-lt"/>
              </a:rPr>
              <a:t>Para </a:t>
            </a:r>
            <a:r>
              <a:rPr lang="pt-BR" sz="3000" dirty="0">
                <a:latin typeface="+mj-lt"/>
              </a:rPr>
              <a:t>fins de elaboração da Prestação de Contas do </a:t>
            </a:r>
            <a:r>
              <a:rPr lang="pt-BR" sz="3000" dirty="0" smtClean="0">
                <a:latin typeface="+mj-lt"/>
              </a:rPr>
              <a:t>Governador e </a:t>
            </a:r>
            <a:r>
              <a:rPr lang="pt-BR" sz="3000" dirty="0">
                <a:latin typeface="+mj-lt"/>
              </a:rPr>
              <a:t>visando o cumprimento do prazo da publicação dos </a:t>
            </a:r>
            <a:r>
              <a:rPr lang="pt-BR" sz="3000" dirty="0" smtClean="0">
                <a:latin typeface="+mj-lt"/>
              </a:rPr>
              <a:t>relatórios definidos </a:t>
            </a:r>
            <a:r>
              <a:rPr lang="pt-BR" sz="3000" dirty="0">
                <a:latin typeface="+mj-lt"/>
              </a:rPr>
              <a:t>pela Lei </a:t>
            </a:r>
            <a:r>
              <a:rPr lang="pt-BR" sz="3000" dirty="0" smtClean="0">
                <a:latin typeface="+mj-lt"/>
              </a:rPr>
              <a:t>de Responsabilidade Fiscal – LC nº </a:t>
            </a:r>
            <a:r>
              <a:rPr lang="pt-BR" sz="3000" dirty="0">
                <a:latin typeface="+mj-lt"/>
              </a:rPr>
              <a:t>101/2000, os </a:t>
            </a:r>
            <a:r>
              <a:rPr lang="pt-BR" sz="3000" dirty="0" smtClean="0">
                <a:latin typeface="+mj-lt"/>
              </a:rPr>
              <a:t>respectivos responsáveis </a:t>
            </a:r>
            <a:r>
              <a:rPr lang="pt-BR" sz="3000" dirty="0">
                <a:latin typeface="+mj-lt"/>
              </a:rPr>
              <a:t>deverão </a:t>
            </a:r>
            <a:r>
              <a:rPr lang="pt-BR" sz="3000" dirty="0" smtClean="0">
                <a:latin typeface="+mj-lt"/>
              </a:rPr>
              <a:t>encaminhar </a:t>
            </a:r>
            <a:r>
              <a:rPr lang="pt-BR" sz="3000" dirty="0">
                <a:latin typeface="+mj-lt"/>
              </a:rPr>
              <a:t>à Contadoria-Geral do </a:t>
            </a:r>
            <a:r>
              <a:rPr lang="pt-BR" sz="3000" dirty="0" smtClean="0">
                <a:latin typeface="+mj-lt"/>
              </a:rPr>
              <a:t>Estado </a:t>
            </a:r>
            <a:r>
              <a:rPr lang="pt-BR" sz="3000" dirty="0">
                <a:latin typeface="+mj-lt"/>
              </a:rPr>
              <a:t>a correspondente </a:t>
            </a:r>
            <a:r>
              <a:rPr lang="pt-BR" sz="3000" dirty="0" smtClean="0">
                <a:latin typeface="+mj-lt"/>
              </a:rPr>
              <a:t>documentação em </a:t>
            </a:r>
            <a:r>
              <a:rPr lang="pt-BR" sz="3000" dirty="0">
                <a:latin typeface="+mj-lt"/>
              </a:rPr>
              <a:t>10 vias</a:t>
            </a:r>
            <a:r>
              <a:rPr lang="pt-BR" sz="3000" dirty="0" smtClean="0">
                <a:latin typeface="+mj-lt"/>
              </a:rPr>
              <a:t>, </a:t>
            </a:r>
            <a:r>
              <a:rPr lang="pt-BR" sz="3000" b="1" u="sng" dirty="0" smtClean="0">
                <a:latin typeface="+mj-lt"/>
              </a:rPr>
              <a:t>observando os prazos definidos.</a:t>
            </a:r>
            <a:endParaRPr lang="pt-BR" sz="3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43488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71489"/>
            <a:ext cx="8229600" cy="1285875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pt-BR" sz="3200" dirty="0" smtClean="0">
                <a:latin typeface="Arial Black" pitchFamily="34" charset="0"/>
              </a:rPr>
              <a:t>DECRETO DE ENCERRAMENTO</a:t>
            </a:r>
            <a:br>
              <a:rPr lang="pt-BR" sz="3200" dirty="0" smtClean="0">
                <a:latin typeface="Arial Black" pitchFamily="34" charset="0"/>
              </a:rPr>
            </a:br>
            <a:r>
              <a:rPr lang="pt-BR" sz="3200" dirty="0" smtClean="0">
                <a:latin typeface="Arial Black" pitchFamily="34" charset="0"/>
              </a:rPr>
              <a:t>PRAZOS PARA LRF - ARTIGO 14</a:t>
            </a:r>
            <a:endParaRPr lang="pt-BR" sz="3200" dirty="0">
              <a:latin typeface="Arial Black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132856"/>
            <a:ext cx="7900988" cy="4225102"/>
          </a:xfrm>
        </p:spPr>
        <p:txBody>
          <a:bodyPr>
            <a:normAutofit/>
          </a:bodyPr>
          <a:lstStyle/>
          <a:p>
            <a:pPr algn="just">
              <a:buFontTx/>
              <a:buNone/>
              <a:defRPr/>
            </a:pPr>
            <a:r>
              <a:rPr lang="pt-BR" dirty="0" smtClean="0">
                <a:effectLst/>
                <a:latin typeface="Sylfaen" pitchFamily="18" charset="0"/>
              </a:rPr>
              <a:t>  </a:t>
            </a:r>
            <a:r>
              <a:rPr lang="pt-BR" sz="3000" b="1" dirty="0" smtClean="0">
                <a:effectLst/>
                <a:latin typeface="Sylfaen" pitchFamily="18" charset="0"/>
              </a:rPr>
              <a:t> </a:t>
            </a:r>
            <a:r>
              <a:rPr lang="pt-BR" sz="3000" dirty="0" smtClean="0">
                <a:effectLst/>
                <a:latin typeface="+mj-lt"/>
              </a:rPr>
              <a:t>Os procedimentos contábeis necessários para cumprimento dos prazos estabelecidos pela </a:t>
            </a:r>
            <a:r>
              <a:rPr lang="pt-BR" sz="3000" dirty="0"/>
              <a:t>Lei de Responsabilidade Fiscal – LC nº 101/2000</a:t>
            </a:r>
            <a:r>
              <a:rPr lang="pt-BR" sz="3000" dirty="0" smtClean="0">
                <a:effectLst/>
                <a:latin typeface="+mj-lt"/>
              </a:rPr>
              <a:t>, deverão estar concluídos até </a:t>
            </a:r>
            <a:r>
              <a:rPr lang="pt-BR" sz="3000" b="1" dirty="0" smtClean="0">
                <a:solidFill>
                  <a:srgbClr val="FF0000"/>
                </a:solidFill>
                <a:latin typeface="+mj-lt"/>
              </a:rPr>
              <a:t>16 de janeiro de 2015</a:t>
            </a:r>
            <a:r>
              <a:rPr lang="pt-BR" sz="30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pt-BR" sz="3000" dirty="0" smtClean="0">
                <a:latin typeface="+mj-lt"/>
              </a:rPr>
              <a:t>para os registros de natureza orçamentária e financeira e até </a:t>
            </a:r>
            <a:r>
              <a:rPr lang="pt-BR" sz="3000" b="1" dirty="0" smtClean="0">
                <a:solidFill>
                  <a:srgbClr val="FF0000"/>
                </a:solidFill>
                <a:latin typeface="+mj-lt"/>
              </a:rPr>
              <a:t>23 de janeiro de 2015</a:t>
            </a:r>
            <a:r>
              <a:rPr lang="pt-BR" sz="30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pt-BR" sz="3000" dirty="0" smtClean="0">
                <a:latin typeface="+mj-lt"/>
              </a:rPr>
              <a:t>para os registros de natureza patrimonial e de compensação</a:t>
            </a:r>
            <a:r>
              <a:rPr lang="pt-BR" sz="3000" dirty="0" smtClean="0">
                <a:effectLst/>
                <a:latin typeface="+mj-lt"/>
              </a:rPr>
              <a:t>.</a:t>
            </a:r>
            <a:endParaRPr lang="pt-BR" sz="3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13295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46335" y="2099072"/>
            <a:ext cx="7758113" cy="478631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3000" dirty="0" smtClean="0"/>
              <a:t>Após </a:t>
            </a:r>
            <a:r>
              <a:rPr lang="pt-BR" sz="3000" dirty="0"/>
              <a:t>a inscrição contábil do </a:t>
            </a:r>
            <a:r>
              <a:rPr lang="pt-BR" sz="3000" dirty="0" smtClean="0"/>
              <a:t>RP/2014 (16 de Janeiro de 2015), </a:t>
            </a:r>
            <a:r>
              <a:rPr lang="pt-BR" sz="3000" dirty="0"/>
              <a:t>o STATUS do mês no SIAFEM será alterado de 12 para 13. Esse procedimento mantém </a:t>
            </a:r>
            <a:r>
              <a:rPr lang="pt-BR" sz="3000" dirty="0" smtClean="0">
                <a:solidFill>
                  <a:srgbClr val="FF0000"/>
                </a:solidFill>
              </a:rPr>
              <a:t>bloqueados</a:t>
            </a:r>
            <a:r>
              <a:rPr lang="pt-BR" sz="3000" dirty="0" smtClean="0"/>
              <a:t> </a:t>
            </a:r>
            <a:r>
              <a:rPr lang="pt-BR" sz="3000" dirty="0"/>
              <a:t>todos os eventos que poderão impactar na elaboração dos Relatórios da LRF. </a:t>
            </a:r>
            <a:endParaRPr lang="pt-BR" sz="3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571489"/>
            <a:ext cx="8229600" cy="1285875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pt-BR" sz="3200" dirty="0" smtClean="0">
                <a:latin typeface="Arial Black" pitchFamily="34" charset="0"/>
              </a:rPr>
              <a:t>DECRETO DE ENCERRAMENTO</a:t>
            </a:r>
            <a:br>
              <a:rPr lang="pt-BR" sz="3200" dirty="0" smtClean="0">
                <a:latin typeface="Arial Black" pitchFamily="34" charset="0"/>
              </a:rPr>
            </a:br>
            <a:r>
              <a:rPr lang="pt-BR" sz="3200" dirty="0" smtClean="0">
                <a:latin typeface="Arial Black" pitchFamily="34" charset="0"/>
              </a:rPr>
              <a:t>PRAZOS PARA LRF</a:t>
            </a:r>
            <a:endParaRPr lang="pt-BR" sz="32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622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71489"/>
            <a:ext cx="8229600" cy="1285875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pt-BR" sz="3200" dirty="0" smtClean="0">
                <a:latin typeface="Arial Black" pitchFamily="34" charset="0"/>
              </a:rPr>
              <a:t>DECRETO DE ENCERRAMENTO</a:t>
            </a:r>
            <a:br>
              <a:rPr lang="pt-BR" sz="3200" dirty="0" smtClean="0">
                <a:latin typeface="Arial Black" pitchFamily="34" charset="0"/>
              </a:rPr>
            </a:br>
            <a:r>
              <a:rPr lang="pt-BR" sz="3200" dirty="0" smtClean="0">
                <a:latin typeface="Arial Black" pitchFamily="34" charset="0"/>
              </a:rPr>
              <a:t>PRAZOS PARA LRF</a:t>
            </a:r>
            <a:endParaRPr lang="pt-BR" sz="3200" dirty="0">
              <a:latin typeface="Arial Black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364138"/>
            <a:ext cx="7900988" cy="4225102"/>
          </a:xfrm>
        </p:spPr>
        <p:txBody>
          <a:bodyPr>
            <a:normAutofit lnSpcReduction="10000"/>
          </a:bodyPr>
          <a:lstStyle/>
          <a:p>
            <a:pPr algn="just">
              <a:buFontTx/>
              <a:buNone/>
              <a:defRPr/>
            </a:pPr>
            <a:r>
              <a:rPr lang="pt-BR" dirty="0" smtClean="0">
                <a:effectLst/>
                <a:latin typeface="+mj-lt"/>
              </a:rPr>
              <a:t> </a:t>
            </a:r>
            <a:endParaRPr lang="pt-BR" sz="3000" b="1" dirty="0">
              <a:latin typeface="+mj-lt"/>
            </a:endParaRPr>
          </a:p>
          <a:p>
            <a:pPr algn="just">
              <a:buFontTx/>
              <a:buNone/>
              <a:defRPr/>
            </a:pPr>
            <a:r>
              <a:rPr lang="pt-BR" sz="3000" dirty="0" smtClean="0">
                <a:latin typeface="+mj-lt"/>
              </a:rPr>
              <a:t>	</a:t>
            </a:r>
            <a:r>
              <a:rPr lang="pt-BR" sz="2400" dirty="0" smtClean="0">
                <a:latin typeface="+mj-lt"/>
              </a:rPr>
              <a:t>A partir de </a:t>
            </a:r>
            <a:r>
              <a:rPr lang="pt-BR" sz="2400" dirty="0" smtClean="0">
                <a:solidFill>
                  <a:srgbClr val="FF0000"/>
                </a:solidFill>
                <a:latin typeface="+mj-lt"/>
              </a:rPr>
              <a:t>17 de janeiro de 2015, </a:t>
            </a:r>
            <a:r>
              <a:rPr lang="pt-BR" sz="2400" dirty="0" smtClean="0">
                <a:latin typeface="+mj-lt"/>
              </a:rPr>
              <a:t>os  lançamentos no </a:t>
            </a:r>
            <a:r>
              <a:rPr lang="pt-BR" sz="2400" dirty="0" smtClean="0"/>
              <a:t>Sistema SIAFEM</a:t>
            </a:r>
            <a:r>
              <a:rPr lang="pt-BR" sz="2400" dirty="0"/>
              <a:t> de </a:t>
            </a:r>
            <a:r>
              <a:rPr lang="pt-BR" sz="2400" dirty="0">
                <a:solidFill>
                  <a:srgbClr val="FF0000"/>
                </a:solidFill>
              </a:rPr>
              <a:t>natureza patrimonial e de compensação</a:t>
            </a:r>
            <a:r>
              <a:rPr lang="pt-BR" sz="2400" dirty="0" smtClean="0"/>
              <a:t> </a:t>
            </a:r>
            <a:r>
              <a:rPr lang="pt-BR" sz="2400" b="1" u="sng" dirty="0" smtClean="0"/>
              <a:t>somente serão autorizados a</a:t>
            </a:r>
            <a:r>
              <a:rPr lang="pt-BR" sz="2400" b="1" u="sng" dirty="0" smtClean="0">
                <a:latin typeface="+mj-lt"/>
              </a:rPr>
              <a:t>pós solicitação de liberação de evento</a:t>
            </a:r>
            <a:r>
              <a:rPr lang="pt-BR" sz="2400" dirty="0" smtClean="0">
                <a:latin typeface="+mj-lt"/>
              </a:rPr>
              <a:t> feita à Contadoria Geral do Estado que irá analisar as contas que serão movimentadas visando não prejudicar a </a:t>
            </a:r>
            <a:r>
              <a:rPr lang="pt-BR" sz="2400" dirty="0">
                <a:latin typeface="+mj-lt"/>
              </a:rPr>
              <a:t>elaboração dos Relatórios da LRF</a:t>
            </a:r>
            <a:r>
              <a:rPr lang="pt-BR" sz="2400" dirty="0" smtClean="0">
                <a:latin typeface="+mj-lt"/>
              </a:rPr>
              <a:t>.</a:t>
            </a:r>
          </a:p>
          <a:p>
            <a:pPr algn="just">
              <a:buFontTx/>
              <a:buNone/>
              <a:defRPr/>
            </a:pPr>
            <a:endParaRPr lang="pt-BR" sz="2400" dirty="0" smtClean="0">
              <a:latin typeface="+mj-lt"/>
            </a:endParaRPr>
          </a:p>
          <a:p>
            <a:pPr algn="just">
              <a:buFontTx/>
              <a:buNone/>
              <a:defRPr/>
            </a:pPr>
            <a:r>
              <a:rPr lang="pt-BR" sz="2400" dirty="0" smtClean="0">
                <a:latin typeface="+mj-lt"/>
              </a:rPr>
              <a:t>	</a:t>
            </a:r>
            <a:r>
              <a:rPr lang="pt-BR" sz="2400" dirty="0" smtClean="0">
                <a:solidFill>
                  <a:srgbClr val="FF0000"/>
                </a:solidFill>
                <a:latin typeface="+mj-lt"/>
              </a:rPr>
              <a:t>Obs.:</a:t>
            </a:r>
            <a:r>
              <a:rPr lang="pt-BR" sz="2400" dirty="0" smtClean="0">
                <a:latin typeface="+mj-lt"/>
              </a:rPr>
              <a:t> </a:t>
            </a:r>
            <a:r>
              <a:rPr lang="pt-BR" sz="2400" u="sng" dirty="0" smtClean="0">
                <a:latin typeface="+mj-lt"/>
              </a:rPr>
              <a:t>Preliminarmente à solicitação de liberação do evento, deverão ser observadas as orientações contidas na Circular SUNOT/CGE n° 41 de 09/12/2013.</a:t>
            </a:r>
            <a:endParaRPr lang="pt-BR" sz="2400" u="sng" dirty="0">
              <a:latin typeface="+mj-lt"/>
            </a:endParaRPr>
          </a:p>
          <a:p>
            <a:pPr algn="just">
              <a:buFontTx/>
              <a:buNone/>
              <a:defRPr/>
            </a:pPr>
            <a:endParaRPr lang="pt-BR" sz="3000" dirty="0" smtClean="0">
              <a:latin typeface="Sylfaen" pitchFamily="18" charset="0"/>
            </a:endParaRPr>
          </a:p>
          <a:p>
            <a:pPr algn="just">
              <a:buFontTx/>
              <a:buNone/>
              <a:defRPr/>
            </a:pPr>
            <a:endParaRPr lang="pt-BR" sz="3000" dirty="0">
              <a:latin typeface="Sylfaen" pitchFamily="18" charset="0"/>
            </a:endParaRPr>
          </a:p>
          <a:p>
            <a:pPr algn="just">
              <a:buFontTx/>
              <a:buNone/>
              <a:defRPr/>
            </a:pPr>
            <a:endParaRPr lang="pt-BR" sz="3000" dirty="0" smtClean="0">
              <a:latin typeface="Sylfaen" pitchFamily="18" charset="0"/>
            </a:endParaRPr>
          </a:p>
          <a:p>
            <a:pPr algn="just">
              <a:buFontTx/>
              <a:buNone/>
              <a:defRPr/>
            </a:pPr>
            <a:endParaRPr lang="pt-BR" sz="3000" dirty="0">
              <a:latin typeface="Sylfaen" pitchFamily="18" charset="0"/>
            </a:endParaRPr>
          </a:p>
          <a:p>
            <a:pPr algn="just">
              <a:buFontTx/>
              <a:buNone/>
              <a:defRPr/>
            </a:pPr>
            <a:endParaRPr lang="pt-BR" sz="3000" dirty="0" smtClean="0">
              <a:latin typeface="Sylfaen" pitchFamily="18" charset="0"/>
            </a:endParaRPr>
          </a:p>
          <a:p>
            <a:pPr algn="just">
              <a:buFontTx/>
              <a:buNone/>
              <a:defRPr/>
            </a:pPr>
            <a:endParaRPr lang="pt-BR" sz="3000" dirty="0">
              <a:latin typeface="Sylfaen" pitchFamily="18" charset="0"/>
            </a:endParaRPr>
          </a:p>
          <a:p>
            <a:pPr algn="just">
              <a:buFontTx/>
              <a:buNone/>
              <a:defRPr/>
            </a:pPr>
            <a:endParaRPr lang="pt-BR" sz="3000" dirty="0" smtClean="0">
              <a:latin typeface="Sylfaen" pitchFamily="18" charset="0"/>
            </a:endParaRPr>
          </a:p>
          <a:p>
            <a:pPr algn="just">
              <a:buFontTx/>
              <a:buNone/>
              <a:defRPr/>
            </a:pPr>
            <a:endParaRPr lang="pt-BR" sz="3000" dirty="0">
              <a:latin typeface="Sylfaen" pitchFamily="18" charset="0"/>
            </a:endParaRPr>
          </a:p>
          <a:p>
            <a:pPr algn="just">
              <a:buFontTx/>
              <a:buNone/>
              <a:defRPr/>
            </a:pPr>
            <a:endParaRPr lang="pt-BR" sz="3000" dirty="0" smtClean="0">
              <a:latin typeface="Sylfaen" pitchFamily="18" charset="0"/>
            </a:endParaRPr>
          </a:p>
          <a:p>
            <a:pPr algn="just">
              <a:buFontTx/>
              <a:buNone/>
              <a:defRPr/>
            </a:pPr>
            <a:endParaRPr lang="pt-BR" sz="3000" dirty="0">
              <a:latin typeface="Sylfaen" pitchFamily="18" charset="0"/>
            </a:endParaRPr>
          </a:p>
          <a:p>
            <a:pPr algn="just">
              <a:buFontTx/>
              <a:buNone/>
              <a:defRPr/>
            </a:pPr>
            <a:endParaRPr lang="pt-BR" sz="3000" dirty="0" smtClean="0">
              <a:latin typeface="Sylfaen" pitchFamily="18" charset="0"/>
            </a:endParaRPr>
          </a:p>
          <a:p>
            <a:pPr algn="just">
              <a:buFontTx/>
              <a:buNone/>
              <a:defRPr/>
            </a:pPr>
            <a:endParaRPr lang="pt-BR" sz="3000" dirty="0">
              <a:latin typeface="Sylfae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347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71489"/>
            <a:ext cx="8229600" cy="1285875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pt-BR" sz="3200" dirty="0" smtClean="0">
                <a:latin typeface="Arial Black" pitchFamily="34" charset="0"/>
              </a:rPr>
              <a:t>DECRETO DE ENCERRAMENTO</a:t>
            </a:r>
            <a:br>
              <a:rPr lang="pt-BR" sz="3200" dirty="0" smtClean="0">
                <a:latin typeface="Arial Black" pitchFamily="34" charset="0"/>
              </a:rPr>
            </a:br>
            <a:r>
              <a:rPr lang="pt-BR" sz="3200" dirty="0" smtClean="0">
                <a:latin typeface="Arial Black" pitchFamily="34" charset="0"/>
              </a:rPr>
              <a:t>PRAZOS PARA LRF</a:t>
            </a:r>
            <a:endParaRPr lang="pt-BR" sz="3200" dirty="0">
              <a:latin typeface="Arial Black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132856"/>
            <a:ext cx="7900988" cy="4225102"/>
          </a:xfrm>
        </p:spPr>
        <p:txBody>
          <a:bodyPr>
            <a:normAutofit/>
          </a:bodyPr>
          <a:lstStyle/>
          <a:p>
            <a:pPr algn="just">
              <a:buNone/>
              <a:defRPr/>
            </a:pPr>
            <a:r>
              <a:rPr lang="pt-BR" sz="3000" dirty="0" smtClean="0">
                <a:latin typeface="+mj-lt"/>
              </a:rPr>
              <a:t>	As</a:t>
            </a:r>
            <a:r>
              <a:rPr lang="pt-BR" sz="30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pt-BR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liberações </a:t>
            </a:r>
            <a:r>
              <a:rPr lang="pt-BR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de </a:t>
            </a:r>
            <a:r>
              <a:rPr lang="pt-BR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eventos </a:t>
            </a:r>
            <a:r>
              <a:rPr lang="pt-BR" sz="3000" dirty="0" smtClean="0">
                <a:latin typeface="+mj-lt"/>
              </a:rPr>
              <a:t>deverão </a:t>
            </a:r>
            <a:r>
              <a:rPr lang="pt-BR" sz="3000" dirty="0">
                <a:latin typeface="+mj-lt"/>
              </a:rPr>
              <a:t>ser </a:t>
            </a:r>
            <a:r>
              <a:rPr lang="pt-BR" sz="3000" dirty="0" smtClean="0">
                <a:latin typeface="+mj-lt"/>
              </a:rPr>
              <a:t>solicitadas através </a:t>
            </a:r>
            <a:r>
              <a:rPr lang="pt-BR" sz="3000" dirty="0">
                <a:latin typeface="+mj-lt"/>
              </a:rPr>
              <a:t>do SISTEMA COMUNICA para a UG 200299 – A/C </a:t>
            </a:r>
            <a:r>
              <a:rPr lang="pt-BR" sz="3000" dirty="0" smtClean="0">
                <a:latin typeface="+mj-lt"/>
              </a:rPr>
              <a:t>SUGER </a:t>
            </a:r>
            <a:r>
              <a:rPr lang="pt-BR" sz="3000" dirty="0">
                <a:solidFill>
                  <a:srgbClr val="FF0000"/>
                </a:solidFill>
                <a:latin typeface="+mj-lt"/>
              </a:rPr>
              <a:t>com indicação </a:t>
            </a:r>
            <a:r>
              <a:rPr lang="pt-BR" sz="3000" dirty="0" smtClean="0">
                <a:solidFill>
                  <a:srgbClr val="FF0000"/>
                </a:solidFill>
                <a:latin typeface="+mj-lt"/>
              </a:rPr>
              <a:t>indispensável da </a:t>
            </a:r>
            <a:r>
              <a:rPr lang="pt-BR" sz="3000" dirty="0">
                <a:solidFill>
                  <a:srgbClr val="FF0000"/>
                </a:solidFill>
                <a:latin typeface="+mj-lt"/>
              </a:rPr>
              <a:t>conta contábil, evento e UG’S</a:t>
            </a:r>
            <a:r>
              <a:rPr lang="pt-BR" sz="3000" dirty="0">
                <a:latin typeface="+mj-lt"/>
              </a:rPr>
              <a:t> para </a:t>
            </a:r>
            <a:r>
              <a:rPr lang="pt-BR" sz="3000" dirty="0" smtClean="0">
                <a:latin typeface="+mj-lt"/>
              </a:rPr>
              <a:t>lançamento no </a:t>
            </a:r>
            <a:r>
              <a:rPr lang="pt-BR" sz="3000" u="sng" dirty="0" smtClean="0">
                <a:latin typeface="+mj-lt"/>
              </a:rPr>
              <a:t>mês 13</a:t>
            </a:r>
            <a:r>
              <a:rPr lang="pt-BR" sz="3000" dirty="0" smtClean="0">
                <a:latin typeface="+mj-lt"/>
              </a:rPr>
              <a:t>, </a:t>
            </a:r>
            <a:r>
              <a:rPr lang="pt-BR" sz="3000" dirty="0">
                <a:latin typeface="+mj-lt"/>
              </a:rPr>
              <a:t>conforme modelo </a:t>
            </a:r>
            <a:r>
              <a:rPr lang="pt-BR" sz="3000" dirty="0" smtClean="0">
                <a:latin typeface="+mj-lt"/>
              </a:rPr>
              <a:t>proposto.</a:t>
            </a:r>
            <a:endParaRPr lang="pt-BR" sz="3000" dirty="0">
              <a:latin typeface="+mj-lt"/>
            </a:endParaRPr>
          </a:p>
          <a:p>
            <a:pPr algn="just">
              <a:buFontTx/>
              <a:buNone/>
              <a:defRPr/>
            </a:pPr>
            <a:endParaRPr lang="pt-BR" sz="3000" dirty="0" smtClean="0">
              <a:solidFill>
                <a:schemeClr val="tx1">
                  <a:lumMod val="95000"/>
                  <a:lumOff val="5000"/>
                </a:schemeClr>
              </a:solidFill>
              <a:latin typeface="Sylfaen" pitchFamily="18" charset="0"/>
            </a:endParaRPr>
          </a:p>
          <a:p>
            <a:pPr algn="just">
              <a:buFontTx/>
              <a:buNone/>
              <a:defRPr/>
            </a:pPr>
            <a:endParaRPr lang="pt-BR" sz="3000" dirty="0">
              <a:solidFill>
                <a:schemeClr val="tx1">
                  <a:lumMod val="95000"/>
                  <a:lumOff val="5000"/>
                </a:schemeClr>
              </a:solidFill>
              <a:latin typeface="Sylfaen" pitchFamily="18" charset="0"/>
            </a:endParaRPr>
          </a:p>
          <a:p>
            <a:pPr algn="just">
              <a:buFontTx/>
              <a:buNone/>
              <a:defRPr/>
            </a:pPr>
            <a:endParaRPr lang="pt-BR" sz="3000" dirty="0" smtClean="0">
              <a:latin typeface="Sylfaen" pitchFamily="18" charset="0"/>
            </a:endParaRPr>
          </a:p>
          <a:p>
            <a:pPr algn="just">
              <a:buFontTx/>
              <a:buNone/>
              <a:defRPr/>
            </a:pPr>
            <a:endParaRPr lang="pt-BR" sz="3000" dirty="0" smtClean="0">
              <a:latin typeface="Sylfaen" pitchFamily="18" charset="0"/>
            </a:endParaRPr>
          </a:p>
          <a:p>
            <a:pPr algn="just">
              <a:buFontTx/>
              <a:buNone/>
              <a:defRPr/>
            </a:pPr>
            <a:endParaRPr lang="pt-BR" sz="3000" dirty="0" smtClean="0">
              <a:latin typeface="Sylfaen" pitchFamily="18" charset="0"/>
            </a:endParaRPr>
          </a:p>
          <a:p>
            <a:pPr algn="just">
              <a:buFontTx/>
              <a:buNone/>
              <a:defRPr/>
            </a:pPr>
            <a:endParaRPr lang="pt-BR" sz="3000" dirty="0">
              <a:latin typeface="Sylfaen" pitchFamily="18" charset="0"/>
            </a:endParaRPr>
          </a:p>
          <a:p>
            <a:pPr algn="just">
              <a:buFontTx/>
              <a:buNone/>
              <a:defRPr/>
            </a:pPr>
            <a:endParaRPr lang="pt-BR" sz="3000" dirty="0" smtClean="0">
              <a:latin typeface="Sylfaen" pitchFamily="18" charset="0"/>
            </a:endParaRPr>
          </a:p>
          <a:p>
            <a:pPr algn="just">
              <a:buFontTx/>
              <a:buNone/>
              <a:defRPr/>
            </a:pPr>
            <a:endParaRPr lang="pt-BR" sz="3000" dirty="0">
              <a:latin typeface="Sylfaen" pitchFamily="18" charset="0"/>
            </a:endParaRPr>
          </a:p>
          <a:p>
            <a:pPr algn="just">
              <a:buFontTx/>
              <a:buNone/>
              <a:defRPr/>
            </a:pPr>
            <a:endParaRPr lang="pt-BR" sz="3000" dirty="0" smtClean="0">
              <a:latin typeface="Sylfaen" pitchFamily="18" charset="0"/>
            </a:endParaRPr>
          </a:p>
          <a:p>
            <a:pPr algn="just">
              <a:buFontTx/>
              <a:buNone/>
              <a:defRPr/>
            </a:pPr>
            <a:endParaRPr lang="pt-BR" sz="3000" dirty="0">
              <a:latin typeface="Sylfaen" pitchFamily="18" charset="0"/>
            </a:endParaRPr>
          </a:p>
          <a:p>
            <a:pPr algn="just">
              <a:buFontTx/>
              <a:buNone/>
              <a:defRPr/>
            </a:pPr>
            <a:endParaRPr lang="pt-BR" sz="3000" dirty="0" smtClean="0">
              <a:latin typeface="Sylfaen" pitchFamily="18" charset="0"/>
            </a:endParaRPr>
          </a:p>
          <a:p>
            <a:pPr algn="just">
              <a:buFontTx/>
              <a:buNone/>
              <a:defRPr/>
            </a:pPr>
            <a:endParaRPr lang="pt-BR" sz="3000" dirty="0">
              <a:latin typeface="Sylfaen" pitchFamily="18" charset="0"/>
            </a:endParaRPr>
          </a:p>
          <a:p>
            <a:pPr algn="just">
              <a:buFontTx/>
              <a:buNone/>
              <a:defRPr/>
            </a:pPr>
            <a:endParaRPr lang="pt-BR" sz="3000" dirty="0" smtClean="0">
              <a:latin typeface="Sylfaen" pitchFamily="18" charset="0"/>
            </a:endParaRPr>
          </a:p>
          <a:p>
            <a:pPr algn="just">
              <a:buFontTx/>
              <a:buNone/>
              <a:defRPr/>
            </a:pPr>
            <a:endParaRPr lang="pt-BR" sz="3000" dirty="0">
              <a:latin typeface="Sylfaen" pitchFamily="18" charset="0"/>
            </a:endParaRPr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611560" y="764704"/>
            <a:ext cx="8219256" cy="43924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pt-BR" sz="1800" dirty="0" smtClean="0">
                <a:latin typeface="Courier New" pitchFamily="49" charset="0"/>
                <a:cs typeface="Courier New" pitchFamily="49" charset="0"/>
              </a:rPr>
              <a:t>COMUNICA-MENSAGENS,ADMMSG,INCMSG </a:t>
            </a:r>
          </a:p>
          <a:p>
            <a:pPr marL="0" indent="0">
              <a:buFont typeface="Arial" pitchFamily="34" charset="0"/>
              <a:buNone/>
            </a:pPr>
            <a:r>
              <a:rPr lang="pt-BR" sz="1800" dirty="0" smtClean="0">
                <a:latin typeface="Courier New" pitchFamily="49" charset="0"/>
                <a:cs typeface="Courier New" pitchFamily="49" charset="0"/>
              </a:rPr>
              <a:t>ASSUNTO: LIBERAÇÃO DE EVENTO – MÊS 013 </a:t>
            </a:r>
          </a:p>
          <a:p>
            <a:pPr marL="0" indent="0">
              <a:buFont typeface="Arial" pitchFamily="34" charset="0"/>
              <a:buNone/>
            </a:pPr>
            <a:r>
              <a:rPr lang="pt-BR" sz="1800" dirty="0" smtClean="0">
                <a:latin typeface="Courier New" pitchFamily="49" charset="0"/>
                <a:cs typeface="Courier New" pitchFamily="49" charset="0"/>
              </a:rPr>
              <a:t>TEXTO : A/C SUGER</a:t>
            </a:r>
          </a:p>
          <a:p>
            <a:pPr marL="0" indent="0">
              <a:buFont typeface="Arial" pitchFamily="34" charset="0"/>
              <a:buNone/>
            </a:pPr>
            <a:r>
              <a:rPr lang="pt-BR" sz="1800" dirty="0" smtClean="0">
                <a:latin typeface="Courier New" pitchFamily="49" charset="0"/>
                <a:cs typeface="Courier New" pitchFamily="49" charset="0"/>
              </a:rPr>
              <a:t> </a:t>
            </a:r>
          </a:p>
          <a:p>
            <a:pPr marL="0" indent="0" algn="just">
              <a:buFont typeface="Arial" pitchFamily="34" charset="0"/>
              <a:buNone/>
            </a:pPr>
            <a:r>
              <a:rPr lang="pt-BR" sz="1800" b="1" i="1" dirty="0" smtClean="0">
                <a:latin typeface="Courier New" pitchFamily="49" charset="0"/>
                <a:cs typeface="Courier New" pitchFamily="49" charset="0"/>
              </a:rPr>
              <a:t>SOLICITO A LIBERAÇÃO DO(S) EVENTO(S) XXXXXX (INDICAR EVENTOS) COM REGISTRO NA(S) CONTA(S) CONTÁBEIS(INDICAR CONTAS CONTÁBEIS) PARA REGISTRO NA(S) UNIDADE(S) GESTORA(S) (INDICAR CÓDIGO DAS UG’S).</a:t>
            </a:r>
          </a:p>
          <a:p>
            <a:pPr marL="0" indent="0" algn="just">
              <a:buFont typeface="Arial" pitchFamily="34" charset="0"/>
              <a:buNone/>
            </a:pPr>
            <a:r>
              <a:rPr lang="pt-BR" sz="1800" b="1" i="1" dirty="0" smtClean="0">
                <a:latin typeface="Courier New" pitchFamily="49" charset="0"/>
                <a:cs typeface="Courier New" pitchFamily="49" charset="0"/>
              </a:rPr>
              <a:t> </a:t>
            </a:r>
          </a:p>
          <a:p>
            <a:pPr marL="0" indent="0">
              <a:buFont typeface="Arial" pitchFamily="34" charset="0"/>
              <a:buNone/>
            </a:pPr>
            <a:r>
              <a:rPr lang="pt-BR" sz="1800" dirty="0" smtClean="0">
                <a:latin typeface="Courier New" pitchFamily="49" charset="0"/>
                <a:cs typeface="Courier New" pitchFamily="49" charset="0"/>
              </a:rPr>
              <a:t>ATT. </a:t>
            </a:r>
          </a:p>
          <a:p>
            <a:pPr marL="0" indent="0">
              <a:buFont typeface="Arial" pitchFamily="34" charset="0"/>
              <a:buNone/>
            </a:pPr>
            <a:r>
              <a:rPr lang="pt-BR" sz="1800" dirty="0" smtClean="0">
                <a:latin typeface="Courier New" pitchFamily="49" charset="0"/>
                <a:cs typeface="Courier New" pitchFamily="49" charset="0"/>
              </a:rPr>
              <a:t>NOME </a:t>
            </a:r>
          </a:p>
          <a:p>
            <a:pPr marL="0" indent="0">
              <a:buFont typeface="Arial" pitchFamily="34" charset="0"/>
              <a:buNone/>
            </a:pPr>
            <a:r>
              <a:rPr lang="pt-BR" sz="1800" dirty="0" smtClean="0">
                <a:latin typeface="Courier New" pitchFamily="49" charset="0"/>
                <a:cs typeface="Courier New" pitchFamily="49" charset="0"/>
              </a:rPr>
              <a:t>MATRICULA </a:t>
            </a:r>
          </a:p>
          <a:p>
            <a:pPr marL="0" indent="0">
              <a:buFont typeface="Arial" pitchFamily="34" charset="0"/>
              <a:buNone/>
            </a:pPr>
            <a:r>
              <a:rPr lang="pt-BR" sz="1800" dirty="0" smtClean="0">
                <a:latin typeface="Courier New" pitchFamily="49" charset="0"/>
                <a:cs typeface="Courier New" pitchFamily="49" charset="0"/>
              </a:rPr>
              <a:t>TELEFONE </a:t>
            </a:r>
            <a:r>
              <a:rPr lang="pt-BR" sz="1600" dirty="0" smtClean="0">
                <a:latin typeface="Courier New" pitchFamily="49" charset="0"/>
                <a:cs typeface="Courier New" pitchFamily="49" charset="0"/>
              </a:rPr>
              <a:t>	</a:t>
            </a:r>
          </a:p>
          <a:p>
            <a:pPr algn="just">
              <a:buFontTx/>
              <a:buNone/>
              <a:defRPr/>
            </a:pPr>
            <a:endParaRPr lang="pt-BR" sz="3000" dirty="0" smtClean="0">
              <a:solidFill>
                <a:schemeClr val="tx1">
                  <a:lumMod val="95000"/>
                  <a:lumOff val="5000"/>
                </a:schemeClr>
              </a:solidFill>
              <a:latin typeface="Sylfaen" pitchFamily="18" charset="0"/>
            </a:endParaRPr>
          </a:p>
          <a:p>
            <a:pPr algn="just">
              <a:buFontTx/>
              <a:buNone/>
              <a:defRPr/>
            </a:pPr>
            <a:endParaRPr lang="pt-BR" sz="3000" dirty="0" smtClean="0">
              <a:solidFill>
                <a:schemeClr val="tx1">
                  <a:lumMod val="95000"/>
                  <a:lumOff val="5000"/>
                </a:schemeClr>
              </a:solidFill>
              <a:latin typeface="Sylfaen" pitchFamily="18" charset="0"/>
            </a:endParaRPr>
          </a:p>
          <a:p>
            <a:pPr algn="just">
              <a:buFontTx/>
              <a:buNone/>
              <a:defRPr/>
            </a:pPr>
            <a:endParaRPr lang="pt-BR" sz="3000" dirty="0" smtClean="0">
              <a:latin typeface="Sylfaen" pitchFamily="18" charset="0"/>
            </a:endParaRPr>
          </a:p>
          <a:p>
            <a:pPr algn="just">
              <a:buFontTx/>
              <a:buNone/>
              <a:defRPr/>
            </a:pPr>
            <a:endParaRPr lang="pt-BR" sz="3000" dirty="0" smtClean="0">
              <a:latin typeface="Sylfaen" pitchFamily="18" charset="0"/>
            </a:endParaRPr>
          </a:p>
          <a:p>
            <a:pPr algn="just">
              <a:buFontTx/>
              <a:buNone/>
              <a:defRPr/>
            </a:pPr>
            <a:endParaRPr lang="pt-BR" sz="3000" dirty="0" smtClean="0">
              <a:latin typeface="Sylfaen" pitchFamily="18" charset="0"/>
            </a:endParaRPr>
          </a:p>
          <a:p>
            <a:pPr algn="just">
              <a:buFontTx/>
              <a:buNone/>
              <a:defRPr/>
            </a:pPr>
            <a:endParaRPr lang="pt-BR" sz="3000" dirty="0" smtClean="0">
              <a:latin typeface="Sylfaen" pitchFamily="18" charset="0"/>
            </a:endParaRPr>
          </a:p>
          <a:p>
            <a:pPr algn="just">
              <a:buFontTx/>
              <a:buNone/>
              <a:defRPr/>
            </a:pPr>
            <a:endParaRPr lang="pt-BR" sz="3000" dirty="0" smtClean="0">
              <a:latin typeface="Sylfaen" pitchFamily="18" charset="0"/>
            </a:endParaRPr>
          </a:p>
          <a:p>
            <a:pPr algn="just">
              <a:buFontTx/>
              <a:buNone/>
              <a:defRPr/>
            </a:pPr>
            <a:endParaRPr lang="pt-BR" sz="3000" dirty="0" smtClean="0">
              <a:latin typeface="Sylfaen" pitchFamily="18" charset="0"/>
            </a:endParaRPr>
          </a:p>
          <a:p>
            <a:pPr algn="just">
              <a:buFontTx/>
              <a:buNone/>
              <a:defRPr/>
            </a:pPr>
            <a:endParaRPr lang="pt-BR" sz="3000" dirty="0" smtClean="0">
              <a:latin typeface="Sylfaen" pitchFamily="18" charset="0"/>
            </a:endParaRPr>
          </a:p>
          <a:p>
            <a:pPr algn="just">
              <a:buFontTx/>
              <a:buNone/>
              <a:defRPr/>
            </a:pPr>
            <a:endParaRPr lang="pt-BR" sz="3000" dirty="0" smtClean="0">
              <a:latin typeface="Sylfaen" pitchFamily="18" charset="0"/>
            </a:endParaRPr>
          </a:p>
          <a:p>
            <a:pPr algn="just">
              <a:buFontTx/>
              <a:buNone/>
              <a:defRPr/>
            </a:pPr>
            <a:endParaRPr lang="pt-BR" sz="3000" dirty="0" smtClean="0">
              <a:latin typeface="Sylfaen" pitchFamily="18" charset="0"/>
            </a:endParaRPr>
          </a:p>
          <a:p>
            <a:pPr algn="just">
              <a:buFontTx/>
              <a:buNone/>
              <a:defRPr/>
            </a:pPr>
            <a:endParaRPr lang="pt-BR" sz="3000" dirty="0" smtClean="0">
              <a:latin typeface="Sylfaen" pitchFamily="18" charset="0"/>
            </a:endParaRPr>
          </a:p>
          <a:p>
            <a:pPr algn="just">
              <a:buFontTx/>
              <a:buNone/>
              <a:defRPr/>
            </a:pPr>
            <a:endParaRPr lang="pt-BR" sz="3000" dirty="0" smtClean="0">
              <a:latin typeface="Sylfaen" pitchFamily="18" charset="0"/>
            </a:endParaRPr>
          </a:p>
          <a:p>
            <a:pPr algn="just">
              <a:buFontTx/>
              <a:buNone/>
              <a:defRPr/>
            </a:pPr>
            <a:endParaRPr lang="pt-BR" sz="3000" dirty="0">
              <a:latin typeface="Sylfae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2347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927101"/>
            <a:ext cx="8579296" cy="2149971"/>
          </a:xfrm>
        </p:spPr>
        <p:txBody>
          <a:bodyPr>
            <a:noAutofit/>
          </a:bodyPr>
          <a:lstStyle/>
          <a:p>
            <a:pPr algn="just"/>
            <a:r>
              <a:rPr lang="pt-BR" sz="3200" dirty="0"/>
              <a:t/>
            </a:r>
            <a:br>
              <a:rPr lang="pt-BR" sz="3200" dirty="0"/>
            </a:br>
            <a:r>
              <a:rPr lang="pt-BR" sz="3200" dirty="0"/>
              <a:t>O Estado do Rio de Janeiro deverá publicar os anexos do RREO referente ao 6º Bimestre de </a:t>
            </a:r>
            <a:r>
              <a:rPr lang="pt-BR" sz="3200" dirty="0" smtClean="0"/>
              <a:t>2014 </a:t>
            </a:r>
            <a:r>
              <a:rPr lang="pt-BR" sz="3200" dirty="0"/>
              <a:t>e do RGF referente ao 3º Quadrimestre de </a:t>
            </a:r>
            <a:r>
              <a:rPr lang="pt-BR" sz="3200" dirty="0" smtClean="0"/>
              <a:t>2014, </a:t>
            </a:r>
            <a:r>
              <a:rPr lang="pt-BR" sz="3200" dirty="0"/>
              <a:t>até </a:t>
            </a:r>
            <a:r>
              <a:rPr lang="pt-BR" sz="3200" dirty="0" smtClean="0">
                <a:solidFill>
                  <a:srgbClr val="FF0000"/>
                </a:solidFill>
              </a:rPr>
              <a:t>30/01/2015</a:t>
            </a:r>
            <a:r>
              <a:rPr lang="pt-BR" sz="3200" dirty="0" smtClean="0"/>
              <a:t> </a:t>
            </a:r>
            <a:r>
              <a:rPr lang="pt-BR" sz="3200" dirty="0"/>
              <a:t>em cumprimento a Lei de Responsabilidade Fiscal – LRF. </a:t>
            </a:r>
            <a:endParaRPr lang="pt-BR" sz="3000" dirty="0">
              <a:solidFill>
                <a:srgbClr val="3333CC"/>
              </a:solidFill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457200" y="260648"/>
            <a:ext cx="8229600" cy="12858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sz="3000" dirty="0" smtClean="0">
                <a:latin typeface="Arial Black" pitchFamily="34" charset="0"/>
              </a:rPr>
              <a:t>DECRETO DE ENCERRAMENTO</a:t>
            </a:r>
            <a:br>
              <a:rPr lang="pt-BR" sz="3000" dirty="0" smtClean="0">
                <a:latin typeface="Arial Black" pitchFamily="34" charset="0"/>
              </a:rPr>
            </a:br>
            <a:r>
              <a:rPr lang="pt-BR" sz="2800" dirty="0" smtClean="0">
                <a:latin typeface="Arial Black" pitchFamily="34" charset="0"/>
              </a:rPr>
              <a:t>PRAZOS PARA LRF</a:t>
            </a:r>
            <a:endParaRPr lang="pt-BR" sz="28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315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285875"/>
          </a:xfrm>
        </p:spPr>
        <p:txBody>
          <a:bodyPr/>
          <a:lstStyle/>
          <a:p>
            <a:pPr algn="ctr">
              <a:defRPr/>
            </a:pPr>
            <a:r>
              <a:rPr lang="pt-BR" sz="3000" dirty="0" smtClean="0">
                <a:latin typeface="Arial Black" pitchFamily="34" charset="0"/>
              </a:rPr>
              <a:t>DECRETO DE ENCERRAMENTO</a:t>
            </a:r>
            <a:br>
              <a:rPr lang="pt-BR" sz="3000" dirty="0" smtClean="0">
                <a:latin typeface="Arial Black" pitchFamily="34" charset="0"/>
              </a:rPr>
            </a:br>
            <a:r>
              <a:rPr lang="pt-BR" sz="2800" dirty="0" smtClean="0">
                <a:latin typeface="Arial Black" pitchFamily="34" charset="0"/>
              </a:rPr>
              <a:t>PRAZOS PARA LRF</a:t>
            </a:r>
            <a:endParaRPr lang="pt-BR" sz="2800" dirty="0">
              <a:latin typeface="Arial Black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t-BR" sz="3000" dirty="0">
                <a:latin typeface="+mj-lt"/>
                <a:ea typeface="+mj-ea"/>
                <a:cs typeface="+mj-cs"/>
              </a:rPr>
              <a:t>Os prazos de publicação da LRF devem ser respeitados tendo em vista a comprovação junto ao CAUC.</a:t>
            </a:r>
          </a:p>
          <a:p>
            <a:pPr marL="0" indent="0" algn="just">
              <a:buNone/>
            </a:pPr>
            <a:r>
              <a:rPr lang="pt-BR" sz="3000" dirty="0" smtClean="0">
                <a:latin typeface="+mj-lt"/>
                <a:ea typeface="+mj-ea"/>
                <a:cs typeface="+mj-cs"/>
              </a:rPr>
              <a:t>O </a:t>
            </a:r>
            <a:r>
              <a:rPr lang="pt-BR" sz="3000" dirty="0">
                <a:latin typeface="+mj-lt"/>
                <a:ea typeface="+mj-ea"/>
                <a:cs typeface="+mj-cs"/>
              </a:rPr>
              <a:t>descumprimento destes prazos pode inviabilizar a realização de uma transferência voluntária.</a:t>
            </a:r>
          </a:p>
          <a:p>
            <a:pPr marL="0" indent="0" algn="just">
              <a:buNone/>
            </a:pPr>
            <a:endParaRPr lang="pt-BR" sz="2400" dirty="0">
              <a:latin typeface="Sylfaen" pitchFamily="18" charset="0"/>
            </a:endParaRPr>
          </a:p>
          <a:p>
            <a:pPr marL="0" indent="0">
              <a:buNone/>
            </a:pPr>
            <a:endParaRPr lang="pt-BR" sz="2800" dirty="0">
              <a:latin typeface="Sylfae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97" y="4175293"/>
            <a:ext cx="7932602" cy="453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817" y="4628477"/>
            <a:ext cx="7935482" cy="1267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Elipse 8"/>
          <p:cNvSpPr/>
          <p:nvPr/>
        </p:nvSpPr>
        <p:spPr>
          <a:xfrm>
            <a:off x="7020272" y="4689247"/>
            <a:ext cx="1764051" cy="114546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Seta para a direita 9"/>
          <p:cNvSpPr/>
          <p:nvPr/>
        </p:nvSpPr>
        <p:spPr>
          <a:xfrm rot="19592334">
            <a:off x="6424724" y="5717965"/>
            <a:ext cx="978408" cy="48463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521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2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634082"/>
          </a:xfrm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  <a:spcBef>
                <a:spcPct val="20000"/>
              </a:spcBef>
              <a:buClr>
                <a:schemeClr val="accent1"/>
              </a:buClr>
              <a:buSzPct val="100000"/>
              <a:defRPr/>
            </a:pPr>
            <a:r>
              <a:rPr lang="pt-BR" sz="4000" b="1" dirty="0" smtClean="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rPr>
              <a:t>1. Introdução</a:t>
            </a:r>
            <a:endParaRPr lang="pt-BR" sz="4000" b="1" dirty="0">
              <a:solidFill>
                <a:schemeClr val="tx1"/>
              </a:solidFill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4" name="Espaço Reservado para Conteúdo 1"/>
          <p:cNvSpPr txBox="1">
            <a:spLocks/>
          </p:cNvSpPr>
          <p:nvPr/>
        </p:nvSpPr>
        <p:spPr>
          <a:xfrm>
            <a:off x="683568" y="1700807"/>
            <a:ext cx="5536125" cy="12348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pt-BR" dirty="0" smtClean="0"/>
          </a:p>
        </p:txBody>
      </p:sp>
      <p:sp>
        <p:nvSpPr>
          <p:cNvPr id="5" name="Espaço Reservado para Conteúdo 1"/>
          <p:cNvSpPr txBox="1">
            <a:spLocks/>
          </p:cNvSpPr>
          <p:nvPr/>
        </p:nvSpPr>
        <p:spPr>
          <a:xfrm>
            <a:off x="857224" y="1785926"/>
            <a:ext cx="7408333" cy="720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pt-BR" sz="2800" b="1" dirty="0" smtClean="0">
              <a:latin typeface="+mj-lt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35496" y="1093766"/>
            <a:ext cx="2876108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pt-BR" sz="2800" b="1" dirty="0">
                <a:latin typeface="Arial Black" pitchFamily="34" charset="0"/>
              </a:rPr>
              <a:t>1.1 Definição </a:t>
            </a:r>
          </a:p>
        </p:txBody>
      </p:sp>
      <p:sp>
        <p:nvSpPr>
          <p:cNvPr id="8" name="Retângulo 7"/>
          <p:cNvSpPr/>
          <p:nvPr/>
        </p:nvSpPr>
        <p:spPr>
          <a:xfrm>
            <a:off x="35496" y="1268760"/>
            <a:ext cx="618136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None/>
              <a:defRPr/>
            </a:pPr>
            <a:endParaRPr lang="pt-BR" sz="2400" dirty="0" smtClean="0">
              <a:latin typeface="+mj-lt"/>
              <a:cs typeface="Arial" pitchFamily="34" charset="0"/>
            </a:endParaRPr>
          </a:p>
          <a:p>
            <a:pPr algn="just">
              <a:buFont typeface="Wingdings" pitchFamily="2" charset="2"/>
              <a:buNone/>
              <a:defRPr/>
            </a:pPr>
            <a:r>
              <a:rPr lang="pt-BR" sz="2200" dirty="0" smtClean="0">
                <a:latin typeface="+mj-lt"/>
                <a:cs typeface="Arial" pitchFamily="34" charset="0"/>
              </a:rPr>
              <a:t>O Manual de Encerramento,</a:t>
            </a:r>
            <a:r>
              <a:rPr lang="pt-BR" sz="2200" dirty="0">
                <a:latin typeface="+mj-lt"/>
              </a:rPr>
              <a:t> aprovado pela </a:t>
            </a:r>
            <a:r>
              <a:rPr lang="pt-BR" sz="2200" b="1" dirty="0">
                <a:latin typeface="+mj-lt"/>
              </a:rPr>
              <a:t>Portaria CGE nº 112 de 16 de novembro de 2005</a:t>
            </a:r>
            <a:r>
              <a:rPr lang="pt-BR" sz="2200" dirty="0">
                <a:latin typeface="+mj-lt"/>
              </a:rPr>
              <a:t>,</a:t>
            </a:r>
            <a:r>
              <a:rPr lang="pt-BR" sz="2200" dirty="0" smtClean="0">
                <a:latin typeface="+mj-lt"/>
                <a:cs typeface="Arial" pitchFamily="34" charset="0"/>
              </a:rPr>
              <a:t> tem </a:t>
            </a:r>
            <a:r>
              <a:rPr lang="pt-BR" sz="2200" dirty="0">
                <a:latin typeface="+mj-lt"/>
                <a:cs typeface="Arial" pitchFamily="34" charset="0"/>
              </a:rPr>
              <a:t>o </a:t>
            </a:r>
            <a:r>
              <a:rPr lang="pt-BR" sz="2200" b="1" u="sng" dirty="0">
                <a:latin typeface="+mj-lt"/>
                <a:cs typeface="Arial" pitchFamily="34" charset="0"/>
              </a:rPr>
              <a:t>objetivo</a:t>
            </a:r>
            <a:r>
              <a:rPr lang="pt-BR" sz="2200" dirty="0">
                <a:latin typeface="+mj-lt"/>
                <a:cs typeface="Arial" pitchFamily="34" charset="0"/>
              </a:rPr>
              <a:t> de consolidar os principais procedimentos a serem adotados na análise da consistência das informações contábeis.</a:t>
            </a:r>
          </a:p>
          <a:p>
            <a:pPr algn="just">
              <a:buFont typeface="Wingdings" pitchFamily="2" charset="2"/>
              <a:buNone/>
              <a:defRPr/>
            </a:pPr>
            <a:endParaRPr lang="pt-BR" sz="2200" dirty="0">
              <a:latin typeface="+mj-lt"/>
              <a:cs typeface="Arial" pitchFamily="34" charset="0"/>
            </a:endParaRPr>
          </a:p>
          <a:p>
            <a:pPr algn="just">
              <a:buFont typeface="Wingdings" pitchFamily="2" charset="2"/>
              <a:buNone/>
              <a:defRPr/>
            </a:pPr>
            <a:r>
              <a:rPr lang="pt-BR" sz="2200" dirty="0">
                <a:latin typeface="+mj-lt"/>
                <a:cs typeface="Arial" pitchFamily="34" charset="0"/>
              </a:rPr>
              <a:t>Os procedimentos de encerramento encontram-se comentados no referido manual, que está disponível no site da </a:t>
            </a:r>
            <a:r>
              <a:rPr lang="pt-BR" sz="2200" dirty="0" smtClean="0">
                <a:latin typeface="+mj-lt"/>
                <a:cs typeface="Arial" pitchFamily="34" charset="0"/>
              </a:rPr>
              <a:t>SEFAZ/RJ, no seguinte </a:t>
            </a:r>
            <a:r>
              <a:rPr lang="pt-BR" sz="2200" dirty="0">
                <a:latin typeface="+mj-lt"/>
                <a:cs typeface="Arial" pitchFamily="34" charset="0"/>
              </a:rPr>
              <a:t>endereço </a:t>
            </a:r>
            <a:r>
              <a:rPr lang="pt-BR" sz="2200" dirty="0" smtClean="0">
                <a:latin typeface="+mj-lt"/>
                <a:cs typeface="Arial" pitchFamily="34" charset="0"/>
              </a:rPr>
              <a:t>eletrônico: </a:t>
            </a:r>
            <a:r>
              <a:rPr lang="pt-BR" sz="2200" u="sng" dirty="0">
                <a:latin typeface="+mj-lt"/>
                <a:cs typeface="Arial" pitchFamily="34" charset="0"/>
              </a:rPr>
              <a:t>www.fazenda.rj.gov.br – </a:t>
            </a:r>
            <a:r>
              <a:rPr lang="pt-BR" sz="2200" u="sng" dirty="0" smtClean="0">
                <a:latin typeface="+mj-lt"/>
                <a:cs typeface="Arial" pitchFamily="34" charset="0"/>
              </a:rPr>
              <a:t>sítios </a:t>
            </a:r>
            <a:r>
              <a:rPr lang="pt-BR" sz="2200" u="sng" dirty="0">
                <a:cs typeface="Arial" pitchFamily="34" charset="0"/>
              </a:rPr>
              <a:t>–</a:t>
            </a:r>
            <a:r>
              <a:rPr lang="pt-BR" sz="2200" u="sng" dirty="0" smtClean="0">
                <a:latin typeface="+mj-lt"/>
                <a:cs typeface="Arial" pitchFamily="34" charset="0"/>
              </a:rPr>
              <a:t> contadoria </a:t>
            </a:r>
            <a:r>
              <a:rPr lang="pt-BR" sz="2200" u="sng" dirty="0">
                <a:latin typeface="+mj-lt"/>
                <a:cs typeface="Arial" pitchFamily="34" charset="0"/>
              </a:rPr>
              <a:t>– </a:t>
            </a:r>
            <a:r>
              <a:rPr lang="pt-BR" sz="2200" u="sng" dirty="0" smtClean="0">
                <a:latin typeface="+mj-lt"/>
                <a:cs typeface="Arial" pitchFamily="34" charset="0"/>
              </a:rPr>
              <a:t>manuais </a:t>
            </a:r>
            <a:r>
              <a:rPr lang="pt-BR" sz="2200" u="sng" dirty="0" smtClean="0">
                <a:cs typeface="Arial" pitchFamily="34" charset="0"/>
              </a:rPr>
              <a:t>– manuais de procedimentos contábeis  para encerramento de exercício – 2014 </a:t>
            </a:r>
            <a:r>
              <a:rPr lang="pt-BR" sz="2200" dirty="0" smtClean="0">
                <a:latin typeface="+mj-lt"/>
                <a:cs typeface="Arial" pitchFamily="34" charset="0"/>
              </a:rPr>
              <a:t>.</a:t>
            </a:r>
            <a:endParaRPr lang="pt-BR" sz="2200" dirty="0">
              <a:latin typeface="+mj-lt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906475"/>
            <a:ext cx="2944494" cy="37547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855497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2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634082"/>
          </a:xfrm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  <a:spcBef>
                <a:spcPct val="20000"/>
              </a:spcBef>
              <a:buClr>
                <a:schemeClr val="accent1"/>
              </a:buClr>
              <a:buSzPct val="100000"/>
              <a:defRPr/>
            </a:pPr>
            <a:r>
              <a:rPr lang="pt-BR" sz="4000" b="1" dirty="0" smtClean="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rPr>
              <a:t>7. Art. 42 da LC 101/00</a:t>
            </a:r>
            <a:endParaRPr lang="pt-BR" sz="4000" b="1" dirty="0">
              <a:solidFill>
                <a:schemeClr val="tx1"/>
              </a:solidFill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5" name="Espaço Reservado para Conteúdo 1"/>
          <p:cNvSpPr txBox="1">
            <a:spLocks/>
          </p:cNvSpPr>
          <p:nvPr/>
        </p:nvSpPr>
        <p:spPr>
          <a:xfrm>
            <a:off x="857224" y="1785926"/>
            <a:ext cx="7408333" cy="720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pt-BR" sz="2800" b="1" dirty="0" smtClean="0">
              <a:latin typeface="+mj-lt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323528" y="1268760"/>
            <a:ext cx="842493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600" dirty="0" smtClean="0"/>
              <a:t>“</a:t>
            </a:r>
            <a:r>
              <a:rPr lang="pt-BR" sz="2600" b="1" dirty="0" smtClean="0"/>
              <a:t>É vedado</a:t>
            </a:r>
            <a:r>
              <a:rPr lang="pt-BR" sz="2600" dirty="0" smtClean="0"/>
              <a:t> ao titular de Poder ou órgão referido no art. 20, </a:t>
            </a:r>
            <a:r>
              <a:rPr lang="pt-BR" sz="2600" b="1" dirty="0" smtClean="0"/>
              <a:t>nos últimos dois quadrimestres do seu mandato</a:t>
            </a:r>
            <a:r>
              <a:rPr lang="pt-BR" sz="2600" dirty="0" smtClean="0"/>
              <a:t>, </a:t>
            </a:r>
            <a:r>
              <a:rPr lang="pt-BR" sz="2600" b="1" dirty="0" smtClean="0"/>
              <a:t>contrair obrigação de despesa que não possa ser cumprida integralmente dentro dele, ou que tenha parcelas a serem pagas no exercício seguinte sem que haja suficiente disponibilidade de caixa para este efeito</a:t>
            </a:r>
            <a:r>
              <a:rPr lang="pt-BR" sz="2600" dirty="0" smtClean="0"/>
              <a:t>.</a:t>
            </a:r>
          </a:p>
          <a:p>
            <a:pPr algn="just"/>
            <a:endParaRPr lang="pt-BR" sz="2600" dirty="0"/>
          </a:p>
          <a:p>
            <a:pPr algn="just"/>
            <a:r>
              <a:rPr lang="pt-BR" sz="2600" dirty="0" smtClean="0"/>
              <a:t>Parágrafo único. Na determinação da </a:t>
            </a:r>
            <a:r>
              <a:rPr lang="pt-BR" sz="2600" u="sng" dirty="0" smtClean="0"/>
              <a:t>disponibilidade de caixa</a:t>
            </a:r>
            <a:r>
              <a:rPr lang="pt-BR" sz="2600" dirty="0" smtClean="0"/>
              <a:t> serão considerados os encargos e despesas compromissadas a pagar até o final do exercício.”</a:t>
            </a:r>
            <a:endParaRPr lang="pt-BR" sz="2600" dirty="0"/>
          </a:p>
        </p:txBody>
      </p:sp>
    </p:spTree>
    <p:extLst>
      <p:ext uri="{BB962C8B-B14F-4D97-AF65-F5344CB8AC3E}">
        <p14:creationId xmlns:p14="http://schemas.microsoft.com/office/powerpoint/2010/main" val="285025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1"/>
          <p:cNvSpPr txBox="1">
            <a:spLocks/>
          </p:cNvSpPr>
          <p:nvPr/>
        </p:nvSpPr>
        <p:spPr>
          <a:xfrm>
            <a:off x="395536" y="1268760"/>
            <a:ext cx="8568952" cy="446449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  <a:defRPr/>
            </a:pPr>
            <a:endParaRPr lang="pt-BR" b="1" dirty="0" smtClean="0">
              <a:solidFill>
                <a:schemeClr val="tx1"/>
              </a:solidFill>
              <a:latin typeface="+mj-lt"/>
            </a:endParaRPr>
          </a:p>
          <a:p>
            <a:pPr marL="0" indent="0" algn="ctr">
              <a:lnSpc>
                <a:spcPct val="90000"/>
              </a:lnSpc>
              <a:buNone/>
              <a:defRPr/>
            </a:pPr>
            <a:r>
              <a:rPr lang="pt-BR" sz="3000" b="1" u="sng" dirty="0" smtClean="0">
                <a:solidFill>
                  <a:schemeClr val="tx1"/>
                </a:solidFill>
                <a:latin typeface="+mj-lt"/>
              </a:rPr>
              <a:t>Último ano de mandato do Governador.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pt-BR" sz="3000" b="1" dirty="0">
              <a:solidFill>
                <a:schemeClr val="tx1"/>
              </a:solidFill>
              <a:latin typeface="+mj-lt"/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pt-BR" sz="3000" b="1" dirty="0" smtClean="0">
                <a:solidFill>
                  <a:schemeClr val="tx1"/>
                </a:solidFill>
                <a:latin typeface="+mj-lt"/>
              </a:rPr>
              <a:t>Artigo 4º - 14 incisos – cada inciso corresponde a um relatório.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pt-BR" sz="3000" b="1" dirty="0">
              <a:solidFill>
                <a:schemeClr val="tx1"/>
              </a:solidFill>
              <a:latin typeface="+mj-lt"/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pt-BR" sz="3000" b="1" dirty="0" smtClean="0">
                <a:solidFill>
                  <a:schemeClr val="tx1"/>
                </a:solidFill>
                <a:latin typeface="+mj-lt"/>
              </a:rPr>
              <a:t>Exercício encerrado – entrega dos 14 relatórios em FEV/2015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pt-BR" sz="3000" b="1" dirty="0">
              <a:solidFill>
                <a:schemeClr val="tx1"/>
              </a:solidFill>
              <a:latin typeface="+mj-lt"/>
            </a:endParaRPr>
          </a:p>
          <a:p>
            <a:pPr marL="0" indent="0" algn="ctr">
              <a:lnSpc>
                <a:spcPct val="90000"/>
              </a:lnSpc>
              <a:buNone/>
              <a:defRPr/>
            </a:pPr>
            <a:r>
              <a:rPr lang="pt-BR" sz="3000" b="1" u="sng" dirty="0" smtClean="0">
                <a:solidFill>
                  <a:schemeClr val="tx1"/>
                </a:solidFill>
                <a:latin typeface="+mj-lt"/>
              </a:rPr>
              <a:t>Prévia – posição Setembro de 2014 – entrega de 13 relatórios em NOV/2014.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pt-BR" b="1" dirty="0">
                <a:solidFill>
                  <a:schemeClr val="tx1"/>
                </a:solidFill>
                <a:latin typeface="+mj-lt"/>
              </a:rPr>
              <a:t> 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57452" y="44624"/>
            <a:ext cx="8964488" cy="936104"/>
          </a:xfrm>
        </p:spPr>
        <p:txBody>
          <a:bodyPr>
            <a:normAutofit fontScale="90000"/>
          </a:bodyPr>
          <a:lstStyle/>
          <a:p>
            <a:pPr algn="ctr">
              <a:lnSpc>
                <a:spcPct val="70000"/>
              </a:lnSpc>
              <a:spcBef>
                <a:spcPct val="20000"/>
              </a:spcBef>
              <a:buClr>
                <a:schemeClr val="accent1"/>
              </a:buClr>
              <a:buSzPct val="100000"/>
              <a:defRPr/>
            </a:pPr>
            <a:r>
              <a:rPr lang="pt-BR" sz="4000" b="1" dirty="0" smtClean="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rPr>
              <a:t/>
            </a:r>
            <a:br>
              <a:rPr lang="pt-BR" sz="4000" b="1" dirty="0" smtClean="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rPr>
            </a:br>
            <a:r>
              <a:rPr lang="pt-BR" sz="4000" b="1" dirty="0" smtClean="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rPr>
              <a:t>DELIBERAÇÃO TCE 248</a:t>
            </a:r>
            <a:endParaRPr lang="pt-BR" sz="4800" b="1" dirty="0">
              <a:solidFill>
                <a:schemeClr val="tx1"/>
              </a:solidFill>
              <a:latin typeface="Arial Black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7918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1"/>
          <p:cNvSpPr txBox="1">
            <a:spLocks/>
          </p:cNvSpPr>
          <p:nvPr/>
        </p:nvSpPr>
        <p:spPr>
          <a:xfrm>
            <a:off x="395536" y="1268760"/>
            <a:ext cx="8568952" cy="4464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  <a:defRPr/>
            </a:pPr>
            <a:endParaRPr lang="pt-BR" b="1" dirty="0" smtClean="0">
              <a:solidFill>
                <a:schemeClr val="tx1"/>
              </a:solidFill>
              <a:latin typeface="+mj-lt"/>
            </a:endParaRPr>
          </a:p>
          <a:p>
            <a:pPr marL="0" indent="0" algn="ctr">
              <a:lnSpc>
                <a:spcPct val="90000"/>
              </a:lnSpc>
              <a:buNone/>
              <a:defRPr/>
            </a:pPr>
            <a:r>
              <a:rPr lang="pt-BR" sz="2800" b="1" u="sng" dirty="0" smtClean="0">
                <a:solidFill>
                  <a:schemeClr val="tx1"/>
                </a:solidFill>
                <a:latin typeface="+mj-lt"/>
              </a:rPr>
              <a:t>Não precisa apresentar o do inciso III na PRÉVIA.</a:t>
            </a:r>
            <a:endParaRPr lang="pt-BR" sz="2800" b="1" u="sng" dirty="0">
              <a:solidFill>
                <a:schemeClr val="tx1"/>
              </a:solidFill>
              <a:latin typeface="+mj-lt"/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endParaRPr lang="pt-BR" sz="2800" b="1" dirty="0" smtClean="0">
              <a:solidFill>
                <a:schemeClr val="tx1"/>
              </a:solidFill>
              <a:latin typeface="+mj-lt"/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pt-BR" sz="2800" b="1" dirty="0" smtClean="0">
                <a:solidFill>
                  <a:schemeClr val="tx1"/>
                </a:solidFill>
                <a:latin typeface="+mj-lt"/>
              </a:rPr>
              <a:t>CGE vai acompanhar a elaboração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pt-BR" sz="2800" b="1" dirty="0">
              <a:solidFill>
                <a:schemeClr val="tx1"/>
              </a:solidFill>
              <a:latin typeface="+mj-lt"/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pt-BR" sz="2800" b="1" dirty="0" smtClean="0">
                <a:solidFill>
                  <a:schemeClr val="tx1"/>
                </a:solidFill>
                <a:latin typeface="+mj-lt"/>
              </a:rPr>
              <a:t>CGE vai intermediar a entrega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pt-BR" sz="2800" b="1" dirty="0">
              <a:solidFill>
                <a:schemeClr val="tx1"/>
              </a:solidFill>
              <a:latin typeface="+mj-lt"/>
            </a:endParaRPr>
          </a:p>
          <a:p>
            <a:pPr marL="0" indent="0" algn="ctr">
              <a:lnSpc>
                <a:spcPct val="90000"/>
              </a:lnSpc>
              <a:buNone/>
              <a:defRPr/>
            </a:pPr>
            <a:r>
              <a:rPr lang="pt-BR" sz="2800" b="1" u="sng" dirty="0" smtClean="0">
                <a:solidFill>
                  <a:schemeClr val="tx1"/>
                </a:solidFill>
                <a:latin typeface="+mj-lt"/>
              </a:rPr>
              <a:t>Prazo de elaboração e entrega – dia 24/11/2014 </a:t>
            </a:r>
            <a:endParaRPr lang="pt-BR" sz="2800" b="1" u="sng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57452" y="44624"/>
            <a:ext cx="8964488" cy="936104"/>
          </a:xfrm>
        </p:spPr>
        <p:txBody>
          <a:bodyPr>
            <a:normAutofit fontScale="90000"/>
          </a:bodyPr>
          <a:lstStyle/>
          <a:p>
            <a:pPr algn="ctr">
              <a:lnSpc>
                <a:spcPct val="70000"/>
              </a:lnSpc>
              <a:spcBef>
                <a:spcPct val="20000"/>
              </a:spcBef>
              <a:buClr>
                <a:schemeClr val="accent1"/>
              </a:buClr>
              <a:buSzPct val="100000"/>
              <a:defRPr/>
            </a:pPr>
            <a:r>
              <a:rPr lang="pt-BR" sz="4000" b="1" dirty="0" smtClean="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rPr>
              <a:t/>
            </a:r>
            <a:br>
              <a:rPr lang="pt-BR" sz="4000" b="1" dirty="0" smtClean="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rPr>
            </a:br>
            <a:r>
              <a:rPr lang="pt-BR" sz="4000" b="1" dirty="0" smtClean="0">
                <a:latin typeface="Arial Black" pitchFamily="34" charset="0"/>
                <a:ea typeface="+mn-ea"/>
                <a:cs typeface="+mn-cs"/>
              </a:rPr>
              <a:t>ARTIGO 4º </a:t>
            </a:r>
            <a:r>
              <a:rPr lang="pt-BR" sz="4000" b="1" dirty="0" smtClean="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rPr>
              <a:t>1</a:t>
            </a:r>
            <a:r>
              <a:rPr lang="pt-BR" sz="4000" b="1" dirty="0" smtClean="0">
                <a:latin typeface="Arial Black" pitchFamily="34" charset="0"/>
                <a:ea typeface="+mn-ea"/>
                <a:cs typeface="+mn-cs"/>
              </a:rPr>
              <a:t>4 RELATÓRIOS</a:t>
            </a:r>
            <a:endParaRPr lang="pt-BR" sz="4800" b="1" dirty="0">
              <a:solidFill>
                <a:schemeClr val="tx1"/>
              </a:solidFill>
              <a:latin typeface="Arial Black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6256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1"/>
          <p:cNvSpPr txBox="1">
            <a:spLocks/>
          </p:cNvSpPr>
          <p:nvPr/>
        </p:nvSpPr>
        <p:spPr>
          <a:xfrm>
            <a:off x="395536" y="1268760"/>
            <a:ext cx="8568952" cy="4464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  <a:defRPr/>
            </a:pPr>
            <a:endParaRPr lang="pt-BR" b="1" dirty="0" smtClean="0">
              <a:solidFill>
                <a:schemeClr val="tx1"/>
              </a:solidFill>
              <a:latin typeface="+mj-lt"/>
            </a:endParaRPr>
          </a:p>
          <a:p>
            <a:pPr marL="0" indent="0" algn="ctr">
              <a:lnSpc>
                <a:spcPct val="90000"/>
              </a:lnSpc>
              <a:buNone/>
              <a:defRPr/>
            </a:pPr>
            <a:r>
              <a:rPr lang="pt-BR" sz="2800" b="1" u="sng" dirty="0" smtClean="0">
                <a:solidFill>
                  <a:schemeClr val="tx1"/>
                </a:solidFill>
                <a:latin typeface="+mj-lt"/>
              </a:rPr>
              <a:t>CINCO RELATÓRIOS de NATUREZA CONTÁBIL: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pt-BR" sz="2800" b="1" dirty="0" smtClean="0">
              <a:solidFill>
                <a:schemeClr val="tx1"/>
              </a:solidFill>
              <a:latin typeface="+mj-lt"/>
            </a:endParaRPr>
          </a:p>
          <a:p>
            <a:pPr marL="0" indent="0" algn="ctr">
              <a:lnSpc>
                <a:spcPct val="90000"/>
              </a:lnSpc>
              <a:buNone/>
              <a:defRPr/>
            </a:pPr>
            <a:r>
              <a:rPr lang="pt-BR" sz="3200" b="1" dirty="0" smtClean="0">
                <a:solidFill>
                  <a:schemeClr val="tx1"/>
                </a:solidFill>
                <a:latin typeface="+mj-lt"/>
              </a:rPr>
              <a:t>Incisos: 1, 4, 5, 6 e 8</a:t>
            </a:r>
            <a:endParaRPr lang="pt-BR" sz="3200" b="1" dirty="0">
              <a:solidFill>
                <a:schemeClr val="tx1"/>
              </a:solidFill>
              <a:latin typeface="+mj-lt"/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endParaRPr lang="pt-BR" sz="2800" b="1" dirty="0" smtClean="0">
              <a:solidFill>
                <a:schemeClr val="tx1"/>
              </a:solidFill>
              <a:latin typeface="+mj-lt"/>
            </a:endParaRPr>
          </a:p>
          <a:p>
            <a:pPr marL="0" indent="0" algn="ctr">
              <a:lnSpc>
                <a:spcPct val="90000"/>
              </a:lnSpc>
              <a:buNone/>
              <a:defRPr/>
            </a:pPr>
            <a:r>
              <a:rPr lang="pt-BR" sz="2800" b="1" dirty="0" smtClean="0">
                <a:solidFill>
                  <a:schemeClr val="tx1"/>
                </a:solidFill>
                <a:latin typeface="+mj-lt"/>
              </a:rPr>
              <a:t>A extração será feita diretamente do SIAFEM.</a:t>
            </a:r>
          </a:p>
          <a:p>
            <a:pPr marL="0" indent="0" algn="ctr">
              <a:lnSpc>
                <a:spcPct val="90000"/>
              </a:lnSpc>
              <a:buNone/>
              <a:defRPr/>
            </a:pPr>
            <a:endParaRPr lang="pt-BR" sz="2800" b="1" dirty="0" smtClean="0">
              <a:solidFill>
                <a:schemeClr val="tx1"/>
              </a:solidFill>
              <a:latin typeface="+mj-lt"/>
            </a:endParaRPr>
          </a:p>
          <a:p>
            <a:pPr marL="0" indent="0" algn="ctr">
              <a:lnSpc>
                <a:spcPct val="90000"/>
              </a:lnSpc>
              <a:buNone/>
              <a:defRPr/>
            </a:pPr>
            <a:r>
              <a:rPr lang="pt-BR" sz="2800" b="1" dirty="0" smtClean="0">
                <a:solidFill>
                  <a:schemeClr val="tx1"/>
                </a:solidFill>
                <a:latin typeface="+mj-lt"/>
              </a:rPr>
              <a:t>Não há nada a fazer por parte do órgão.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pt-BR" sz="28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57452" y="44624"/>
            <a:ext cx="8964488" cy="936104"/>
          </a:xfrm>
        </p:spPr>
        <p:txBody>
          <a:bodyPr>
            <a:normAutofit fontScale="90000"/>
          </a:bodyPr>
          <a:lstStyle/>
          <a:p>
            <a:pPr algn="ctr">
              <a:lnSpc>
                <a:spcPct val="70000"/>
              </a:lnSpc>
              <a:spcBef>
                <a:spcPct val="20000"/>
              </a:spcBef>
              <a:buClr>
                <a:schemeClr val="accent1"/>
              </a:buClr>
              <a:buSzPct val="100000"/>
              <a:defRPr/>
            </a:pPr>
            <a:r>
              <a:rPr lang="pt-BR" sz="4000" b="1" dirty="0" smtClean="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rPr>
              <a:t/>
            </a:r>
            <a:br>
              <a:rPr lang="pt-BR" sz="4000" b="1" dirty="0" smtClean="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rPr>
            </a:br>
            <a:r>
              <a:rPr lang="pt-BR" sz="4000" b="1" dirty="0" smtClean="0">
                <a:latin typeface="Arial Black" pitchFamily="34" charset="0"/>
                <a:ea typeface="+mn-ea"/>
                <a:cs typeface="+mn-cs"/>
              </a:rPr>
              <a:t>PRÉVIA – 13 RELATÓRIOS</a:t>
            </a:r>
            <a:endParaRPr lang="pt-BR" sz="4800" b="1" dirty="0">
              <a:solidFill>
                <a:schemeClr val="tx1"/>
              </a:solidFill>
              <a:latin typeface="Arial Black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6092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1"/>
          <p:cNvSpPr txBox="1">
            <a:spLocks/>
          </p:cNvSpPr>
          <p:nvPr/>
        </p:nvSpPr>
        <p:spPr>
          <a:xfrm>
            <a:off x="395536" y="1268760"/>
            <a:ext cx="8568952" cy="4464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  <a:defRPr/>
            </a:pPr>
            <a:endParaRPr lang="pt-BR" b="1" dirty="0" smtClean="0">
              <a:solidFill>
                <a:schemeClr val="tx1"/>
              </a:solidFill>
              <a:latin typeface="+mj-lt"/>
            </a:endParaRPr>
          </a:p>
          <a:p>
            <a:pPr marL="0" indent="0" algn="ctr">
              <a:lnSpc>
                <a:spcPct val="90000"/>
              </a:lnSpc>
              <a:buNone/>
              <a:defRPr/>
            </a:pPr>
            <a:r>
              <a:rPr lang="pt-BR" sz="2800" b="1" u="sng" dirty="0" smtClean="0">
                <a:solidFill>
                  <a:schemeClr val="tx1"/>
                </a:solidFill>
                <a:latin typeface="+mj-lt"/>
              </a:rPr>
              <a:t>Divididos em 2 grupos: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pt-BR" sz="2800" b="1" dirty="0" smtClean="0">
              <a:solidFill>
                <a:schemeClr val="tx1"/>
              </a:solidFill>
              <a:latin typeface="+mj-lt"/>
            </a:endParaRPr>
          </a:p>
          <a:p>
            <a:pPr marL="0" indent="0" algn="ctr">
              <a:lnSpc>
                <a:spcPct val="90000"/>
              </a:lnSpc>
              <a:buNone/>
              <a:defRPr/>
            </a:pPr>
            <a:r>
              <a:rPr lang="pt-BR" sz="3200" b="1" dirty="0" smtClean="0">
                <a:solidFill>
                  <a:schemeClr val="tx1"/>
                </a:solidFill>
                <a:latin typeface="+mj-lt"/>
              </a:rPr>
              <a:t>Grupo 1 – relatórios dos Incisos: 2, 12, 13 e 14</a:t>
            </a:r>
          </a:p>
          <a:p>
            <a:pPr marL="0" indent="0" algn="ctr">
              <a:lnSpc>
                <a:spcPct val="90000"/>
              </a:lnSpc>
              <a:buNone/>
              <a:defRPr/>
            </a:pPr>
            <a:endParaRPr lang="pt-BR" sz="3200" b="1" dirty="0">
              <a:solidFill>
                <a:schemeClr val="tx1"/>
              </a:solidFill>
              <a:latin typeface="+mj-lt"/>
            </a:endParaRPr>
          </a:p>
          <a:p>
            <a:pPr marL="0" indent="0" algn="ctr">
              <a:lnSpc>
                <a:spcPct val="90000"/>
              </a:lnSpc>
              <a:buNone/>
              <a:defRPr/>
            </a:pPr>
            <a:r>
              <a:rPr lang="pt-BR" sz="3200" b="1" dirty="0">
                <a:solidFill>
                  <a:schemeClr val="tx1"/>
                </a:solidFill>
              </a:rPr>
              <a:t>Grupo </a:t>
            </a:r>
            <a:r>
              <a:rPr lang="pt-BR" sz="3200" b="1" dirty="0" smtClean="0">
                <a:solidFill>
                  <a:schemeClr val="tx1"/>
                </a:solidFill>
              </a:rPr>
              <a:t>2 </a:t>
            </a:r>
            <a:r>
              <a:rPr lang="pt-BR" sz="3200" b="1" dirty="0">
                <a:solidFill>
                  <a:schemeClr val="tx1"/>
                </a:solidFill>
              </a:rPr>
              <a:t>– relatórios dos Incisos: </a:t>
            </a:r>
            <a:r>
              <a:rPr lang="pt-BR" sz="3200" b="1" dirty="0" smtClean="0">
                <a:solidFill>
                  <a:schemeClr val="tx1"/>
                </a:solidFill>
              </a:rPr>
              <a:t>7, 9, 10 </a:t>
            </a:r>
            <a:r>
              <a:rPr lang="pt-BR" sz="3200" b="1" dirty="0">
                <a:solidFill>
                  <a:schemeClr val="tx1"/>
                </a:solidFill>
              </a:rPr>
              <a:t>e </a:t>
            </a:r>
            <a:r>
              <a:rPr lang="pt-BR" sz="3200" b="1" dirty="0" smtClean="0">
                <a:solidFill>
                  <a:schemeClr val="tx1"/>
                </a:solidFill>
              </a:rPr>
              <a:t>11</a:t>
            </a:r>
            <a:endParaRPr lang="pt-BR" sz="3200" b="1" dirty="0">
              <a:solidFill>
                <a:schemeClr val="tx1"/>
              </a:solidFill>
            </a:endParaRPr>
          </a:p>
          <a:p>
            <a:pPr marL="0" indent="0" algn="ctr">
              <a:lnSpc>
                <a:spcPct val="90000"/>
              </a:lnSpc>
              <a:buNone/>
              <a:defRPr/>
            </a:pPr>
            <a:endParaRPr lang="pt-BR" sz="3200" b="1" dirty="0">
              <a:solidFill>
                <a:schemeClr val="tx1"/>
              </a:solidFill>
              <a:latin typeface="+mj-lt"/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endParaRPr lang="pt-BR" sz="2800" b="1" dirty="0" smtClean="0">
              <a:solidFill>
                <a:schemeClr val="tx1"/>
              </a:solidFill>
              <a:latin typeface="+mj-lt"/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endParaRPr lang="pt-BR" sz="28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57452" y="44624"/>
            <a:ext cx="8964488" cy="936104"/>
          </a:xfrm>
        </p:spPr>
        <p:txBody>
          <a:bodyPr>
            <a:normAutofit fontScale="90000"/>
          </a:bodyPr>
          <a:lstStyle/>
          <a:p>
            <a:pPr algn="ctr">
              <a:lnSpc>
                <a:spcPct val="70000"/>
              </a:lnSpc>
              <a:spcBef>
                <a:spcPct val="20000"/>
              </a:spcBef>
              <a:buClr>
                <a:schemeClr val="accent1"/>
              </a:buClr>
              <a:buSzPct val="100000"/>
              <a:defRPr/>
            </a:pPr>
            <a:r>
              <a:rPr lang="pt-BR" sz="4000" b="1" dirty="0" smtClean="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rPr>
              <a:t/>
            </a:r>
            <a:br>
              <a:rPr lang="pt-BR" sz="4000" b="1" dirty="0" smtClean="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rPr>
            </a:br>
            <a:r>
              <a:rPr lang="pt-BR" sz="4000" b="1" dirty="0" smtClean="0">
                <a:latin typeface="Arial Black" pitchFamily="34" charset="0"/>
                <a:ea typeface="+mn-ea"/>
                <a:cs typeface="+mn-cs"/>
              </a:rPr>
              <a:t>PRÉVIA – 8 RELATÓRIOS</a:t>
            </a:r>
            <a:endParaRPr lang="pt-BR" sz="4800" b="1" dirty="0">
              <a:solidFill>
                <a:schemeClr val="tx1"/>
              </a:solidFill>
              <a:latin typeface="Arial Black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9806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1"/>
          <p:cNvSpPr txBox="1">
            <a:spLocks/>
          </p:cNvSpPr>
          <p:nvPr/>
        </p:nvSpPr>
        <p:spPr>
          <a:xfrm>
            <a:off x="395536" y="1268760"/>
            <a:ext cx="8568952" cy="4464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buNone/>
              <a:defRPr/>
            </a:pPr>
            <a:endParaRPr lang="pt-BR" sz="2800" b="1" u="sng" dirty="0" smtClean="0">
              <a:solidFill>
                <a:schemeClr val="tx1"/>
              </a:solidFill>
              <a:latin typeface="+mj-lt"/>
            </a:endParaRPr>
          </a:p>
          <a:p>
            <a:pPr marL="0" indent="0" algn="ctr">
              <a:lnSpc>
                <a:spcPct val="90000"/>
              </a:lnSpc>
              <a:buNone/>
              <a:defRPr/>
            </a:pPr>
            <a:r>
              <a:rPr lang="pt-BR" sz="2800" b="1" u="sng" dirty="0" smtClean="0">
                <a:solidFill>
                  <a:schemeClr val="tx1"/>
                </a:solidFill>
                <a:latin typeface="+mj-lt"/>
              </a:rPr>
              <a:t>Incisos</a:t>
            </a:r>
            <a:r>
              <a:rPr lang="pt-BR" sz="2800" b="1" u="sng" dirty="0">
                <a:solidFill>
                  <a:schemeClr val="tx1"/>
                </a:solidFill>
                <a:latin typeface="+mj-lt"/>
              </a:rPr>
              <a:t>: 2, 12, 13 e 14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pt-BR" b="1" dirty="0" smtClean="0">
              <a:solidFill>
                <a:schemeClr val="tx1"/>
              </a:solidFill>
              <a:latin typeface="+mj-lt"/>
            </a:endParaRPr>
          </a:p>
          <a:p>
            <a:pPr marL="0" indent="0" algn="ctr">
              <a:lnSpc>
                <a:spcPct val="90000"/>
              </a:lnSpc>
              <a:buNone/>
              <a:defRPr/>
            </a:pPr>
            <a:r>
              <a:rPr lang="pt-BR" sz="2800" b="1" u="sng" dirty="0" smtClean="0">
                <a:solidFill>
                  <a:schemeClr val="tx1"/>
                </a:solidFill>
                <a:latin typeface="+mj-lt"/>
              </a:rPr>
              <a:t>Preenchimento dos relatórios em papel.</a:t>
            </a:r>
          </a:p>
          <a:p>
            <a:pPr marL="0" indent="0" algn="ctr">
              <a:lnSpc>
                <a:spcPct val="90000"/>
              </a:lnSpc>
              <a:buNone/>
              <a:defRPr/>
            </a:pPr>
            <a:endParaRPr lang="pt-BR" sz="2800" b="1" u="sng" dirty="0">
              <a:solidFill>
                <a:schemeClr val="tx1"/>
              </a:solidFill>
              <a:latin typeface="+mj-lt"/>
            </a:endParaRPr>
          </a:p>
          <a:p>
            <a:pPr marL="0" indent="0" algn="ctr">
              <a:lnSpc>
                <a:spcPct val="90000"/>
              </a:lnSpc>
              <a:buNone/>
              <a:defRPr/>
            </a:pPr>
            <a:r>
              <a:rPr lang="pt-BR" sz="2800" b="1" u="sng" dirty="0" smtClean="0">
                <a:solidFill>
                  <a:schemeClr val="tx1"/>
                </a:solidFill>
                <a:latin typeface="+mj-lt"/>
              </a:rPr>
              <a:t>Planilhas Excel.</a:t>
            </a:r>
          </a:p>
          <a:p>
            <a:pPr marL="0" indent="0" algn="ctr">
              <a:lnSpc>
                <a:spcPct val="90000"/>
              </a:lnSpc>
              <a:buNone/>
              <a:defRPr/>
            </a:pPr>
            <a:endParaRPr lang="pt-BR" sz="2800" b="1" u="sng" dirty="0" smtClean="0">
              <a:solidFill>
                <a:schemeClr val="tx1"/>
              </a:solidFill>
              <a:latin typeface="+mj-lt"/>
            </a:endParaRPr>
          </a:p>
          <a:p>
            <a:pPr marL="0" indent="0" algn="ctr">
              <a:lnSpc>
                <a:spcPct val="90000"/>
              </a:lnSpc>
              <a:buNone/>
              <a:defRPr/>
            </a:pPr>
            <a:r>
              <a:rPr lang="pt-BR" sz="2800" b="1" u="sng" dirty="0" smtClean="0">
                <a:solidFill>
                  <a:schemeClr val="tx1"/>
                </a:solidFill>
                <a:latin typeface="+mj-lt"/>
              </a:rPr>
              <a:t>Sítio da Contadoria – Normas e Orientações</a:t>
            </a:r>
          </a:p>
          <a:p>
            <a:pPr marL="0" indent="0" algn="ctr">
              <a:lnSpc>
                <a:spcPct val="90000"/>
              </a:lnSpc>
              <a:buNone/>
              <a:defRPr/>
            </a:pPr>
            <a:r>
              <a:rPr lang="pt-BR" sz="2800" b="1" u="sng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pt-BR" sz="2800" b="1" u="sng" dirty="0" smtClean="0">
                <a:solidFill>
                  <a:schemeClr val="tx1"/>
                </a:solidFill>
                <a:latin typeface="+mj-lt"/>
                <a:hlinkClick r:id="rId2"/>
              </a:rPr>
              <a:t>www.fazenda.rj.gov.br</a:t>
            </a:r>
            <a:endParaRPr lang="pt-BR" sz="2800" b="1" u="sng" dirty="0" smtClean="0">
              <a:solidFill>
                <a:schemeClr val="tx1"/>
              </a:solidFill>
              <a:latin typeface="+mj-lt"/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endParaRPr lang="pt-BR" sz="2800" b="1" dirty="0" smtClean="0">
              <a:solidFill>
                <a:schemeClr val="tx1"/>
              </a:solidFill>
              <a:latin typeface="+mj-lt"/>
            </a:endParaRPr>
          </a:p>
          <a:p>
            <a:pPr marL="0" indent="0" algn="ctr">
              <a:lnSpc>
                <a:spcPct val="90000"/>
              </a:lnSpc>
              <a:buNone/>
              <a:defRPr/>
            </a:pPr>
            <a:endParaRPr lang="pt-BR" sz="3200" b="1" dirty="0">
              <a:solidFill>
                <a:schemeClr val="tx1"/>
              </a:solidFill>
              <a:latin typeface="+mj-lt"/>
            </a:endParaRPr>
          </a:p>
          <a:p>
            <a:pPr marL="0" indent="0" algn="ctr">
              <a:lnSpc>
                <a:spcPct val="90000"/>
              </a:lnSpc>
              <a:buNone/>
              <a:defRPr/>
            </a:pPr>
            <a:endParaRPr lang="pt-BR" sz="3200" b="1" dirty="0">
              <a:solidFill>
                <a:schemeClr val="tx1"/>
              </a:solidFill>
              <a:latin typeface="+mj-lt"/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endParaRPr lang="pt-BR" sz="2800" b="1" dirty="0" smtClean="0">
              <a:solidFill>
                <a:schemeClr val="tx1"/>
              </a:solidFill>
              <a:latin typeface="+mj-lt"/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endParaRPr lang="pt-BR" sz="28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57452" y="44624"/>
            <a:ext cx="8964488" cy="936104"/>
          </a:xfrm>
        </p:spPr>
        <p:txBody>
          <a:bodyPr>
            <a:normAutofit fontScale="90000"/>
          </a:bodyPr>
          <a:lstStyle/>
          <a:p>
            <a:pPr algn="ctr">
              <a:lnSpc>
                <a:spcPct val="70000"/>
              </a:lnSpc>
              <a:spcBef>
                <a:spcPct val="20000"/>
              </a:spcBef>
              <a:buClr>
                <a:schemeClr val="accent1"/>
              </a:buClr>
              <a:buSzPct val="100000"/>
              <a:defRPr/>
            </a:pPr>
            <a:r>
              <a:rPr lang="pt-BR" sz="4000" b="1" dirty="0" smtClean="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rPr>
              <a:t/>
            </a:r>
            <a:br>
              <a:rPr lang="pt-BR" sz="4000" b="1" dirty="0" smtClean="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rPr>
            </a:br>
            <a:r>
              <a:rPr lang="pt-BR" sz="4000" b="1" dirty="0" smtClean="0">
                <a:latin typeface="Arial Black" pitchFamily="34" charset="0"/>
                <a:ea typeface="+mn-ea"/>
                <a:cs typeface="+mn-cs"/>
              </a:rPr>
              <a:t>GRUPO 1: 4 RELATÓRIOS</a:t>
            </a:r>
            <a:endParaRPr lang="pt-BR" sz="4800" b="1" dirty="0">
              <a:solidFill>
                <a:schemeClr val="tx1"/>
              </a:solidFill>
              <a:latin typeface="Arial Black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9399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1"/>
          <p:cNvSpPr txBox="1">
            <a:spLocks/>
          </p:cNvSpPr>
          <p:nvPr/>
        </p:nvSpPr>
        <p:spPr>
          <a:xfrm>
            <a:off x="395536" y="1268760"/>
            <a:ext cx="8568952" cy="4464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  <a:defRPr/>
            </a:pPr>
            <a:endParaRPr lang="pt-BR" b="1" dirty="0" smtClean="0">
              <a:solidFill>
                <a:schemeClr val="tx1"/>
              </a:solidFill>
              <a:latin typeface="+mj-lt"/>
            </a:endParaRPr>
          </a:p>
          <a:p>
            <a:pPr marL="0" indent="0" algn="ctr">
              <a:lnSpc>
                <a:spcPct val="90000"/>
              </a:lnSpc>
              <a:buNone/>
              <a:defRPr/>
            </a:pPr>
            <a:r>
              <a:rPr lang="pt-BR" sz="2800" b="1" u="sng" dirty="0" smtClean="0">
                <a:solidFill>
                  <a:schemeClr val="tx1"/>
                </a:solidFill>
                <a:latin typeface="+mj-lt"/>
                <a:hlinkClick r:id="rId2"/>
              </a:rPr>
              <a:t>www.fazenda.rj.gov.br</a:t>
            </a:r>
            <a:endParaRPr lang="pt-BR" sz="2800" b="1" u="sng" dirty="0" smtClean="0">
              <a:solidFill>
                <a:schemeClr val="tx1"/>
              </a:solidFill>
              <a:latin typeface="+mj-lt"/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endParaRPr lang="pt-BR" sz="2800" b="1" dirty="0" smtClean="0">
              <a:solidFill>
                <a:schemeClr val="tx1"/>
              </a:solidFill>
              <a:latin typeface="+mj-lt"/>
            </a:endParaRPr>
          </a:p>
          <a:p>
            <a:pPr marL="0" indent="0" algn="ctr">
              <a:lnSpc>
                <a:spcPct val="90000"/>
              </a:lnSpc>
              <a:buNone/>
              <a:defRPr/>
            </a:pPr>
            <a:r>
              <a:rPr lang="pt-BR" sz="3200" b="1" dirty="0" smtClean="0">
                <a:solidFill>
                  <a:schemeClr val="tx1"/>
                </a:solidFill>
                <a:latin typeface="+mj-lt"/>
              </a:rPr>
              <a:t>Clicar em </a:t>
            </a:r>
            <a:r>
              <a:rPr lang="pt-BR" sz="3200" b="1" dirty="0" smtClean="0">
                <a:solidFill>
                  <a:srgbClr val="00B0F0"/>
                </a:solidFill>
                <a:latin typeface="+mj-lt"/>
              </a:rPr>
              <a:t>SÍTIOS</a:t>
            </a:r>
            <a:r>
              <a:rPr lang="pt-BR" sz="3200" b="1" dirty="0" smtClean="0">
                <a:solidFill>
                  <a:schemeClr val="tx1"/>
                </a:solidFill>
                <a:latin typeface="+mj-lt"/>
              </a:rPr>
              <a:t>, depois clicar em </a:t>
            </a:r>
            <a:r>
              <a:rPr lang="pt-BR" sz="3200" b="1" dirty="0" smtClean="0">
                <a:solidFill>
                  <a:srgbClr val="00B0F0"/>
                </a:solidFill>
                <a:latin typeface="+mj-lt"/>
              </a:rPr>
              <a:t>CONTADORIA</a:t>
            </a:r>
            <a:r>
              <a:rPr lang="pt-BR" sz="3200" b="1" dirty="0" smtClean="0">
                <a:solidFill>
                  <a:schemeClr val="tx1"/>
                </a:solidFill>
                <a:latin typeface="+mj-lt"/>
              </a:rPr>
              <a:t>, depois clicar em </a:t>
            </a:r>
            <a:r>
              <a:rPr lang="pt-BR" sz="3200" b="1" dirty="0" smtClean="0">
                <a:solidFill>
                  <a:srgbClr val="00B0F0"/>
                </a:solidFill>
                <a:latin typeface="+mj-lt"/>
              </a:rPr>
              <a:t>NORMAS E ORIENTAÇÕES</a:t>
            </a:r>
            <a:r>
              <a:rPr lang="pt-BR" sz="3200" b="1" dirty="0" smtClean="0">
                <a:solidFill>
                  <a:schemeClr val="tx1"/>
                </a:solidFill>
                <a:latin typeface="+mj-lt"/>
              </a:rPr>
              <a:t>.</a:t>
            </a:r>
            <a:endParaRPr lang="pt-BR" sz="3200" b="1" dirty="0">
              <a:solidFill>
                <a:schemeClr val="tx1"/>
              </a:solidFill>
              <a:latin typeface="+mj-lt"/>
            </a:endParaRPr>
          </a:p>
          <a:p>
            <a:pPr marL="0" indent="0" algn="ctr">
              <a:lnSpc>
                <a:spcPct val="90000"/>
              </a:lnSpc>
              <a:buNone/>
              <a:defRPr/>
            </a:pPr>
            <a:r>
              <a:rPr lang="pt-BR" sz="3200" b="1" dirty="0" smtClean="0">
                <a:solidFill>
                  <a:schemeClr val="tx1"/>
                </a:solidFill>
                <a:latin typeface="+mj-lt"/>
              </a:rPr>
              <a:t>Clicar em </a:t>
            </a:r>
            <a:r>
              <a:rPr lang="pt-BR" sz="3200" b="1" dirty="0" smtClean="0">
                <a:solidFill>
                  <a:srgbClr val="00B0F0"/>
                </a:solidFill>
                <a:latin typeface="+mj-lt"/>
              </a:rPr>
              <a:t>DELIBERAÇÃO 248 – TCE</a:t>
            </a:r>
          </a:p>
          <a:p>
            <a:pPr marL="0" indent="0" algn="ctr">
              <a:lnSpc>
                <a:spcPct val="90000"/>
              </a:lnSpc>
              <a:buNone/>
              <a:defRPr/>
            </a:pPr>
            <a:r>
              <a:rPr lang="pt-BR" sz="3200" b="1" dirty="0" smtClean="0">
                <a:solidFill>
                  <a:srgbClr val="00B0F0"/>
                </a:solidFill>
                <a:latin typeface="+mj-lt"/>
              </a:rPr>
              <a:t> </a:t>
            </a:r>
          </a:p>
          <a:p>
            <a:pPr marL="0" indent="0" algn="ctr">
              <a:lnSpc>
                <a:spcPct val="90000"/>
              </a:lnSpc>
              <a:buNone/>
              <a:defRPr/>
            </a:pPr>
            <a:r>
              <a:rPr lang="pt-BR" sz="3200" b="1" dirty="0" smtClean="0">
                <a:solidFill>
                  <a:schemeClr val="tx1"/>
                </a:solidFill>
                <a:latin typeface="+mj-lt"/>
              </a:rPr>
              <a:t>Salvar os modelos em Excel e ler as orientações em Power Point.</a:t>
            </a:r>
            <a:endParaRPr lang="pt-BR" sz="3200" b="1" dirty="0">
              <a:solidFill>
                <a:schemeClr val="tx1"/>
              </a:solidFill>
              <a:latin typeface="+mj-lt"/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endParaRPr lang="pt-BR" sz="2800" b="1" dirty="0" smtClean="0">
              <a:solidFill>
                <a:schemeClr val="tx1"/>
              </a:solidFill>
              <a:latin typeface="+mj-lt"/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endParaRPr lang="pt-BR" sz="28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57452" y="44624"/>
            <a:ext cx="8964488" cy="936104"/>
          </a:xfrm>
        </p:spPr>
        <p:txBody>
          <a:bodyPr>
            <a:normAutofit fontScale="90000"/>
          </a:bodyPr>
          <a:lstStyle/>
          <a:p>
            <a:pPr algn="ctr">
              <a:lnSpc>
                <a:spcPct val="70000"/>
              </a:lnSpc>
              <a:spcBef>
                <a:spcPct val="20000"/>
              </a:spcBef>
              <a:buClr>
                <a:schemeClr val="accent1"/>
              </a:buClr>
              <a:buSzPct val="100000"/>
              <a:defRPr/>
            </a:pPr>
            <a:r>
              <a:rPr lang="pt-BR" sz="4000" b="1" dirty="0" smtClean="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rPr>
              <a:t/>
            </a:r>
            <a:br>
              <a:rPr lang="pt-BR" sz="4000" b="1" dirty="0" smtClean="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rPr>
            </a:br>
            <a:r>
              <a:rPr lang="pt-BR" sz="3600" b="1" dirty="0" smtClean="0">
                <a:latin typeface="Arial Black" pitchFamily="34" charset="0"/>
                <a:ea typeface="+mn-ea"/>
                <a:cs typeface="+mn-cs"/>
              </a:rPr>
              <a:t>GRUPO 1: Relatórios </a:t>
            </a:r>
            <a:r>
              <a:rPr lang="pt-BR" sz="4000" b="1" dirty="0" smtClean="0">
                <a:latin typeface="Arial Black" pitchFamily="34" charset="0"/>
                <a:ea typeface="+mn-ea"/>
                <a:cs typeface="+mn-cs"/>
              </a:rPr>
              <a:t>2, 12, 13 e 14</a:t>
            </a:r>
            <a:endParaRPr lang="pt-BR" sz="4800" b="1" dirty="0">
              <a:solidFill>
                <a:schemeClr val="tx1"/>
              </a:solidFill>
              <a:latin typeface="Arial Black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4979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1"/>
          <p:cNvSpPr txBox="1">
            <a:spLocks/>
          </p:cNvSpPr>
          <p:nvPr/>
        </p:nvSpPr>
        <p:spPr>
          <a:xfrm>
            <a:off x="395536" y="1268760"/>
            <a:ext cx="8568952" cy="4464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  <a:defRPr/>
            </a:pPr>
            <a:endParaRPr lang="pt-BR" b="1" dirty="0" smtClean="0">
              <a:solidFill>
                <a:schemeClr val="tx1"/>
              </a:solidFill>
              <a:latin typeface="+mj-lt"/>
            </a:endParaRPr>
          </a:p>
          <a:p>
            <a:pPr marL="0" indent="0" algn="ctr">
              <a:lnSpc>
                <a:spcPct val="90000"/>
              </a:lnSpc>
              <a:buNone/>
              <a:defRPr/>
            </a:pPr>
            <a:r>
              <a:rPr lang="pt-BR" sz="2800" b="1" dirty="0" smtClean="0">
                <a:solidFill>
                  <a:schemeClr val="tx1"/>
                </a:solidFill>
                <a:latin typeface="+mj-lt"/>
              </a:rPr>
              <a:t>Serão todos feitos no </a:t>
            </a:r>
            <a:r>
              <a:rPr lang="pt-BR" sz="2800" b="1" dirty="0" smtClean="0">
                <a:solidFill>
                  <a:srgbClr val="0070C0"/>
                </a:solidFill>
                <a:latin typeface="+mj-lt"/>
              </a:rPr>
              <a:t>SIG INTERNET</a:t>
            </a:r>
            <a:r>
              <a:rPr lang="pt-BR" sz="2800" b="1" dirty="0" smtClean="0">
                <a:solidFill>
                  <a:schemeClr val="tx1"/>
                </a:solidFill>
                <a:latin typeface="+mj-lt"/>
              </a:rPr>
              <a:t>.</a:t>
            </a:r>
          </a:p>
          <a:p>
            <a:pPr marL="0" indent="0" algn="ctr">
              <a:lnSpc>
                <a:spcPct val="90000"/>
              </a:lnSpc>
              <a:buNone/>
              <a:defRPr/>
            </a:pPr>
            <a:endParaRPr lang="pt-BR" sz="2800" b="1" dirty="0">
              <a:solidFill>
                <a:schemeClr val="tx1"/>
              </a:solidFill>
              <a:latin typeface="+mj-lt"/>
            </a:endParaRPr>
          </a:p>
          <a:p>
            <a:pPr marL="0" indent="0" algn="ctr">
              <a:lnSpc>
                <a:spcPct val="90000"/>
              </a:lnSpc>
              <a:buNone/>
              <a:defRPr/>
            </a:pPr>
            <a:r>
              <a:rPr lang="pt-BR" sz="2800" b="1" dirty="0" smtClean="0">
                <a:solidFill>
                  <a:schemeClr val="tx1"/>
                </a:solidFill>
                <a:latin typeface="+mj-lt"/>
              </a:rPr>
              <a:t>Passar o mouse em </a:t>
            </a:r>
            <a:r>
              <a:rPr lang="pt-BR" sz="2800" b="1" dirty="0" smtClean="0">
                <a:solidFill>
                  <a:srgbClr val="0070C0"/>
                </a:solidFill>
                <a:latin typeface="+mj-lt"/>
              </a:rPr>
              <a:t>ROTINAS MENSAIS-ANUAIS </a:t>
            </a:r>
            <a:r>
              <a:rPr lang="pt-BR" sz="2800" b="1" dirty="0" smtClean="0">
                <a:solidFill>
                  <a:schemeClr val="tx1"/>
                </a:solidFill>
                <a:latin typeface="+mj-lt"/>
              </a:rPr>
              <a:t>e irá aparecer o módulo </a:t>
            </a:r>
            <a:r>
              <a:rPr lang="pt-BR" sz="2800" b="1" dirty="0" smtClean="0">
                <a:solidFill>
                  <a:srgbClr val="0070C0"/>
                </a:solidFill>
                <a:latin typeface="+mj-lt"/>
              </a:rPr>
              <a:t>TCE DELIBERAÇÃO 248</a:t>
            </a:r>
            <a:r>
              <a:rPr lang="pt-BR" sz="2800" b="1" dirty="0" smtClean="0">
                <a:solidFill>
                  <a:schemeClr val="tx1"/>
                </a:solidFill>
                <a:latin typeface="+mj-lt"/>
              </a:rPr>
              <a:t>.</a:t>
            </a:r>
          </a:p>
          <a:p>
            <a:pPr marL="0" indent="0" algn="ctr">
              <a:lnSpc>
                <a:spcPct val="90000"/>
              </a:lnSpc>
              <a:buNone/>
              <a:defRPr/>
            </a:pPr>
            <a:endParaRPr lang="pt-BR" sz="2800" b="1" dirty="0">
              <a:solidFill>
                <a:schemeClr val="tx1"/>
              </a:solidFill>
              <a:latin typeface="+mj-lt"/>
            </a:endParaRPr>
          </a:p>
          <a:p>
            <a:pPr marL="0" indent="0" algn="ctr">
              <a:lnSpc>
                <a:spcPct val="90000"/>
              </a:lnSpc>
              <a:buNone/>
              <a:defRPr/>
            </a:pPr>
            <a:r>
              <a:rPr lang="pt-BR" sz="2800" b="1" dirty="0" smtClean="0">
                <a:solidFill>
                  <a:schemeClr val="tx1"/>
                </a:solidFill>
                <a:latin typeface="+mj-lt"/>
              </a:rPr>
              <a:t>Se não tiver perfil é só passar COMUNICA para UGE 200297, com os CPFS.</a:t>
            </a:r>
          </a:p>
          <a:p>
            <a:pPr marL="0" indent="0" algn="ctr">
              <a:lnSpc>
                <a:spcPct val="90000"/>
              </a:lnSpc>
              <a:buNone/>
              <a:defRPr/>
            </a:pPr>
            <a:endParaRPr lang="pt-BR" sz="2800" b="1" u="sng" dirty="0">
              <a:solidFill>
                <a:schemeClr val="tx1"/>
              </a:solidFill>
              <a:latin typeface="+mj-lt"/>
            </a:endParaRPr>
          </a:p>
          <a:p>
            <a:pPr marL="0" indent="0" algn="ctr">
              <a:lnSpc>
                <a:spcPct val="90000"/>
              </a:lnSpc>
              <a:buNone/>
              <a:defRPr/>
            </a:pPr>
            <a:endParaRPr lang="pt-BR" sz="3200" b="1" dirty="0">
              <a:solidFill>
                <a:schemeClr val="tx1"/>
              </a:solidFill>
              <a:latin typeface="+mj-lt"/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endParaRPr lang="pt-BR" sz="2800" b="1" dirty="0" smtClean="0">
              <a:solidFill>
                <a:schemeClr val="tx1"/>
              </a:solidFill>
              <a:latin typeface="+mj-lt"/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endParaRPr lang="pt-BR" sz="28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57452" y="44624"/>
            <a:ext cx="8964488" cy="936104"/>
          </a:xfrm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  <a:spcBef>
                <a:spcPct val="20000"/>
              </a:spcBef>
              <a:buClr>
                <a:schemeClr val="accent1"/>
              </a:buClr>
              <a:buSzPct val="100000"/>
              <a:defRPr/>
            </a:pPr>
            <a:r>
              <a:rPr lang="pt-BR" sz="4000" b="1" dirty="0" smtClean="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rPr>
              <a:t/>
            </a:r>
            <a:br>
              <a:rPr lang="pt-BR" sz="4000" b="1" dirty="0" smtClean="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rPr>
            </a:br>
            <a:r>
              <a:rPr lang="pt-BR" sz="3600" b="1" dirty="0" smtClean="0">
                <a:latin typeface="Arial Black" pitchFamily="34" charset="0"/>
                <a:ea typeface="+mn-ea"/>
                <a:cs typeface="+mn-cs"/>
              </a:rPr>
              <a:t>GRUPO 2: 4 Relatórios</a:t>
            </a:r>
            <a:endParaRPr lang="pt-BR" sz="4800" b="1" dirty="0">
              <a:solidFill>
                <a:schemeClr val="tx1"/>
              </a:solidFill>
              <a:latin typeface="Arial Black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91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1"/>
          <p:cNvSpPr txBox="1">
            <a:spLocks/>
          </p:cNvSpPr>
          <p:nvPr/>
        </p:nvSpPr>
        <p:spPr>
          <a:xfrm>
            <a:off x="395536" y="1268760"/>
            <a:ext cx="8568952" cy="4464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  <a:defRPr/>
            </a:pPr>
            <a:endParaRPr lang="pt-BR" b="1" dirty="0" smtClean="0">
              <a:solidFill>
                <a:schemeClr val="tx1"/>
              </a:solidFill>
              <a:latin typeface="+mj-lt"/>
            </a:endParaRPr>
          </a:p>
          <a:p>
            <a:pPr marL="0" indent="0" algn="ctr">
              <a:lnSpc>
                <a:spcPct val="90000"/>
              </a:lnSpc>
              <a:buNone/>
              <a:defRPr/>
            </a:pPr>
            <a:r>
              <a:rPr lang="pt-BR" sz="2800" b="1" dirty="0" smtClean="0">
                <a:solidFill>
                  <a:schemeClr val="tx1"/>
                </a:solidFill>
                <a:latin typeface="+mj-lt"/>
              </a:rPr>
              <a:t>Basta preencher.</a:t>
            </a:r>
          </a:p>
          <a:p>
            <a:pPr marL="0" indent="0" algn="ctr">
              <a:lnSpc>
                <a:spcPct val="90000"/>
              </a:lnSpc>
              <a:buNone/>
              <a:defRPr/>
            </a:pPr>
            <a:endParaRPr lang="pt-BR" sz="2800" b="1" dirty="0">
              <a:solidFill>
                <a:schemeClr val="tx1"/>
              </a:solidFill>
              <a:latin typeface="+mj-lt"/>
            </a:endParaRPr>
          </a:p>
          <a:p>
            <a:pPr marL="0" indent="0" algn="ctr">
              <a:lnSpc>
                <a:spcPct val="90000"/>
              </a:lnSpc>
              <a:buNone/>
              <a:defRPr/>
            </a:pPr>
            <a:r>
              <a:rPr lang="pt-BR" sz="2800" b="1" dirty="0" smtClean="0">
                <a:solidFill>
                  <a:schemeClr val="tx1"/>
                </a:solidFill>
                <a:latin typeface="+mj-lt"/>
              </a:rPr>
              <a:t>Não será necessário enviar nada.</a:t>
            </a:r>
          </a:p>
          <a:p>
            <a:pPr marL="0" indent="0" algn="ctr">
              <a:lnSpc>
                <a:spcPct val="90000"/>
              </a:lnSpc>
              <a:buNone/>
              <a:defRPr/>
            </a:pPr>
            <a:endParaRPr lang="pt-BR" sz="2800" b="1" dirty="0">
              <a:solidFill>
                <a:schemeClr val="tx1"/>
              </a:solidFill>
              <a:latin typeface="+mj-lt"/>
            </a:endParaRPr>
          </a:p>
          <a:p>
            <a:pPr marL="0" indent="0" algn="ctr">
              <a:lnSpc>
                <a:spcPct val="90000"/>
              </a:lnSpc>
              <a:buNone/>
              <a:defRPr/>
            </a:pPr>
            <a:r>
              <a:rPr lang="pt-BR" sz="2800" b="1" dirty="0" smtClean="0">
                <a:solidFill>
                  <a:schemeClr val="tx1"/>
                </a:solidFill>
                <a:latin typeface="+mj-lt"/>
              </a:rPr>
              <a:t>Prazo para preencher será dia 24/11/2014.</a:t>
            </a:r>
          </a:p>
          <a:p>
            <a:pPr marL="0" indent="0" algn="ctr">
              <a:lnSpc>
                <a:spcPct val="90000"/>
              </a:lnSpc>
              <a:buNone/>
              <a:defRPr/>
            </a:pPr>
            <a:endParaRPr lang="pt-BR" sz="2800" b="1" dirty="0">
              <a:solidFill>
                <a:schemeClr val="tx1"/>
              </a:solidFill>
              <a:latin typeface="+mj-lt"/>
            </a:endParaRPr>
          </a:p>
          <a:p>
            <a:pPr marL="0" indent="0" algn="ctr">
              <a:lnSpc>
                <a:spcPct val="90000"/>
              </a:lnSpc>
              <a:buNone/>
              <a:defRPr/>
            </a:pPr>
            <a:r>
              <a:rPr lang="pt-BR" sz="2800" b="1" dirty="0" smtClean="0">
                <a:solidFill>
                  <a:schemeClr val="tx1"/>
                </a:solidFill>
                <a:latin typeface="+mj-lt"/>
              </a:rPr>
              <a:t>Será feita extração automática e transmissão para o TCE.</a:t>
            </a:r>
          </a:p>
          <a:p>
            <a:pPr marL="0" indent="0" algn="ctr">
              <a:lnSpc>
                <a:spcPct val="90000"/>
              </a:lnSpc>
              <a:buNone/>
              <a:defRPr/>
            </a:pPr>
            <a:endParaRPr lang="pt-BR" sz="2800" b="1" u="sng" dirty="0">
              <a:solidFill>
                <a:schemeClr val="tx1"/>
              </a:solidFill>
              <a:latin typeface="+mj-lt"/>
            </a:endParaRPr>
          </a:p>
          <a:p>
            <a:pPr marL="0" indent="0" algn="ctr">
              <a:lnSpc>
                <a:spcPct val="90000"/>
              </a:lnSpc>
              <a:buNone/>
              <a:defRPr/>
            </a:pPr>
            <a:endParaRPr lang="pt-BR" sz="3200" b="1" dirty="0">
              <a:solidFill>
                <a:schemeClr val="tx1"/>
              </a:solidFill>
              <a:latin typeface="+mj-lt"/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endParaRPr lang="pt-BR" sz="2800" b="1" dirty="0" smtClean="0">
              <a:solidFill>
                <a:schemeClr val="tx1"/>
              </a:solidFill>
              <a:latin typeface="+mj-lt"/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endParaRPr lang="pt-BR" sz="28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57452" y="44624"/>
            <a:ext cx="8964488" cy="936104"/>
          </a:xfrm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  <a:spcBef>
                <a:spcPct val="20000"/>
              </a:spcBef>
              <a:buClr>
                <a:schemeClr val="accent1"/>
              </a:buClr>
              <a:buSzPct val="100000"/>
              <a:defRPr/>
            </a:pPr>
            <a:r>
              <a:rPr lang="pt-BR" sz="4000" b="1" dirty="0" smtClean="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rPr>
              <a:t/>
            </a:r>
            <a:br>
              <a:rPr lang="pt-BR" sz="4000" b="1" dirty="0" smtClean="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rPr>
            </a:br>
            <a:r>
              <a:rPr lang="pt-BR" sz="3600" b="1" dirty="0" smtClean="0">
                <a:latin typeface="Arial Black" pitchFamily="34" charset="0"/>
                <a:ea typeface="+mn-ea"/>
                <a:cs typeface="+mn-cs"/>
              </a:rPr>
              <a:t>GRUPO 2: Relatórios 7, 9, 10 e 11</a:t>
            </a:r>
            <a:endParaRPr lang="pt-BR" sz="4800" b="1" dirty="0">
              <a:solidFill>
                <a:schemeClr val="tx1"/>
              </a:solidFill>
              <a:latin typeface="Arial Black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4045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1"/>
          <p:cNvSpPr txBox="1">
            <a:spLocks/>
          </p:cNvSpPr>
          <p:nvPr/>
        </p:nvSpPr>
        <p:spPr>
          <a:xfrm>
            <a:off x="395536" y="1268760"/>
            <a:ext cx="8568952" cy="4464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  <a:defRPr/>
            </a:pPr>
            <a:endParaRPr lang="pt-BR" b="1" dirty="0" smtClean="0">
              <a:solidFill>
                <a:schemeClr val="tx1"/>
              </a:solidFill>
              <a:latin typeface="+mj-lt"/>
            </a:endParaRPr>
          </a:p>
          <a:p>
            <a:pPr marL="0" indent="0" algn="ctr">
              <a:lnSpc>
                <a:spcPct val="90000"/>
              </a:lnSpc>
              <a:buNone/>
              <a:defRPr/>
            </a:pPr>
            <a:r>
              <a:rPr lang="pt-BR" sz="2800" b="1" dirty="0" smtClean="0">
                <a:solidFill>
                  <a:schemeClr val="tx1"/>
                </a:solidFill>
                <a:latin typeface="+mj-lt"/>
              </a:rPr>
              <a:t>Despesas sem prévio empenho.</a:t>
            </a:r>
          </a:p>
          <a:p>
            <a:pPr marL="0" indent="0" algn="ctr">
              <a:lnSpc>
                <a:spcPct val="90000"/>
              </a:lnSpc>
              <a:buNone/>
              <a:defRPr/>
            </a:pPr>
            <a:endParaRPr lang="pt-BR" sz="2800" b="1" dirty="0">
              <a:solidFill>
                <a:schemeClr val="tx1"/>
              </a:solidFill>
              <a:latin typeface="+mj-lt"/>
            </a:endParaRPr>
          </a:p>
          <a:p>
            <a:pPr marL="0" indent="0" algn="ctr">
              <a:lnSpc>
                <a:spcPct val="90000"/>
              </a:lnSpc>
              <a:buNone/>
              <a:defRPr/>
            </a:pPr>
            <a:r>
              <a:rPr lang="pt-BR" sz="2800" b="1" dirty="0" smtClean="0">
                <a:solidFill>
                  <a:schemeClr val="tx1"/>
                </a:solidFill>
                <a:latin typeface="+mj-lt"/>
              </a:rPr>
              <a:t>O fato gerador da despesa tem que ter ocorrido em 2014.</a:t>
            </a:r>
          </a:p>
          <a:p>
            <a:pPr marL="0" indent="0" algn="ctr">
              <a:lnSpc>
                <a:spcPct val="90000"/>
              </a:lnSpc>
              <a:buNone/>
              <a:defRPr/>
            </a:pPr>
            <a:endParaRPr lang="pt-BR" sz="2800" b="1" u="sng" dirty="0">
              <a:solidFill>
                <a:schemeClr val="tx1"/>
              </a:solidFill>
              <a:latin typeface="+mj-lt"/>
            </a:endParaRPr>
          </a:p>
          <a:p>
            <a:pPr marL="0" indent="0" algn="ctr">
              <a:lnSpc>
                <a:spcPct val="90000"/>
              </a:lnSpc>
              <a:buNone/>
              <a:defRPr/>
            </a:pPr>
            <a:endParaRPr lang="pt-BR" sz="3200" b="1" dirty="0">
              <a:solidFill>
                <a:schemeClr val="tx1"/>
              </a:solidFill>
              <a:latin typeface="+mj-lt"/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endParaRPr lang="pt-BR" sz="2800" b="1" dirty="0" smtClean="0">
              <a:solidFill>
                <a:schemeClr val="tx1"/>
              </a:solidFill>
              <a:latin typeface="+mj-lt"/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endParaRPr lang="pt-BR" sz="28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57452" y="44624"/>
            <a:ext cx="8964488" cy="936104"/>
          </a:xfrm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  <a:spcBef>
                <a:spcPct val="20000"/>
              </a:spcBef>
              <a:buClr>
                <a:schemeClr val="accent1"/>
              </a:buClr>
              <a:buSzPct val="100000"/>
              <a:defRPr/>
            </a:pPr>
            <a:r>
              <a:rPr lang="pt-BR" sz="4000" b="1" dirty="0" smtClean="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rPr>
              <a:t/>
            </a:r>
            <a:br>
              <a:rPr lang="pt-BR" sz="4000" b="1" dirty="0" smtClean="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rPr>
            </a:br>
            <a:r>
              <a:rPr lang="pt-BR" sz="3600" b="1" dirty="0" smtClean="0">
                <a:latin typeface="Arial Black" pitchFamily="34" charset="0"/>
                <a:ea typeface="+mn-ea"/>
                <a:cs typeface="+mn-cs"/>
              </a:rPr>
              <a:t>GRUPO 2: Relatório 7</a:t>
            </a:r>
            <a:endParaRPr lang="pt-BR" sz="4800" b="1" dirty="0">
              <a:solidFill>
                <a:schemeClr val="tx1"/>
              </a:solidFill>
              <a:latin typeface="Arial Black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8982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1"/>
          <p:cNvSpPr txBox="1">
            <a:spLocks/>
          </p:cNvSpPr>
          <p:nvPr/>
        </p:nvSpPr>
        <p:spPr>
          <a:xfrm>
            <a:off x="683568" y="1725037"/>
            <a:ext cx="7848872" cy="35283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pt-BR" dirty="0" smtClean="0"/>
          </a:p>
        </p:txBody>
      </p:sp>
      <p:sp>
        <p:nvSpPr>
          <p:cNvPr id="3" name="Retângulo 2"/>
          <p:cNvSpPr/>
          <p:nvPr/>
        </p:nvSpPr>
        <p:spPr>
          <a:xfrm>
            <a:off x="251520" y="1177587"/>
            <a:ext cx="65230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latin typeface="Arial Black" pitchFamily="34" charset="0"/>
              </a:rPr>
              <a:t>1.2 </a:t>
            </a:r>
            <a:r>
              <a:rPr lang="pt-BR" sz="2800" b="1" dirty="0" smtClean="0">
                <a:latin typeface="Arial Black" pitchFamily="34" charset="0"/>
              </a:rPr>
              <a:t>Composição do Manual</a:t>
            </a:r>
            <a:endParaRPr lang="pt-BR" sz="2800" dirty="0">
              <a:latin typeface="Arial Black" pitchFamily="34" charset="0"/>
            </a:endParaRPr>
          </a:p>
        </p:txBody>
      </p:sp>
      <p:sp>
        <p:nvSpPr>
          <p:cNvPr id="7" name="Título 2"/>
          <p:cNvSpPr>
            <a:spLocks noGrp="1"/>
          </p:cNvSpPr>
          <p:nvPr>
            <p:ph type="title"/>
          </p:nvPr>
        </p:nvSpPr>
        <p:spPr>
          <a:xfrm>
            <a:off x="467544" y="-27384"/>
            <a:ext cx="8229600" cy="850106"/>
          </a:xfrm>
        </p:spPr>
        <p:txBody>
          <a:bodyPr>
            <a:noAutofit/>
          </a:bodyPr>
          <a:lstStyle/>
          <a:p>
            <a:pPr algn="ctr">
              <a:lnSpc>
                <a:spcPct val="70000"/>
              </a:lnSpc>
              <a:spcBef>
                <a:spcPct val="20000"/>
              </a:spcBef>
              <a:buClr>
                <a:schemeClr val="accent1"/>
              </a:buClr>
              <a:buSzPct val="100000"/>
              <a:defRPr/>
            </a:pPr>
            <a:r>
              <a:rPr lang="pt-BR" sz="4000" b="1" dirty="0" smtClean="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rPr>
              <a:t/>
            </a:r>
            <a:br>
              <a:rPr lang="pt-BR" sz="4000" b="1" dirty="0" smtClean="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rPr>
            </a:br>
            <a:r>
              <a:rPr lang="pt-BR" sz="4000" b="1" dirty="0" smtClean="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rPr>
              <a:t>1. Introdução</a:t>
            </a:r>
            <a:endParaRPr lang="pt-BR" sz="4000" b="1" dirty="0">
              <a:solidFill>
                <a:schemeClr val="tx1"/>
              </a:solidFill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251520" y="1484784"/>
            <a:ext cx="8640960" cy="4525963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endParaRPr lang="pt-BR" sz="2400" dirty="0" smtClean="0">
              <a:solidFill>
                <a:schemeClr val="tx1"/>
              </a:solidFill>
              <a:latin typeface="+mj-lt"/>
              <a:cs typeface="Arial" pitchFamily="34" charset="0"/>
            </a:endParaRPr>
          </a:p>
          <a:p>
            <a:pPr marL="0" indent="0" algn="just">
              <a:buNone/>
            </a:pPr>
            <a:r>
              <a:rPr lang="pt-BR" sz="240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O </a:t>
            </a:r>
            <a:r>
              <a:rPr lang="pt-BR" sz="2400" dirty="0">
                <a:solidFill>
                  <a:schemeClr val="tx1"/>
                </a:solidFill>
                <a:latin typeface="+mj-lt"/>
                <a:cs typeface="Arial" pitchFamily="34" charset="0"/>
              </a:rPr>
              <a:t>Manual de Encerramento para o </a:t>
            </a:r>
            <a:r>
              <a:rPr lang="pt-BR" sz="2400" b="1" dirty="0">
                <a:solidFill>
                  <a:schemeClr val="tx1"/>
                </a:solidFill>
                <a:latin typeface="+mj-lt"/>
                <a:cs typeface="Arial" pitchFamily="34" charset="0"/>
              </a:rPr>
              <a:t>Exercício de </a:t>
            </a:r>
            <a:r>
              <a:rPr lang="pt-BR" sz="2400" b="1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2014 </a:t>
            </a:r>
            <a:r>
              <a:rPr lang="pt-BR" sz="240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é composto por 25 tópicos, dentre os quais se destacam, </a:t>
            </a:r>
            <a:r>
              <a:rPr lang="pt-BR" sz="2400" u="sng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sem prejuízo dos demais</a:t>
            </a:r>
            <a:r>
              <a:rPr lang="pt-BR" sz="240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:</a:t>
            </a:r>
            <a:endParaRPr lang="pt-BR" sz="2400" dirty="0">
              <a:solidFill>
                <a:schemeClr val="tx1"/>
              </a:solidFill>
              <a:latin typeface="+mj-lt"/>
              <a:cs typeface="Arial" pitchFamily="34" charset="0"/>
            </a:endParaRPr>
          </a:p>
          <a:p>
            <a:pPr marL="0" indent="0" algn="just">
              <a:buNone/>
            </a:pPr>
            <a:endParaRPr lang="pt-BR" sz="1000" dirty="0">
              <a:solidFill>
                <a:schemeClr val="tx1"/>
              </a:solidFill>
              <a:latin typeface="+mj-lt"/>
              <a:cs typeface="Arial" pitchFamily="34" charset="0"/>
            </a:endParaRPr>
          </a:p>
          <a:p>
            <a:pPr algn="just">
              <a:buFontTx/>
              <a:buChar char="-"/>
            </a:pPr>
            <a:r>
              <a:rPr lang="pt-BR" sz="2400" u="sng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Tópico 7</a:t>
            </a:r>
            <a:r>
              <a:rPr lang="pt-BR" sz="240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: Lista de Verificação para o Encerramento do Exercício ;</a:t>
            </a:r>
          </a:p>
          <a:p>
            <a:pPr algn="just">
              <a:buFontTx/>
              <a:buChar char="-"/>
            </a:pPr>
            <a:endParaRPr lang="pt-BR" sz="2400" dirty="0">
              <a:latin typeface="+mj-lt"/>
              <a:cs typeface="Arial" pitchFamily="34" charset="0"/>
            </a:endParaRPr>
          </a:p>
          <a:p>
            <a:pPr algn="just">
              <a:buFontTx/>
              <a:buChar char="-"/>
            </a:pPr>
            <a:r>
              <a:rPr lang="pt-BR" sz="2400" u="sng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Tópico 8</a:t>
            </a:r>
            <a:r>
              <a:rPr lang="pt-BR" sz="240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: Controles Devedores e Credores;</a:t>
            </a:r>
          </a:p>
          <a:p>
            <a:pPr algn="just">
              <a:buFontTx/>
              <a:buChar char="-"/>
            </a:pPr>
            <a:endParaRPr lang="pt-BR" sz="2400" u="sng" dirty="0">
              <a:latin typeface="+mj-lt"/>
              <a:cs typeface="Arial" pitchFamily="34" charset="0"/>
            </a:endParaRPr>
          </a:p>
          <a:p>
            <a:pPr algn="just">
              <a:buFontTx/>
              <a:buChar char="-"/>
            </a:pPr>
            <a:r>
              <a:rPr lang="pt-BR" sz="2400" u="sng" dirty="0" smtClean="0">
                <a:latin typeface="+mj-lt"/>
                <a:cs typeface="Arial" pitchFamily="34" charset="0"/>
              </a:rPr>
              <a:t>Tópico 11</a:t>
            </a:r>
            <a:r>
              <a:rPr lang="pt-BR" sz="2400" dirty="0" smtClean="0">
                <a:latin typeface="+mj-lt"/>
                <a:cs typeface="Arial" pitchFamily="34" charset="0"/>
              </a:rPr>
              <a:t>: Análise dos Contabilistas;</a:t>
            </a:r>
          </a:p>
          <a:p>
            <a:pPr algn="just">
              <a:buFontTx/>
              <a:buChar char="-"/>
            </a:pPr>
            <a:endParaRPr lang="pt-BR" sz="2400" u="sng" dirty="0">
              <a:solidFill>
                <a:schemeClr val="tx1"/>
              </a:solidFill>
              <a:latin typeface="+mj-lt"/>
              <a:cs typeface="Arial" pitchFamily="34" charset="0"/>
            </a:endParaRPr>
          </a:p>
          <a:p>
            <a:pPr algn="just">
              <a:buFontTx/>
              <a:buChar char="-"/>
            </a:pPr>
            <a:r>
              <a:rPr lang="pt-BR" sz="2400" u="sng" dirty="0" smtClean="0">
                <a:latin typeface="+mj-lt"/>
                <a:cs typeface="Arial" pitchFamily="34" charset="0"/>
              </a:rPr>
              <a:t>Tópico 14</a:t>
            </a:r>
            <a:r>
              <a:rPr lang="pt-BR" sz="2400" dirty="0" smtClean="0">
                <a:latin typeface="+mj-lt"/>
                <a:cs typeface="Arial" pitchFamily="34" charset="0"/>
              </a:rPr>
              <a:t>: Inscrição dos Restos a Pagar</a:t>
            </a:r>
            <a:endParaRPr lang="pt-BR" sz="2400" u="sng" dirty="0">
              <a:solidFill>
                <a:schemeClr val="tx1"/>
              </a:solidFill>
              <a:latin typeface="+mj-lt"/>
              <a:cs typeface="Arial" pitchFamily="34" charset="0"/>
            </a:endParaRPr>
          </a:p>
          <a:p>
            <a:pPr marL="0" indent="0" algn="just">
              <a:buNone/>
            </a:pPr>
            <a:endParaRPr lang="pt-BR" sz="2400" dirty="0">
              <a:latin typeface="+mj-lt"/>
            </a:endParaRPr>
          </a:p>
          <a:p>
            <a:pPr marL="0" indent="0" algn="just">
              <a:buNone/>
            </a:pPr>
            <a:endParaRPr lang="pt-BR" sz="2400" dirty="0">
              <a:latin typeface="+mj-lt"/>
            </a:endParaRPr>
          </a:p>
          <a:p>
            <a:pPr marL="0" indent="0" algn="just">
              <a:buNone/>
            </a:pPr>
            <a:endParaRPr lang="pt-BR" sz="2400" dirty="0">
              <a:latin typeface="+mj-lt"/>
            </a:endParaRPr>
          </a:p>
          <a:p>
            <a:pPr marL="0" indent="0" algn="just">
              <a:buNone/>
            </a:pPr>
            <a:endParaRPr lang="pt-BR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9802036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1"/>
          <p:cNvSpPr txBox="1">
            <a:spLocks/>
          </p:cNvSpPr>
          <p:nvPr/>
        </p:nvSpPr>
        <p:spPr>
          <a:xfrm>
            <a:off x="395536" y="1268760"/>
            <a:ext cx="8568952" cy="446449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  <a:defRPr/>
            </a:pPr>
            <a:endParaRPr lang="pt-BR" b="1" dirty="0" smtClean="0">
              <a:solidFill>
                <a:schemeClr val="tx1"/>
              </a:solidFill>
              <a:latin typeface="+mj-lt"/>
            </a:endParaRPr>
          </a:p>
          <a:p>
            <a:pPr marL="0" indent="0" algn="ctr">
              <a:lnSpc>
                <a:spcPct val="90000"/>
              </a:lnSpc>
              <a:buNone/>
              <a:defRPr/>
            </a:pPr>
            <a:r>
              <a:rPr lang="pt-BR" sz="2800" b="1" dirty="0" smtClean="0">
                <a:solidFill>
                  <a:schemeClr val="tx1"/>
                </a:solidFill>
                <a:latin typeface="+mj-lt"/>
              </a:rPr>
              <a:t>DEAS reconhecidos em 2014.</a:t>
            </a:r>
          </a:p>
          <a:p>
            <a:pPr marL="0" indent="0" algn="ctr">
              <a:lnSpc>
                <a:spcPct val="90000"/>
              </a:lnSpc>
              <a:buNone/>
              <a:defRPr/>
            </a:pPr>
            <a:endParaRPr lang="pt-BR" sz="2800" b="1" dirty="0">
              <a:solidFill>
                <a:schemeClr val="tx1"/>
              </a:solidFill>
              <a:latin typeface="+mj-lt"/>
            </a:endParaRPr>
          </a:p>
          <a:p>
            <a:pPr marL="0" indent="0" algn="ctr">
              <a:lnSpc>
                <a:spcPct val="90000"/>
              </a:lnSpc>
              <a:buNone/>
              <a:defRPr/>
            </a:pPr>
            <a:r>
              <a:rPr lang="pt-BR" sz="2800" b="1" dirty="0" smtClean="0">
                <a:solidFill>
                  <a:srgbClr val="0070C0"/>
                </a:solidFill>
                <a:latin typeface="+mj-lt"/>
              </a:rPr>
              <a:t>A publicação do reconhecimento tem que ter ocorrido em 2014.</a:t>
            </a:r>
          </a:p>
          <a:p>
            <a:pPr marL="0" indent="0" algn="ctr">
              <a:lnSpc>
                <a:spcPct val="90000"/>
              </a:lnSpc>
              <a:buNone/>
              <a:defRPr/>
            </a:pPr>
            <a:endParaRPr lang="pt-BR" sz="2800" b="1" u="sng" dirty="0" smtClean="0">
              <a:solidFill>
                <a:schemeClr val="tx1"/>
              </a:solidFill>
              <a:latin typeface="+mj-lt"/>
            </a:endParaRPr>
          </a:p>
          <a:p>
            <a:pPr marL="0" indent="0" algn="ctr">
              <a:lnSpc>
                <a:spcPct val="90000"/>
              </a:lnSpc>
              <a:buNone/>
              <a:defRPr/>
            </a:pPr>
            <a:r>
              <a:rPr lang="pt-BR" sz="2800" b="1" dirty="0" smtClean="0">
                <a:solidFill>
                  <a:srgbClr val="0070C0"/>
                </a:solidFill>
                <a:latin typeface="+mj-lt"/>
              </a:rPr>
              <a:t>Parcela ainda não empenhada.</a:t>
            </a:r>
          </a:p>
          <a:p>
            <a:pPr marL="0" indent="0" algn="ctr">
              <a:lnSpc>
                <a:spcPct val="90000"/>
              </a:lnSpc>
              <a:buNone/>
              <a:defRPr/>
            </a:pPr>
            <a:endParaRPr lang="pt-BR" sz="2800" b="1" u="sng" dirty="0">
              <a:solidFill>
                <a:schemeClr val="tx1"/>
              </a:solidFill>
              <a:latin typeface="+mj-lt"/>
            </a:endParaRPr>
          </a:p>
          <a:p>
            <a:pPr marL="0" indent="0" algn="ctr">
              <a:lnSpc>
                <a:spcPct val="90000"/>
              </a:lnSpc>
              <a:buNone/>
              <a:defRPr/>
            </a:pPr>
            <a:r>
              <a:rPr lang="pt-BR" sz="2800" b="1" u="sng" dirty="0" smtClean="0">
                <a:solidFill>
                  <a:schemeClr val="tx1"/>
                </a:solidFill>
                <a:latin typeface="+mj-lt"/>
              </a:rPr>
              <a:t>A parcela reconhecida e empenhada não precisa ser informada.</a:t>
            </a:r>
            <a:endParaRPr lang="pt-BR" sz="2800" b="1" u="sng" dirty="0">
              <a:solidFill>
                <a:schemeClr val="tx1"/>
              </a:solidFill>
              <a:latin typeface="+mj-lt"/>
            </a:endParaRPr>
          </a:p>
          <a:p>
            <a:pPr marL="0" indent="0" algn="ctr">
              <a:lnSpc>
                <a:spcPct val="90000"/>
              </a:lnSpc>
              <a:buNone/>
              <a:defRPr/>
            </a:pPr>
            <a:endParaRPr lang="pt-BR" sz="3200" b="1" dirty="0">
              <a:solidFill>
                <a:schemeClr val="tx1"/>
              </a:solidFill>
              <a:latin typeface="+mj-lt"/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endParaRPr lang="pt-BR" sz="2800" b="1" dirty="0" smtClean="0">
              <a:solidFill>
                <a:schemeClr val="tx1"/>
              </a:solidFill>
              <a:latin typeface="+mj-lt"/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endParaRPr lang="pt-BR" sz="28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57452" y="44624"/>
            <a:ext cx="8964488" cy="936104"/>
          </a:xfrm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  <a:spcBef>
                <a:spcPct val="20000"/>
              </a:spcBef>
              <a:buClr>
                <a:schemeClr val="accent1"/>
              </a:buClr>
              <a:buSzPct val="100000"/>
              <a:defRPr/>
            </a:pPr>
            <a:r>
              <a:rPr lang="pt-BR" sz="4000" b="1" dirty="0" smtClean="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rPr>
              <a:t/>
            </a:r>
            <a:br>
              <a:rPr lang="pt-BR" sz="4000" b="1" dirty="0" smtClean="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rPr>
            </a:br>
            <a:r>
              <a:rPr lang="pt-BR" sz="3600" b="1" dirty="0" smtClean="0">
                <a:latin typeface="Arial Black" pitchFamily="34" charset="0"/>
                <a:ea typeface="+mn-ea"/>
                <a:cs typeface="+mn-cs"/>
              </a:rPr>
              <a:t>GRUPO 2: Relatório 9</a:t>
            </a:r>
            <a:endParaRPr lang="pt-BR" sz="4800" b="1" dirty="0">
              <a:solidFill>
                <a:schemeClr val="tx1"/>
              </a:solidFill>
              <a:latin typeface="Arial Black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1911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1"/>
          <p:cNvSpPr txBox="1">
            <a:spLocks/>
          </p:cNvSpPr>
          <p:nvPr/>
        </p:nvSpPr>
        <p:spPr>
          <a:xfrm>
            <a:off x="395536" y="1268760"/>
            <a:ext cx="8568952" cy="4464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  <a:defRPr/>
            </a:pPr>
            <a:endParaRPr lang="pt-BR" b="1" dirty="0" smtClean="0">
              <a:solidFill>
                <a:schemeClr val="tx1"/>
              </a:solidFill>
              <a:latin typeface="+mj-lt"/>
            </a:endParaRPr>
          </a:p>
          <a:p>
            <a:pPr marL="0" indent="0" algn="ctr">
              <a:lnSpc>
                <a:spcPct val="90000"/>
              </a:lnSpc>
              <a:buNone/>
              <a:defRPr/>
            </a:pPr>
            <a:endParaRPr lang="pt-BR" sz="2800" b="1" dirty="0" smtClean="0">
              <a:solidFill>
                <a:schemeClr val="tx1"/>
              </a:solidFill>
              <a:latin typeface="+mj-lt"/>
            </a:endParaRPr>
          </a:p>
          <a:p>
            <a:pPr marL="0" indent="0" algn="ctr">
              <a:lnSpc>
                <a:spcPct val="90000"/>
              </a:lnSpc>
              <a:buNone/>
              <a:defRPr/>
            </a:pPr>
            <a:r>
              <a:rPr lang="pt-BR" sz="2800" b="1" dirty="0" smtClean="0">
                <a:solidFill>
                  <a:schemeClr val="tx1"/>
                </a:solidFill>
                <a:latin typeface="+mj-lt"/>
              </a:rPr>
              <a:t>TODOS OS CONTRATOS COM VIGÊNCIA FINAL SUPERIOR A 31/12/2014.</a:t>
            </a:r>
          </a:p>
          <a:p>
            <a:pPr marL="0" indent="0" algn="ctr">
              <a:lnSpc>
                <a:spcPct val="90000"/>
              </a:lnSpc>
              <a:buNone/>
              <a:defRPr/>
            </a:pPr>
            <a:endParaRPr lang="pt-BR" sz="2800" b="1" dirty="0" smtClean="0">
              <a:solidFill>
                <a:schemeClr val="tx1"/>
              </a:solidFill>
              <a:latin typeface="+mj-lt"/>
            </a:endParaRPr>
          </a:p>
          <a:p>
            <a:pPr marL="0" indent="0" algn="ctr">
              <a:lnSpc>
                <a:spcPct val="90000"/>
              </a:lnSpc>
              <a:buNone/>
              <a:defRPr/>
            </a:pPr>
            <a:endParaRPr lang="pt-BR" sz="2800" b="1" dirty="0">
              <a:solidFill>
                <a:schemeClr val="tx1"/>
              </a:solidFill>
              <a:latin typeface="+mj-lt"/>
            </a:endParaRPr>
          </a:p>
          <a:p>
            <a:pPr marL="0" indent="0" algn="ctr">
              <a:lnSpc>
                <a:spcPct val="90000"/>
              </a:lnSpc>
              <a:buNone/>
              <a:defRPr/>
            </a:pPr>
            <a:r>
              <a:rPr lang="pt-BR" sz="2800" b="1" u="sng" dirty="0" smtClean="0">
                <a:solidFill>
                  <a:schemeClr val="tx1"/>
                </a:solidFill>
                <a:latin typeface="+mj-lt"/>
              </a:rPr>
              <a:t>O SIG trará automaticamente.</a:t>
            </a:r>
          </a:p>
          <a:p>
            <a:pPr marL="0" indent="0" algn="ctr">
              <a:lnSpc>
                <a:spcPct val="90000"/>
              </a:lnSpc>
              <a:buNone/>
              <a:defRPr/>
            </a:pPr>
            <a:endParaRPr lang="pt-BR" sz="3200" b="1" dirty="0">
              <a:solidFill>
                <a:schemeClr val="tx1"/>
              </a:solidFill>
              <a:latin typeface="+mj-lt"/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endParaRPr lang="pt-BR" sz="2800" b="1" dirty="0" smtClean="0">
              <a:solidFill>
                <a:schemeClr val="tx1"/>
              </a:solidFill>
              <a:latin typeface="+mj-lt"/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endParaRPr lang="pt-BR" sz="28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57452" y="44624"/>
            <a:ext cx="8964488" cy="936104"/>
          </a:xfrm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  <a:spcBef>
                <a:spcPct val="20000"/>
              </a:spcBef>
              <a:buClr>
                <a:schemeClr val="accent1"/>
              </a:buClr>
              <a:buSzPct val="100000"/>
              <a:defRPr/>
            </a:pPr>
            <a:r>
              <a:rPr lang="pt-BR" sz="4000" b="1" dirty="0" smtClean="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rPr>
              <a:t/>
            </a:r>
            <a:br>
              <a:rPr lang="pt-BR" sz="4000" b="1" dirty="0" smtClean="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rPr>
            </a:br>
            <a:r>
              <a:rPr lang="pt-BR" sz="3600" b="1" dirty="0" smtClean="0">
                <a:latin typeface="Arial Black" pitchFamily="34" charset="0"/>
                <a:ea typeface="+mn-ea"/>
                <a:cs typeface="+mn-cs"/>
              </a:rPr>
              <a:t>GRUPO 2: Relatório 10</a:t>
            </a:r>
            <a:endParaRPr lang="pt-BR" sz="4800" b="1" dirty="0">
              <a:solidFill>
                <a:schemeClr val="tx1"/>
              </a:solidFill>
              <a:latin typeface="Arial Black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5281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1"/>
          <p:cNvSpPr txBox="1">
            <a:spLocks/>
          </p:cNvSpPr>
          <p:nvPr/>
        </p:nvSpPr>
        <p:spPr>
          <a:xfrm>
            <a:off x="395536" y="1268760"/>
            <a:ext cx="8568952" cy="4464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  <a:defRPr/>
            </a:pPr>
            <a:endParaRPr lang="pt-BR" b="1" dirty="0" smtClean="0">
              <a:solidFill>
                <a:schemeClr val="tx1"/>
              </a:solidFill>
              <a:latin typeface="+mj-lt"/>
            </a:endParaRPr>
          </a:p>
          <a:p>
            <a:pPr marL="0" indent="0" algn="ctr">
              <a:lnSpc>
                <a:spcPct val="90000"/>
              </a:lnSpc>
              <a:buNone/>
              <a:defRPr/>
            </a:pPr>
            <a:r>
              <a:rPr lang="pt-BR" sz="2800" b="1" u="sng" dirty="0" smtClean="0">
                <a:solidFill>
                  <a:srgbClr val="0070C0"/>
                </a:solidFill>
                <a:latin typeface="+mj-lt"/>
              </a:rPr>
              <a:t>Responder a duas perguntas:</a:t>
            </a:r>
          </a:p>
          <a:p>
            <a:pPr marL="0" indent="0" algn="ctr">
              <a:lnSpc>
                <a:spcPct val="90000"/>
              </a:lnSpc>
              <a:buNone/>
              <a:defRPr/>
            </a:pPr>
            <a:endParaRPr lang="pt-BR" sz="2800" b="1" u="sng" dirty="0">
              <a:solidFill>
                <a:schemeClr val="tx1"/>
              </a:solidFill>
              <a:latin typeface="+mj-lt"/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pt-BR" sz="2800" b="1" dirty="0" smtClean="0">
                <a:solidFill>
                  <a:schemeClr val="tx1"/>
                </a:solidFill>
                <a:latin typeface="+mj-lt"/>
              </a:rPr>
              <a:t>1 – VÍNCULO COM PPA – SIM ou NÃO – responder para todos os contratos.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pt-BR" sz="2800" b="1" dirty="0">
              <a:solidFill>
                <a:schemeClr val="tx1"/>
              </a:solidFill>
              <a:latin typeface="+mj-lt"/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pt-BR" sz="2800" b="1" dirty="0" smtClean="0">
                <a:solidFill>
                  <a:schemeClr val="tx1"/>
                </a:solidFill>
                <a:latin typeface="+mj-lt"/>
              </a:rPr>
              <a:t>2 – TIPIFICAÇÃO – apenas para os contratos assinados ou aditados a partir de 01/05/2014.</a:t>
            </a:r>
          </a:p>
          <a:p>
            <a:pPr marL="0" indent="0" algn="ctr">
              <a:lnSpc>
                <a:spcPct val="90000"/>
              </a:lnSpc>
              <a:buNone/>
              <a:defRPr/>
            </a:pPr>
            <a:endParaRPr lang="pt-BR" sz="3200" b="1" dirty="0">
              <a:solidFill>
                <a:schemeClr val="tx1"/>
              </a:solidFill>
              <a:latin typeface="+mj-lt"/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endParaRPr lang="pt-BR" sz="2800" b="1" dirty="0" smtClean="0">
              <a:solidFill>
                <a:schemeClr val="tx1"/>
              </a:solidFill>
              <a:latin typeface="+mj-lt"/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endParaRPr lang="pt-BR" sz="28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57452" y="44624"/>
            <a:ext cx="8964488" cy="936104"/>
          </a:xfrm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  <a:spcBef>
                <a:spcPct val="20000"/>
              </a:spcBef>
              <a:buClr>
                <a:schemeClr val="accent1"/>
              </a:buClr>
              <a:buSzPct val="100000"/>
              <a:defRPr/>
            </a:pPr>
            <a:r>
              <a:rPr lang="pt-BR" sz="4000" b="1" dirty="0" smtClean="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rPr>
              <a:t/>
            </a:r>
            <a:br>
              <a:rPr lang="pt-BR" sz="4000" b="1" dirty="0" smtClean="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rPr>
            </a:br>
            <a:r>
              <a:rPr lang="pt-BR" sz="3600" b="1" dirty="0" smtClean="0">
                <a:latin typeface="Arial Black" pitchFamily="34" charset="0"/>
                <a:ea typeface="+mn-ea"/>
                <a:cs typeface="+mn-cs"/>
              </a:rPr>
              <a:t>GRUPO 2: Relatório 10</a:t>
            </a:r>
            <a:endParaRPr lang="pt-BR" sz="4800" b="1" dirty="0">
              <a:solidFill>
                <a:schemeClr val="tx1"/>
              </a:solidFill>
              <a:latin typeface="Arial Black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7625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1"/>
          <p:cNvSpPr txBox="1">
            <a:spLocks/>
          </p:cNvSpPr>
          <p:nvPr/>
        </p:nvSpPr>
        <p:spPr>
          <a:xfrm>
            <a:off x="395536" y="1268760"/>
            <a:ext cx="8568952" cy="4464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  <a:defRPr/>
            </a:pPr>
            <a:endParaRPr lang="pt-BR" b="1" dirty="0" smtClean="0">
              <a:solidFill>
                <a:schemeClr val="tx1"/>
              </a:solidFill>
              <a:latin typeface="+mj-lt"/>
            </a:endParaRPr>
          </a:p>
          <a:p>
            <a:pPr marL="0" indent="0" algn="ctr">
              <a:lnSpc>
                <a:spcPct val="90000"/>
              </a:lnSpc>
              <a:buNone/>
              <a:defRPr/>
            </a:pPr>
            <a:endParaRPr lang="pt-BR" sz="2800" b="1" u="sng" dirty="0">
              <a:solidFill>
                <a:schemeClr val="tx1"/>
              </a:solidFill>
              <a:latin typeface="+mj-lt"/>
            </a:endParaRPr>
          </a:p>
          <a:p>
            <a:pPr marL="0" indent="0" algn="ctr">
              <a:lnSpc>
                <a:spcPct val="90000"/>
              </a:lnSpc>
              <a:buNone/>
              <a:defRPr/>
            </a:pPr>
            <a:r>
              <a:rPr lang="pt-BR" sz="2800" b="1" dirty="0" smtClean="0">
                <a:solidFill>
                  <a:schemeClr val="tx1"/>
                </a:solidFill>
                <a:latin typeface="+mj-lt"/>
              </a:rPr>
              <a:t>TODOS OS CONTRATOS DE </a:t>
            </a:r>
            <a:r>
              <a:rPr lang="pt-BR" sz="2800" b="1" dirty="0" smtClean="0">
                <a:solidFill>
                  <a:srgbClr val="0070C0"/>
                </a:solidFill>
                <a:latin typeface="+mj-lt"/>
              </a:rPr>
              <a:t>PRESTAÇÃO DE SERVIÇOS</a:t>
            </a:r>
            <a:r>
              <a:rPr lang="pt-BR" sz="2800" b="1" dirty="0" smtClean="0">
                <a:solidFill>
                  <a:schemeClr val="tx1"/>
                </a:solidFill>
                <a:latin typeface="+mj-lt"/>
              </a:rPr>
              <a:t>, COM EMPENHOS NAS NATUREZAS DE DESPESA </a:t>
            </a:r>
            <a:r>
              <a:rPr lang="pt-BR" sz="2800" b="1" dirty="0" smtClean="0">
                <a:solidFill>
                  <a:srgbClr val="0070C0"/>
                </a:solidFill>
                <a:latin typeface="+mj-lt"/>
              </a:rPr>
              <a:t>339036</a:t>
            </a:r>
            <a:r>
              <a:rPr lang="pt-BR" sz="2800" b="1" dirty="0" smtClean="0">
                <a:solidFill>
                  <a:schemeClr val="tx1"/>
                </a:solidFill>
                <a:latin typeface="+mj-lt"/>
              </a:rPr>
              <a:t> E </a:t>
            </a:r>
            <a:r>
              <a:rPr lang="pt-BR" sz="2800" b="1" dirty="0" smtClean="0">
                <a:solidFill>
                  <a:srgbClr val="0070C0"/>
                </a:solidFill>
                <a:latin typeface="+mj-lt"/>
              </a:rPr>
              <a:t>339039</a:t>
            </a:r>
            <a:r>
              <a:rPr lang="pt-BR" sz="2800" b="1" dirty="0" smtClean="0">
                <a:solidFill>
                  <a:schemeClr val="tx1"/>
                </a:solidFill>
                <a:latin typeface="+mj-lt"/>
              </a:rPr>
              <a:t>, no Exercício de 2014.</a:t>
            </a:r>
          </a:p>
          <a:p>
            <a:pPr marL="0" indent="0" algn="ctr">
              <a:lnSpc>
                <a:spcPct val="90000"/>
              </a:lnSpc>
              <a:buNone/>
              <a:defRPr/>
            </a:pPr>
            <a:endParaRPr lang="pt-BR" sz="2800" b="1" dirty="0">
              <a:solidFill>
                <a:schemeClr val="tx1"/>
              </a:solidFill>
              <a:latin typeface="+mj-lt"/>
            </a:endParaRPr>
          </a:p>
          <a:p>
            <a:pPr marL="0" indent="0" algn="ctr">
              <a:lnSpc>
                <a:spcPct val="90000"/>
              </a:lnSpc>
              <a:buNone/>
              <a:defRPr/>
            </a:pPr>
            <a:r>
              <a:rPr lang="pt-BR" sz="2800" b="1" u="sng" dirty="0" smtClean="0">
                <a:solidFill>
                  <a:schemeClr val="tx1"/>
                </a:solidFill>
                <a:latin typeface="+mj-lt"/>
              </a:rPr>
              <a:t>O SIG trará automaticamente.</a:t>
            </a:r>
          </a:p>
          <a:p>
            <a:pPr marL="0" indent="0" algn="ctr">
              <a:lnSpc>
                <a:spcPct val="90000"/>
              </a:lnSpc>
              <a:buNone/>
              <a:defRPr/>
            </a:pPr>
            <a:endParaRPr lang="pt-BR" sz="3200" b="1" dirty="0">
              <a:solidFill>
                <a:schemeClr val="tx1"/>
              </a:solidFill>
              <a:latin typeface="+mj-lt"/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endParaRPr lang="pt-BR" sz="2800" b="1" dirty="0" smtClean="0">
              <a:solidFill>
                <a:schemeClr val="tx1"/>
              </a:solidFill>
              <a:latin typeface="+mj-lt"/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endParaRPr lang="pt-BR" sz="28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57452" y="44624"/>
            <a:ext cx="8964488" cy="936104"/>
          </a:xfrm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  <a:spcBef>
                <a:spcPct val="20000"/>
              </a:spcBef>
              <a:buClr>
                <a:schemeClr val="accent1"/>
              </a:buClr>
              <a:buSzPct val="100000"/>
              <a:defRPr/>
            </a:pPr>
            <a:r>
              <a:rPr lang="pt-BR" sz="4000" b="1" dirty="0" smtClean="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rPr>
              <a:t/>
            </a:r>
            <a:br>
              <a:rPr lang="pt-BR" sz="4000" b="1" dirty="0" smtClean="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rPr>
            </a:br>
            <a:r>
              <a:rPr lang="pt-BR" sz="3600" b="1" dirty="0" smtClean="0">
                <a:latin typeface="Arial Black" pitchFamily="34" charset="0"/>
                <a:ea typeface="+mn-ea"/>
                <a:cs typeface="+mn-cs"/>
              </a:rPr>
              <a:t>GRUPO 2: Relatório 11</a:t>
            </a:r>
            <a:endParaRPr lang="pt-BR" sz="4800" b="1" dirty="0">
              <a:solidFill>
                <a:schemeClr val="tx1"/>
              </a:solidFill>
              <a:latin typeface="Arial Black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1483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1"/>
          <p:cNvSpPr txBox="1">
            <a:spLocks/>
          </p:cNvSpPr>
          <p:nvPr/>
        </p:nvSpPr>
        <p:spPr>
          <a:xfrm>
            <a:off x="395536" y="1268760"/>
            <a:ext cx="8568952" cy="4464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  <a:defRPr/>
            </a:pPr>
            <a:endParaRPr lang="pt-BR" b="1" dirty="0" smtClean="0">
              <a:solidFill>
                <a:schemeClr val="tx1"/>
              </a:solidFill>
              <a:latin typeface="+mj-lt"/>
            </a:endParaRPr>
          </a:p>
          <a:p>
            <a:pPr marL="0" indent="0" algn="ctr">
              <a:lnSpc>
                <a:spcPct val="90000"/>
              </a:lnSpc>
              <a:buNone/>
              <a:defRPr/>
            </a:pPr>
            <a:r>
              <a:rPr lang="pt-BR" sz="2800" b="1" dirty="0" smtClean="0">
                <a:solidFill>
                  <a:schemeClr val="tx1"/>
                </a:solidFill>
                <a:latin typeface="+mj-lt"/>
              </a:rPr>
              <a:t>Responder a duas perguntas:</a:t>
            </a:r>
          </a:p>
          <a:p>
            <a:pPr marL="0" indent="0" algn="ctr">
              <a:lnSpc>
                <a:spcPct val="90000"/>
              </a:lnSpc>
              <a:buNone/>
              <a:defRPr/>
            </a:pPr>
            <a:endParaRPr lang="pt-BR" sz="2800" b="1" dirty="0">
              <a:solidFill>
                <a:schemeClr val="tx1"/>
              </a:solidFill>
              <a:latin typeface="+mj-lt"/>
            </a:endParaRPr>
          </a:p>
          <a:p>
            <a:pPr marL="0" indent="0" algn="ctr">
              <a:lnSpc>
                <a:spcPct val="90000"/>
              </a:lnSpc>
              <a:buNone/>
              <a:defRPr/>
            </a:pPr>
            <a:r>
              <a:rPr lang="pt-BR" sz="2800" b="1" dirty="0" smtClean="0">
                <a:solidFill>
                  <a:schemeClr val="tx1"/>
                </a:solidFill>
                <a:latin typeface="+mj-lt"/>
              </a:rPr>
              <a:t>1 – O contrato envolve </a:t>
            </a:r>
            <a:r>
              <a:rPr lang="pt-BR" sz="2800" b="1" dirty="0" smtClean="0">
                <a:solidFill>
                  <a:srgbClr val="0070C0"/>
                </a:solidFill>
                <a:latin typeface="+mj-lt"/>
              </a:rPr>
              <a:t>terceirização de mão de obra </a:t>
            </a:r>
            <a:r>
              <a:rPr lang="pt-BR" sz="2800" b="1" dirty="0" smtClean="0">
                <a:solidFill>
                  <a:schemeClr val="tx1"/>
                </a:solidFill>
                <a:latin typeface="+mj-lt"/>
              </a:rPr>
              <a:t>– SIM ou NÃO – responder para todos os contratos.</a:t>
            </a:r>
          </a:p>
          <a:p>
            <a:pPr marL="0" indent="0" algn="ctr">
              <a:lnSpc>
                <a:spcPct val="90000"/>
              </a:lnSpc>
              <a:buNone/>
              <a:defRPr/>
            </a:pPr>
            <a:endParaRPr lang="pt-BR" sz="2800" b="1" dirty="0">
              <a:solidFill>
                <a:schemeClr val="tx1"/>
              </a:solidFill>
              <a:latin typeface="+mj-lt"/>
            </a:endParaRPr>
          </a:p>
          <a:p>
            <a:pPr marL="0" indent="0" algn="ctr">
              <a:lnSpc>
                <a:spcPct val="90000"/>
              </a:lnSpc>
              <a:buNone/>
              <a:defRPr/>
            </a:pPr>
            <a:r>
              <a:rPr lang="pt-BR" sz="2800" b="1" dirty="0" smtClean="0">
                <a:solidFill>
                  <a:schemeClr val="tx1"/>
                </a:solidFill>
                <a:latin typeface="+mj-lt"/>
              </a:rPr>
              <a:t>2 – Percentual de terceirização – responder apenas para contratos com TERCEIRIZAÇÃO = SIM.</a:t>
            </a:r>
          </a:p>
          <a:p>
            <a:pPr marL="0" indent="0" algn="ctr">
              <a:lnSpc>
                <a:spcPct val="90000"/>
              </a:lnSpc>
              <a:buNone/>
              <a:defRPr/>
            </a:pPr>
            <a:endParaRPr lang="pt-BR" sz="2800" b="1" dirty="0">
              <a:solidFill>
                <a:schemeClr val="tx1"/>
              </a:solidFill>
              <a:latin typeface="+mj-lt"/>
            </a:endParaRPr>
          </a:p>
          <a:p>
            <a:pPr marL="0" indent="0" algn="ctr">
              <a:lnSpc>
                <a:spcPct val="90000"/>
              </a:lnSpc>
              <a:buNone/>
              <a:defRPr/>
            </a:pPr>
            <a:endParaRPr lang="pt-BR" sz="3200" b="1" dirty="0">
              <a:solidFill>
                <a:schemeClr val="tx1"/>
              </a:solidFill>
              <a:latin typeface="+mj-lt"/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endParaRPr lang="pt-BR" sz="2800" b="1" dirty="0" smtClean="0">
              <a:solidFill>
                <a:schemeClr val="tx1"/>
              </a:solidFill>
              <a:latin typeface="+mj-lt"/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endParaRPr lang="pt-BR" sz="28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57452" y="44624"/>
            <a:ext cx="8964488" cy="936104"/>
          </a:xfrm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  <a:spcBef>
                <a:spcPct val="20000"/>
              </a:spcBef>
              <a:buClr>
                <a:schemeClr val="accent1"/>
              </a:buClr>
              <a:buSzPct val="100000"/>
              <a:defRPr/>
            </a:pPr>
            <a:r>
              <a:rPr lang="pt-BR" sz="4000" b="1" dirty="0" smtClean="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rPr>
              <a:t/>
            </a:r>
            <a:br>
              <a:rPr lang="pt-BR" sz="4000" b="1" dirty="0" smtClean="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rPr>
            </a:br>
            <a:r>
              <a:rPr lang="pt-BR" sz="3600" b="1" dirty="0" smtClean="0">
                <a:latin typeface="Arial Black" pitchFamily="34" charset="0"/>
                <a:ea typeface="+mn-ea"/>
                <a:cs typeface="+mn-cs"/>
              </a:rPr>
              <a:t>GRUPO 2: Relatório 11</a:t>
            </a:r>
            <a:endParaRPr lang="pt-BR" sz="4800" b="1" dirty="0">
              <a:solidFill>
                <a:schemeClr val="tx1"/>
              </a:solidFill>
              <a:latin typeface="Arial Black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8333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2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634082"/>
          </a:xfrm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  <a:spcBef>
                <a:spcPct val="20000"/>
              </a:spcBef>
              <a:buClr>
                <a:schemeClr val="accent1"/>
              </a:buClr>
              <a:buSzPct val="100000"/>
              <a:defRPr/>
            </a:pPr>
            <a:r>
              <a:rPr lang="pt-BR" sz="4000" b="1" dirty="0" smtClean="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rPr>
              <a:t>8. Restos a Pagar x </a:t>
            </a:r>
            <a:r>
              <a:rPr lang="pt-BR" sz="4000" b="1" dirty="0" err="1" smtClean="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rPr>
              <a:t>Siafe</a:t>
            </a:r>
            <a:r>
              <a:rPr lang="pt-BR" sz="4000" b="1" dirty="0" smtClean="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rPr>
              <a:t>-Rio</a:t>
            </a:r>
            <a:endParaRPr lang="pt-BR" sz="4000" b="1" dirty="0">
              <a:solidFill>
                <a:schemeClr val="tx1"/>
              </a:solidFill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5" name="Espaço Reservado para Conteúdo 1"/>
          <p:cNvSpPr txBox="1">
            <a:spLocks/>
          </p:cNvSpPr>
          <p:nvPr/>
        </p:nvSpPr>
        <p:spPr>
          <a:xfrm>
            <a:off x="857224" y="1785926"/>
            <a:ext cx="7408333" cy="720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pt-BR" sz="2800" b="1" dirty="0" smtClean="0">
              <a:latin typeface="+mj-lt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08720"/>
            <a:ext cx="7942029" cy="4918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eta para a esquerda 1"/>
          <p:cNvSpPr/>
          <p:nvPr/>
        </p:nvSpPr>
        <p:spPr>
          <a:xfrm>
            <a:off x="1763688" y="5301208"/>
            <a:ext cx="864096" cy="360040"/>
          </a:xfrm>
          <a:prstGeom prst="lef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04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Picture 2" descr="http://3.bp.blogspot.com/-l-aiRc2DYAo/TdkudMiP4hI/AAAAAAAAAIc/oqR3t7QcNY4/s1600/imagem-paisage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323528" y="2884228"/>
            <a:ext cx="8496944" cy="24889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200" smtClean="0">
                <a:solidFill>
                  <a:srgbClr val="FFFF00"/>
                </a:solidFill>
              </a:rPr>
              <a:t>“Bom mesmo é ir à luta com determinação, abraçar a vida com paixão, perder com classe e vencer com ousadia, pois o triunfo pertence a quem se atreve.”</a:t>
            </a:r>
            <a:endParaRPr lang="pt-BR" sz="4200" dirty="0">
              <a:solidFill>
                <a:srgbClr val="FFFF00"/>
              </a:solidFill>
            </a:endParaRPr>
          </a:p>
        </p:txBody>
      </p:sp>
      <p:sp>
        <p:nvSpPr>
          <p:cNvPr id="7" name="Espaço Reservado para Texto 2"/>
          <p:cNvSpPr txBox="1">
            <a:spLocks/>
          </p:cNvSpPr>
          <p:nvPr/>
        </p:nvSpPr>
        <p:spPr>
          <a:xfrm>
            <a:off x="4572000" y="5303664"/>
            <a:ext cx="3672408" cy="1509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pt-BR" smtClean="0"/>
          </a:p>
          <a:p>
            <a:pPr algn="r"/>
            <a:r>
              <a:rPr lang="pt-BR" smtClean="0">
                <a:solidFill>
                  <a:srgbClr val="FFFF00"/>
                </a:solidFill>
                <a:latin typeface="+mj-lt"/>
              </a:rPr>
              <a:t>Charles Chaplin</a:t>
            </a:r>
            <a:endParaRPr lang="pt-BR" b="1" dirty="0">
              <a:solidFill>
                <a:srgbClr val="FFFF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1059266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86800" cy="838200"/>
          </a:xfrm>
        </p:spPr>
        <p:txBody>
          <a:bodyPr/>
          <a:lstStyle/>
          <a:p>
            <a:pPr algn="ctr"/>
            <a:r>
              <a:rPr lang="pt-BR" dirty="0" smtClean="0">
                <a:latin typeface="Arial Black" pitchFamily="34" charset="0"/>
              </a:rPr>
              <a:t>Agradecimentos	</a:t>
            </a:r>
            <a:endParaRPr lang="pt-BR" dirty="0">
              <a:latin typeface="Arial Black" pitchFamily="34" charset="0"/>
            </a:endParaRP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4323110"/>
          </a:xfrm>
        </p:spPr>
        <p:txBody>
          <a:bodyPr>
            <a:normAutofit lnSpcReduction="10000"/>
          </a:bodyPr>
          <a:lstStyle/>
          <a:p>
            <a:pPr algn="just">
              <a:buFont typeface="Wingdings" pitchFamily="2" charset="2"/>
              <a:buChar char="Ø"/>
            </a:pPr>
            <a:r>
              <a:rPr lang="pt-BR" dirty="0" smtClean="0"/>
              <a:t>Pelo trabalho incansável de toda a Equipe da Contadoria-Geral do Estado no ano de 2014;</a:t>
            </a:r>
          </a:p>
          <a:p>
            <a:pPr algn="just">
              <a:buFont typeface="Wingdings" pitchFamily="2" charset="2"/>
              <a:buChar char="Ø"/>
            </a:pPr>
            <a:endParaRPr lang="pt-BR" dirty="0" smtClean="0"/>
          </a:p>
          <a:p>
            <a:pPr>
              <a:buFont typeface="Wingdings" pitchFamily="2" charset="2"/>
              <a:buChar char="Ø"/>
            </a:pPr>
            <a:r>
              <a:rPr lang="pt-BR" dirty="0" smtClean="0"/>
              <a:t>O apoio do Secretário de Fazenda e do Contador Geral do Estado; e</a:t>
            </a:r>
          </a:p>
          <a:p>
            <a:pPr>
              <a:buFont typeface="Wingdings" pitchFamily="2" charset="2"/>
              <a:buChar char="Ø"/>
            </a:pPr>
            <a:endParaRPr lang="pt-BR" dirty="0" smtClean="0"/>
          </a:p>
          <a:p>
            <a:pPr algn="just">
              <a:buFont typeface="Wingdings" pitchFamily="2" charset="2"/>
              <a:buChar char="Ø"/>
            </a:pPr>
            <a:r>
              <a:rPr lang="pt-BR" dirty="0" smtClean="0"/>
              <a:t>A colaboração prestimosa dos colegas profissionais de Contabilidade do Estado.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72869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2"/>
          <p:cNvSpPr>
            <a:spLocks noGrp="1"/>
          </p:cNvSpPr>
          <p:nvPr>
            <p:ph type="title"/>
          </p:nvPr>
        </p:nvSpPr>
        <p:spPr>
          <a:xfrm>
            <a:off x="467544" y="-27384"/>
            <a:ext cx="8229600" cy="850106"/>
          </a:xfrm>
        </p:spPr>
        <p:txBody>
          <a:bodyPr>
            <a:noAutofit/>
          </a:bodyPr>
          <a:lstStyle/>
          <a:p>
            <a:pPr algn="ctr">
              <a:lnSpc>
                <a:spcPct val="70000"/>
              </a:lnSpc>
              <a:spcBef>
                <a:spcPct val="20000"/>
              </a:spcBef>
              <a:buClr>
                <a:schemeClr val="accent1"/>
              </a:buClr>
              <a:buSzPct val="100000"/>
              <a:defRPr/>
            </a:pPr>
            <a:r>
              <a:rPr lang="pt-BR" sz="4000" b="1" dirty="0" smtClean="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rPr>
              <a:t/>
            </a:r>
            <a:br>
              <a:rPr lang="pt-BR" sz="4000" b="1" dirty="0" smtClean="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rPr>
            </a:br>
            <a:r>
              <a:rPr lang="pt-BR" sz="4000" b="1" dirty="0" smtClean="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rPr>
              <a:t>2. Calendário</a:t>
            </a:r>
            <a:endParaRPr lang="pt-BR" sz="4000" b="1" dirty="0">
              <a:solidFill>
                <a:schemeClr val="tx1"/>
              </a:solidFill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6" name="Retângulo de cantos arredondados 5"/>
          <p:cNvSpPr/>
          <p:nvPr/>
        </p:nvSpPr>
        <p:spPr>
          <a:xfrm>
            <a:off x="107504" y="1196752"/>
            <a:ext cx="1008112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24/Out</a:t>
            </a:r>
            <a:endParaRPr lang="pt-BR" b="1" dirty="0"/>
          </a:p>
        </p:txBody>
      </p:sp>
      <p:sp>
        <p:nvSpPr>
          <p:cNvPr id="8" name="Seta para a direita 7"/>
          <p:cNvSpPr/>
          <p:nvPr/>
        </p:nvSpPr>
        <p:spPr>
          <a:xfrm>
            <a:off x="1115616" y="1412776"/>
            <a:ext cx="288032" cy="2042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1475656" y="1052736"/>
            <a:ext cx="74888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/>
              <a:t>Solicitações para abertura de créditos suplementares e modificações orçamentárias, através do SIPLAG (com exceção do disposto no § único, art. 3° - prazo: 19/Dez).</a:t>
            </a:r>
            <a:endParaRPr lang="pt-BR" dirty="0"/>
          </a:p>
        </p:txBody>
      </p:sp>
      <p:sp>
        <p:nvSpPr>
          <p:cNvPr id="10" name="Retângulo de cantos arredondados 9"/>
          <p:cNvSpPr/>
          <p:nvPr/>
        </p:nvSpPr>
        <p:spPr>
          <a:xfrm>
            <a:off x="107504" y="2132856"/>
            <a:ext cx="1008112" cy="648072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31/Out</a:t>
            </a:r>
            <a:endParaRPr lang="pt-BR" b="1" dirty="0"/>
          </a:p>
        </p:txBody>
      </p:sp>
      <p:sp>
        <p:nvSpPr>
          <p:cNvPr id="11" name="Seta para a direita 10"/>
          <p:cNvSpPr/>
          <p:nvPr/>
        </p:nvSpPr>
        <p:spPr>
          <a:xfrm>
            <a:off x="1115616" y="2348880"/>
            <a:ext cx="288032" cy="204249"/>
          </a:xfrm>
          <a:prstGeom prst="rightArrow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/>
          <p:cNvSpPr txBox="1"/>
          <p:nvPr/>
        </p:nvSpPr>
        <p:spPr>
          <a:xfrm>
            <a:off x="1475656" y="2120082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/>
              <a:t>Empenhamento de despesas (exceto as dispostas no § único do art. 3°). Para despesas não tipificadas, o prazo expirou em 10/Out.</a:t>
            </a:r>
            <a:endParaRPr lang="pt-BR" dirty="0"/>
          </a:p>
        </p:txBody>
      </p:sp>
      <p:sp>
        <p:nvSpPr>
          <p:cNvPr id="13" name="Retângulo de cantos arredondados 12"/>
          <p:cNvSpPr/>
          <p:nvPr/>
        </p:nvSpPr>
        <p:spPr>
          <a:xfrm>
            <a:off x="107504" y="3068960"/>
            <a:ext cx="1008112" cy="648072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28/</a:t>
            </a:r>
            <a:r>
              <a:rPr lang="pt-BR" b="1" dirty="0" err="1" smtClean="0"/>
              <a:t>Nov</a:t>
            </a:r>
            <a:endParaRPr lang="pt-BR" b="1" dirty="0"/>
          </a:p>
        </p:txBody>
      </p:sp>
      <p:sp>
        <p:nvSpPr>
          <p:cNvPr id="14" name="Seta para a direita 13"/>
          <p:cNvSpPr/>
          <p:nvPr/>
        </p:nvSpPr>
        <p:spPr>
          <a:xfrm>
            <a:off x="1115616" y="3284984"/>
            <a:ext cx="288032" cy="204249"/>
          </a:xfrm>
          <a:prstGeom prst="rightArrow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/>
          <p:cNvSpPr txBox="1"/>
          <p:nvPr/>
        </p:nvSpPr>
        <p:spPr>
          <a:xfrm>
            <a:off x="1475656" y="3203684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/>
              <a:t>Prazo limite para pagamento de adiantamentos/suprimento de fundos.</a:t>
            </a:r>
            <a:endParaRPr lang="pt-BR" dirty="0"/>
          </a:p>
        </p:txBody>
      </p:sp>
      <p:sp>
        <p:nvSpPr>
          <p:cNvPr id="16" name="Retângulo de cantos arredondados 15"/>
          <p:cNvSpPr/>
          <p:nvPr/>
        </p:nvSpPr>
        <p:spPr>
          <a:xfrm>
            <a:off x="107504" y="5013176"/>
            <a:ext cx="1008112" cy="648072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09/Jan</a:t>
            </a:r>
            <a:endParaRPr lang="pt-BR" b="1" dirty="0"/>
          </a:p>
        </p:txBody>
      </p:sp>
      <p:sp>
        <p:nvSpPr>
          <p:cNvPr id="17" name="Seta para a direita 16"/>
          <p:cNvSpPr/>
          <p:nvPr/>
        </p:nvSpPr>
        <p:spPr>
          <a:xfrm>
            <a:off x="1115616" y="5229200"/>
            <a:ext cx="288032" cy="204249"/>
          </a:xfrm>
          <a:prstGeom prst="rightArrow">
            <a:avLst/>
          </a:prstGeom>
          <a:solidFill>
            <a:schemeClr val="accent5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CaixaDeTexto 17"/>
          <p:cNvSpPr txBox="1"/>
          <p:nvPr/>
        </p:nvSpPr>
        <p:spPr>
          <a:xfrm>
            <a:off x="1475656" y="5013176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/>
              <a:t>Prazo limite para solicitação de inscrição de restos a pagar, através do Boletim de Inscrição de RP, no SIG.</a:t>
            </a:r>
            <a:endParaRPr lang="pt-BR" dirty="0"/>
          </a:p>
        </p:txBody>
      </p:sp>
      <p:sp>
        <p:nvSpPr>
          <p:cNvPr id="19" name="Retângulo de cantos arredondados 18"/>
          <p:cNvSpPr/>
          <p:nvPr/>
        </p:nvSpPr>
        <p:spPr>
          <a:xfrm>
            <a:off x="107504" y="4005064"/>
            <a:ext cx="1008112" cy="648072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23/Dez</a:t>
            </a:r>
            <a:endParaRPr lang="pt-BR" b="1" dirty="0"/>
          </a:p>
        </p:txBody>
      </p:sp>
      <p:sp>
        <p:nvSpPr>
          <p:cNvPr id="20" name="Seta para a direita 19"/>
          <p:cNvSpPr/>
          <p:nvPr/>
        </p:nvSpPr>
        <p:spPr>
          <a:xfrm>
            <a:off x="1115616" y="4221088"/>
            <a:ext cx="288032" cy="204249"/>
          </a:xfrm>
          <a:prstGeom prst="rightArrow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CaixaDeTexto 20"/>
          <p:cNvSpPr txBox="1"/>
          <p:nvPr/>
        </p:nvSpPr>
        <p:spPr>
          <a:xfrm>
            <a:off x="1475656" y="4005064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/>
              <a:t>Prazo limite para execução de PD – Programação de Desembolso referentes a operações </a:t>
            </a:r>
            <a:r>
              <a:rPr lang="pt-BR" b="1" dirty="0" smtClean="0"/>
              <a:t>INTRA-OFSS</a:t>
            </a:r>
            <a:r>
              <a:rPr lang="pt-BR" dirty="0" smtClean="0"/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17262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  <p:bldP spid="13" grpId="0" animBg="1"/>
      <p:bldP spid="14" grpId="0" animBg="1"/>
      <p:bldP spid="15" grpId="0"/>
      <p:bldP spid="16" grpId="0" animBg="1"/>
      <p:bldP spid="17" grpId="0" animBg="1"/>
      <p:bldP spid="18" grpId="0"/>
      <p:bldP spid="19" grpId="0" animBg="1"/>
      <p:bldP spid="20" grpId="0" animBg="1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2"/>
          <p:cNvSpPr>
            <a:spLocks noGrp="1"/>
          </p:cNvSpPr>
          <p:nvPr>
            <p:ph type="title"/>
          </p:nvPr>
        </p:nvSpPr>
        <p:spPr>
          <a:xfrm>
            <a:off x="467544" y="-27384"/>
            <a:ext cx="8229600" cy="850106"/>
          </a:xfrm>
        </p:spPr>
        <p:txBody>
          <a:bodyPr>
            <a:noAutofit/>
          </a:bodyPr>
          <a:lstStyle/>
          <a:p>
            <a:pPr algn="ctr">
              <a:lnSpc>
                <a:spcPct val="70000"/>
              </a:lnSpc>
              <a:spcBef>
                <a:spcPct val="20000"/>
              </a:spcBef>
              <a:buClr>
                <a:schemeClr val="accent1"/>
              </a:buClr>
              <a:buSzPct val="100000"/>
              <a:defRPr/>
            </a:pPr>
            <a:r>
              <a:rPr lang="pt-BR" sz="4000" b="1" dirty="0" smtClean="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rPr>
              <a:t/>
            </a:r>
            <a:br>
              <a:rPr lang="pt-BR" sz="4000" b="1" dirty="0" smtClean="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rPr>
            </a:br>
            <a:r>
              <a:rPr lang="pt-BR" sz="4000" b="1" dirty="0" smtClean="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rPr>
              <a:t>2. Calendário</a:t>
            </a:r>
            <a:endParaRPr lang="pt-BR" sz="4000" b="1" dirty="0">
              <a:solidFill>
                <a:schemeClr val="tx1"/>
              </a:solidFill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6" name="Retângulo de cantos arredondados 5"/>
          <p:cNvSpPr/>
          <p:nvPr/>
        </p:nvSpPr>
        <p:spPr>
          <a:xfrm>
            <a:off x="107504" y="5373216"/>
            <a:ext cx="1008112" cy="648072"/>
          </a:xfrm>
          <a:prstGeom prst="roundRect">
            <a:avLst/>
          </a:prstGeom>
          <a:solidFill>
            <a:srgbClr val="74701E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31/Jan</a:t>
            </a:r>
            <a:endParaRPr lang="pt-BR" b="1" dirty="0"/>
          </a:p>
        </p:txBody>
      </p:sp>
      <p:sp>
        <p:nvSpPr>
          <p:cNvPr id="8" name="Seta para a direita 7"/>
          <p:cNvSpPr/>
          <p:nvPr/>
        </p:nvSpPr>
        <p:spPr>
          <a:xfrm>
            <a:off x="1115616" y="5601015"/>
            <a:ext cx="288032" cy="204249"/>
          </a:xfrm>
          <a:prstGeom prst="rightArrow">
            <a:avLst/>
          </a:prstGeom>
          <a:solidFill>
            <a:srgbClr val="74701E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1475656" y="5374957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/>
              <a:t>Cancelamento automático pela CGE/RJ das despesas inscritas em Restos a Pagar Não Processados que não tenham sido liquidadas até essa data.</a:t>
            </a:r>
            <a:endParaRPr lang="pt-BR" dirty="0"/>
          </a:p>
        </p:txBody>
      </p:sp>
      <p:sp>
        <p:nvSpPr>
          <p:cNvPr id="22" name="Retângulo de cantos arredondados 21"/>
          <p:cNvSpPr/>
          <p:nvPr/>
        </p:nvSpPr>
        <p:spPr>
          <a:xfrm>
            <a:off x="107504" y="1052736"/>
            <a:ext cx="1008112" cy="648072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16/Jan</a:t>
            </a:r>
            <a:endParaRPr lang="pt-BR" b="1" dirty="0"/>
          </a:p>
        </p:txBody>
      </p:sp>
      <p:sp>
        <p:nvSpPr>
          <p:cNvPr id="23" name="Seta para a direita 22"/>
          <p:cNvSpPr/>
          <p:nvPr/>
        </p:nvSpPr>
        <p:spPr>
          <a:xfrm>
            <a:off x="1115616" y="1268760"/>
            <a:ext cx="288032" cy="204249"/>
          </a:xfrm>
          <a:prstGeom prst="rightArrow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CaixaDeTexto 23"/>
          <p:cNvSpPr txBox="1"/>
          <p:nvPr/>
        </p:nvSpPr>
        <p:spPr>
          <a:xfrm>
            <a:off x="1475656" y="1052736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/>
              <a:t>Prazo limite para encaminhamento das prestações de contas de adiantamentos às </a:t>
            </a:r>
            <a:r>
              <a:rPr lang="pt-BR" dirty="0" err="1" smtClean="0"/>
              <a:t>COSECs</a:t>
            </a:r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25" name="Retângulo de cantos arredondados 24"/>
          <p:cNvSpPr/>
          <p:nvPr/>
        </p:nvSpPr>
        <p:spPr>
          <a:xfrm>
            <a:off x="107504" y="2924944"/>
            <a:ext cx="1008112" cy="64807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tx1"/>
                </a:solidFill>
              </a:rPr>
              <a:t>21/Jan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26" name="Seta para a direita 25"/>
          <p:cNvSpPr/>
          <p:nvPr/>
        </p:nvSpPr>
        <p:spPr>
          <a:xfrm>
            <a:off x="1115616" y="3140968"/>
            <a:ext cx="288032" cy="204249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CaixaDeTexto 26"/>
          <p:cNvSpPr txBox="1"/>
          <p:nvPr/>
        </p:nvSpPr>
        <p:spPr>
          <a:xfrm>
            <a:off x="1475656" y="2926685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/>
              <a:t>Contabilização dos ajustes necessários  no almoxarifado e patrimônio, conforme inventário a ser realizado pelos gestores responsáveis.</a:t>
            </a:r>
            <a:endParaRPr lang="pt-BR" dirty="0"/>
          </a:p>
        </p:txBody>
      </p:sp>
      <p:sp>
        <p:nvSpPr>
          <p:cNvPr id="2" name="Retângulo 1"/>
          <p:cNvSpPr/>
          <p:nvPr/>
        </p:nvSpPr>
        <p:spPr>
          <a:xfrm>
            <a:off x="107504" y="3441774"/>
            <a:ext cx="11285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t-BR" sz="3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Obs.</a:t>
            </a:r>
            <a:r>
              <a:rPr lang="pt-BR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</a:t>
            </a:r>
            <a:endParaRPr lang="pt-BR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8" name="CaixaDeTexto 27"/>
          <p:cNvSpPr txBox="1"/>
          <p:nvPr/>
        </p:nvSpPr>
        <p:spPr>
          <a:xfrm>
            <a:off x="1259632" y="3645024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>
                <a:solidFill>
                  <a:srgbClr val="FF0000"/>
                </a:solidFill>
              </a:rPr>
              <a:t>Juntamente às cópias do levantamento de inventário, deverão ser apresentadas as informações sobre a </a:t>
            </a:r>
            <a:r>
              <a:rPr lang="pt-BR" b="1" dirty="0" smtClean="0">
                <a:solidFill>
                  <a:srgbClr val="FF0000"/>
                </a:solidFill>
              </a:rPr>
              <a:t>DEPRECIAÇÃO</a:t>
            </a:r>
            <a:r>
              <a:rPr lang="pt-BR" dirty="0" smtClean="0">
                <a:solidFill>
                  <a:srgbClr val="FF0000"/>
                </a:solidFill>
              </a:rPr>
              <a:t> dos bens móveis (§ único, art. 13)</a:t>
            </a:r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29" name="Retângulo de cantos arredondados 28"/>
          <p:cNvSpPr/>
          <p:nvPr/>
        </p:nvSpPr>
        <p:spPr>
          <a:xfrm>
            <a:off x="107504" y="1988840"/>
            <a:ext cx="1008112" cy="64807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tx1"/>
                </a:solidFill>
              </a:rPr>
              <a:t>16/Jan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30" name="Seta para a direita 29"/>
          <p:cNvSpPr/>
          <p:nvPr/>
        </p:nvSpPr>
        <p:spPr>
          <a:xfrm>
            <a:off x="1115616" y="2204864"/>
            <a:ext cx="288032" cy="204249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CaixaDeTexto 30"/>
          <p:cNvSpPr txBox="1"/>
          <p:nvPr/>
        </p:nvSpPr>
        <p:spPr>
          <a:xfrm>
            <a:off x="1475656" y="1988840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/>
              <a:t>Prazo limite para conclusão dos registros de natureza orçamentária e financeira.</a:t>
            </a:r>
            <a:endParaRPr lang="pt-BR" dirty="0"/>
          </a:p>
        </p:txBody>
      </p:sp>
      <p:sp>
        <p:nvSpPr>
          <p:cNvPr id="32" name="Retângulo de cantos arredondados 31"/>
          <p:cNvSpPr/>
          <p:nvPr/>
        </p:nvSpPr>
        <p:spPr>
          <a:xfrm>
            <a:off x="107504" y="4437112"/>
            <a:ext cx="1008112" cy="64807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tx1"/>
                </a:solidFill>
              </a:rPr>
              <a:t>23/Jan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33" name="Seta para a direita 32"/>
          <p:cNvSpPr/>
          <p:nvPr/>
        </p:nvSpPr>
        <p:spPr>
          <a:xfrm>
            <a:off x="1115616" y="4664911"/>
            <a:ext cx="288032" cy="204249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4" name="CaixaDeTexto 33"/>
          <p:cNvSpPr txBox="1"/>
          <p:nvPr/>
        </p:nvSpPr>
        <p:spPr>
          <a:xfrm>
            <a:off x="1475656" y="4438853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Prazo limite para conclusão dos registros de natureza </a:t>
            </a:r>
            <a:r>
              <a:rPr lang="pt-BR" dirty="0" smtClean="0"/>
              <a:t>patrimonial e de controles (compensação).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4945859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/>
      <p:bldP spid="25" grpId="0" animBg="1"/>
      <p:bldP spid="26" grpId="0" animBg="1"/>
      <p:bldP spid="27" grpId="0"/>
      <p:bldP spid="2" grpId="0"/>
      <p:bldP spid="28" grpId="0"/>
      <p:bldP spid="29" grpId="0" animBg="1"/>
      <p:bldP spid="30" grpId="0" animBg="1"/>
      <p:bldP spid="31" grpId="0"/>
      <p:bldP spid="32" grpId="0" animBg="1"/>
      <p:bldP spid="33" grpId="0" animBg="1"/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683568" y="116632"/>
            <a:ext cx="8229600" cy="850106"/>
          </a:xfrm>
        </p:spPr>
        <p:txBody>
          <a:bodyPr>
            <a:normAutofit fontScale="90000"/>
          </a:bodyPr>
          <a:lstStyle/>
          <a:p>
            <a:pPr algn="ctr">
              <a:lnSpc>
                <a:spcPct val="70000"/>
              </a:lnSpc>
              <a:spcBef>
                <a:spcPct val="20000"/>
              </a:spcBef>
              <a:buClr>
                <a:schemeClr val="accent1"/>
              </a:buClr>
              <a:buSzPct val="100000"/>
              <a:defRPr/>
            </a:pPr>
            <a:r>
              <a:rPr lang="pt-BR" sz="40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pt-BR" sz="40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</a:br>
            <a:r>
              <a:rPr lang="pt-BR" sz="4000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pt-BR" sz="4000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</a:br>
            <a:r>
              <a:rPr lang="pt-BR" sz="40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pt-BR" sz="40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</a:br>
            <a:r>
              <a:rPr lang="pt-BR" sz="40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pt-BR" sz="40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</a:br>
            <a:r>
              <a:rPr lang="pt-BR" b="1" dirty="0" smtClean="0">
                <a:latin typeface="Arial Black" pitchFamily="34" charset="0"/>
              </a:rPr>
              <a:t>3. </a:t>
            </a:r>
            <a:r>
              <a:rPr lang="pt-BR" b="1" dirty="0">
                <a:latin typeface="Arial Black" pitchFamily="34" charset="0"/>
              </a:rPr>
              <a:t>Adiantamentos</a:t>
            </a:r>
            <a:r>
              <a:rPr lang="pt-BR" sz="4000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pt-BR" sz="4000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</a:br>
            <a:r>
              <a:rPr lang="pt-BR" sz="4000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pt-BR" sz="4000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</a:br>
            <a:r>
              <a:rPr lang="pt-BR" sz="4000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pt-BR" sz="4000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</a:br>
            <a:endParaRPr lang="pt-BR" sz="4000" b="1" dirty="0">
              <a:solidFill>
                <a:schemeClr val="tx2">
                  <a:lumMod val="75000"/>
                </a:schemeClr>
              </a:solidFill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328999" y="1440096"/>
            <a:ext cx="842493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>
                <a:latin typeface="+mj-lt"/>
              </a:rPr>
              <a:t>O saldo da conta contábil </a:t>
            </a:r>
            <a:r>
              <a:rPr lang="pt-BR" sz="2000" b="1" dirty="0">
                <a:latin typeface="+mj-lt"/>
              </a:rPr>
              <a:t>1.1.3.1.1.01.04 – Adiantamentos Concedidos</a:t>
            </a:r>
            <a:r>
              <a:rPr lang="pt-BR" sz="2000" dirty="0">
                <a:latin typeface="+mj-lt"/>
              </a:rPr>
              <a:t> deverá ser </a:t>
            </a:r>
            <a:r>
              <a:rPr lang="pt-BR" sz="2000" dirty="0" smtClean="0">
                <a:latin typeface="+mj-lt"/>
              </a:rPr>
              <a:t>conciliado </a:t>
            </a:r>
            <a:r>
              <a:rPr lang="pt-BR" sz="2000" dirty="0">
                <a:latin typeface="+mj-lt"/>
              </a:rPr>
              <a:t>de forma a </a:t>
            </a:r>
            <a:r>
              <a:rPr lang="pt-BR" sz="2000" dirty="0" smtClean="0">
                <a:latin typeface="+mj-lt"/>
              </a:rPr>
              <a:t>retratar os </a:t>
            </a:r>
            <a:r>
              <a:rPr lang="pt-BR" sz="2000" dirty="0">
                <a:latin typeface="+mj-lt"/>
              </a:rPr>
              <a:t>adiantamentos que tiveram a sua prestação de </a:t>
            </a:r>
            <a:r>
              <a:rPr lang="pt-BR" sz="2000" dirty="0" smtClean="0">
                <a:latin typeface="+mj-lt"/>
              </a:rPr>
              <a:t>contas</a:t>
            </a:r>
            <a:r>
              <a:rPr lang="pt-BR" sz="2000" dirty="0">
                <a:latin typeface="+mj-lt"/>
              </a:rPr>
              <a:t> </a:t>
            </a:r>
            <a:r>
              <a:rPr lang="pt-BR" sz="2000" dirty="0" smtClean="0">
                <a:latin typeface="+mj-lt"/>
              </a:rPr>
              <a:t>aprovadas </a:t>
            </a:r>
            <a:r>
              <a:rPr lang="pt-BR" sz="2000" dirty="0">
                <a:latin typeface="+mj-lt"/>
              </a:rPr>
              <a:t>no exercício de 2014</a:t>
            </a:r>
            <a:r>
              <a:rPr lang="pt-BR" sz="2000" dirty="0" smtClean="0">
                <a:latin typeface="+mj-lt"/>
              </a:rPr>
              <a:t>.</a:t>
            </a:r>
          </a:p>
          <a:p>
            <a:pPr algn="just"/>
            <a:endParaRPr lang="pt-BR" sz="2000" dirty="0" smtClean="0">
              <a:latin typeface="+mj-lt"/>
            </a:endParaRPr>
          </a:p>
          <a:p>
            <a:pPr algn="just"/>
            <a:endParaRPr lang="pt-BR" sz="2000" dirty="0">
              <a:latin typeface="+mj-lt"/>
            </a:endParaRPr>
          </a:p>
          <a:p>
            <a:pPr algn="just"/>
            <a:r>
              <a:rPr lang="pt-BR" sz="2000" dirty="0">
                <a:latin typeface="+mj-lt"/>
              </a:rPr>
              <a:t>A baixa dos Adiantamentos Concedidos (Suprimento de Fundos) dar-se-á com </a:t>
            </a:r>
            <a:r>
              <a:rPr lang="pt-BR" sz="2000" dirty="0" smtClean="0">
                <a:latin typeface="+mj-lt"/>
              </a:rPr>
              <a:t>reconhecimento </a:t>
            </a:r>
            <a:r>
              <a:rPr lang="pt-BR" sz="2000" dirty="0">
                <a:latin typeface="+mj-lt"/>
              </a:rPr>
              <a:t>da Despesa (Variação Patrimonial Diminutiva) na </a:t>
            </a:r>
            <a:r>
              <a:rPr lang="pt-BR" sz="2000" b="1" dirty="0">
                <a:latin typeface="+mj-lt"/>
              </a:rPr>
              <a:t>aprovação do </a:t>
            </a:r>
            <a:r>
              <a:rPr lang="pt-BR" sz="2000" b="1" dirty="0" smtClean="0">
                <a:latin typeface="+mj-lt"/>
              </a:rPr>
              <a:t>referido Adiantamento</a:t>
            </a:r>
            <a:r>
              <a:rPr lang="pt-BR" sz="2000" dirty="0">
                <a:latin typeface="+mj-lt"/>
              </a:rPr>
              <a:t>, utilizando-se o evento </a:t>
            </a:r>
            <a:r>
              <a:rPr lang="pt-BR" sz="2000" b="1" dirty="0">
                <a:latin typeface="+mj-lt"/>
              </a:rPr>
              <a:t>54.0.411</a:t>
            </a:r>
            <a:r>
              <a:rPr lang="pt-BR" sz="2000" dirty="0">
                <a:latin typeface="+mj-lt"/>
              </a:rPr>
              <a:t> (Baixa de Adiantamentos Concedidos, Pela </a:t>
            </a:r>
            <a:r>
              <a:rPr lang="pt-BR" sz="2000" dirty="0" smtClean="0">
                <a:latin typeface="+mj-lt"/>
              </a:rPr>
              <a:t>Aprovação</a:t>
            </a:r>
            <a:r>
              <a:rPr lang="pt-BR" sz="2000" dirty="0">
                <a:latin typeface="+mj-lt"/>
              </a:rPr>
              <a:t>). Caso tenham sido </a:t>
            </a:r>
            <a:r>
              <a:rPr lang="pt-BR" sz="2000" b="1" dirty="0">
                <a:latin typeface="+mj-lt"/>
              </a:rPr>
              <a:t>adquiridos bens permanentes </a:t>
            </a:r>
            <a:r>
              <a:rPr lang="pt-BR" sz="2000" dirty="0">
                <a:latin typeface="+mj-lt"/>
              </a:rPr>
              <a:t>com recursos de </a:t>
            </a:r>
            <a:r>
              <a:rPr lang="pt-BR" sz="2000" dirty="0" smtClean="0">
                <a:latin typeface="+mj-lt"/>
              </a:rPr>
              <a:t>adiantamento</a:t>
            </a:r>
            <a:r>
              <a:rPr lang="pt-BR" sz="2000" dirty="0">
                <a:latin typeface="+mj-lt"/>
              </a:rPr>
              <a:t>, o evento apropriado para a baixa será o </a:t>
            </a:r>
            <a:r>
              <a:rPr lang="pt-BR" sz="2000" b="1" dirty="0">
                <a:latin typeface="+mj-lt"/>
              </a:rPr>
              <a:t>54.0.431</a:t>
            </a:r>
            <a:r>
              <a:rPr lang="pt-BR" sz="2000" dirty="0">
                <a:latin typeface="+mj-lt"/>
              </a:rPr>
              <a:t> (Baixa de Adiantamentos </a:t>
            </a:r>
            <a:r>
              <a:rPr lang="pt-BR" sz="2000" dirty="0" smtClean="0">
                <a:latin typeface="+mj-lt"/>
              </a:rPr>
              <a:t>Concedidos </a:t>
            </a:r>
            <a:r>
              <a:rPr lang="pt-BR" sz="2000" dirty="0">
                <a:latin typeface="+mj-lt"/>
              </a:rPr>
              <a:t>pela Incorporação de Bens Móveis)</a:t>
            </a:r>
          </a:p>
        </p:txBody>
      </p:sp>
    </p:spTree>
    <p:extLst>
      <p:ext uri="{BB962C8B-B14F-4D97-AF65-F5344CB8AC3E}">
        <p14:creationId xmlns:p14="http://schemas.microsoft.com/office/powerpoint/2010/main" val="3715422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683568" y="116632"/>
            <a:ext cx="8229600" cy="850106"/>
          </a:xfrm>
        </p:spPr>
        <p:txBody>
          <a:bodyPr>
            <a:normAutofit fontScale="90000"/>
          </a:bodyPr>
          <a:lstStyle/>
          <a:p>
            <a:pPr algn="ctr">
              <a:lnSpc>
                <a:spcPct val="70000"/>
              </a:lnSpc>
              <a:spcBef>
                <a:spcPct val="20000"/>
              </a:spcBef>
              <a:buClr>
                <a:schemeClr val="accent1"/>
              </a:buClr>
              <a:buSzPct val="100000"/>
              <a:defRPr/>
            </a:pPr>
            <a:r>
              <a:rPr lang="pt-BR" sz="40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pt-BR" sz="40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</a:br>
            <a:r>
              <a:rPr lang="pt-BR" sz="4000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pt-BR" sz="4000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</a:br>
            <a:r>
              <a:rPr lang="pt-BR" sz="40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pt-BR" sz="40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</a:br>
            <a:r>
              <a:rPr lang="pt-BR" sz="40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pt-BR" sz="40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</a:br>
            <a:r>
              <a:rPr lang="pt-BR" b="1" dirty="0" smtClean="0">
                <a:latin typeface="Arial Black" pitchFamily="34" charset="0"/>
              </a:rPr>
              <a:t>3</a:t>
            </a:r>
            <a:r>
              <a:rPr lang="pt-BR" b="1" dirty="0">
                <a:latin typeface="Arial Black" pitchFamily="34" charset="0"/>
              </a:rPr>
              <a:t>. Adiantamentos</a:t>
            </a:r>
            <a:r>
              <a:rPr lang="pt-BR" sz="4000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pt-BR" sz="4000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</a:br>
            <a:r>
              <a:rPr lang="pt-BR" sz="4000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pt-BR" sz="4000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</a:br>
            <a:r>
              <a:rPr lang="pt-BR" sz="4000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pt-BR" sz="4000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</a:br>
            <a:endParaRPr lang="pt-BR" sz="4000" b="1" dirty="0">
              <a:solidFill>
                <a:schemeClr val="tx2">
                  <a:lumMod val="75000"/>
                </a:schemeClr>
              </a:solidFill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05094" y="1628800"/>
            <a:ext cx="842493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 smtClean="0">
                <a:latin typeface="+mj-lt"/>
              </a:rPr>
              <a:t>Os órgãos </a:t>
            </a:r>
            <a:r>
              <a:rPr lang="pt-BR" sz="2000" dirty="0">
                <a:latin typeface="+mj-lt"/>
              </a:rPr>
              <a:t>que possuírem saldo na conta </a:t>
            </a:r>
            <a:r>
              <a:rPr lang="pt-BR" sz="2000" b="1" dirty="0" smtClean="0">
                <a:latin typeface="+mj-lt"/>
              </a:rPr>
              <a:t>7.9.7.2.1.01.06 </a:t>
            </a:r>
            <a:r>
              <a:rPr lang="pt-BR" sz="2000" b="1" dirty="0">
                <a:latin typeface="+mj-lt"/>
              </a:rPr>
              <a:t>– Adiantamentos Concedidos </a:t>
            </a:r>
            <a:r>
              <a:rPr lang="pt-BR" sz="2000" dirty="0">
                <a:latin typeface="+mj-lt"/>
              </a:rPr>
              <a:t>(conta </a:t>
            </a:r>
            <a:r>
              <a:rPr lang="pt-BR" sz="2000" dirty="0" smtClean="0">
                <a:latin typeface="+mj-lt"/>
              </a:rPr>
              <a:t>de </a:t>
            </a:r>
            <a:r>
              <a:rPr lang="pt-BR" sz="2000" dirty="0">
                <a:latin typeface="+mj-lt"/>
              </a:rPr>
              <a:t>natureza de informação típica de </a:t>
            </a:r>
            <a:r>
              <a:rPr lang="pt-BR" sz="2000" dirty="0" smtClean="0">
                <a:latin typeface="+mj-lt"/>
              </a:rPr>
              <a:t>controle) </a:t>
            </a:r>
            <a:r>
              <a:rPr lang="pt-BR" sz="2000" dirty="0">
                <a:latin typeface="+mj-lt"/>
              </a:rPr>
              <a:t>deverão </a:t>
            </a:r>
            <a:r>
              <a:rPr lang="pt-BR" sz="2000" dirty="0" smtClean="0">
                <a:latin typeface="+mj-lt"/>
              </a:rPr>
              <a:t>regularizá-lo </a:t>
            </a:r>
            <a:r>
              <a:rPr lang="pt-BR" sz="2000" dirty="0">
                <a:latin typeface="+mj-lt"/>
              </a:rPr>
              <a:t>a fim de que se enquadrem no novo modelo de </a:t>
            </a:r>
            <a:r>
              <a:rPr lang="pt-BR" sz="2000" dirty="0" smtClean="0">
                <a:latin typeface="+mj-lt"/>
              </a:rPr>
              <a:t>contabilização</a:t>
            </a:r>
            <a:r>
              <a:rPr lang="pt-BR" sz="2000" dirty="0">
                <a:latin typeface="+mj-lt"/>
              </a:rPr>
              <a:t>, isto é, quando da liquidação, é incorporado um ativo de adiantamento </a:t>
            </a:r>
            <a:r>
              <a:rPr lang="pt-BR" sz="2000" dirty="0" smtClean="0">
                <a:latin typeface="+mj-lt"/>
              </a:rPr>
              <a:t>que será </a:t>
            </a:r>
            <a:r>
              <a:rPr lang="pt-BR" sz="2000" dirty="0">
                <a:latin typeface="+mj-lt"/>
              </a:rPr>
              <a:t>baixado quando da prestação de contas. A permanência de saldo na </a:t>
            </a:r>
            <a:r>
              <a:rPr lang="pt-BR" sz="2000" dirty="0" smtClean="0">
                <a:latin typeface="+mj-lt"/>
              </a:rPr>
              <a:t>citada conta ensejará </a:t>
            </a:r>
            <a:r>
              <a:rPr lang="pt-BR" sz="2000" b="1" dirty="0" smtClean="0">
                <a:latin typeface="+mj-lt"/>
              </a:rPr>
              <a:t>LISCONTIR – Equação N° </a:t>
            </a:r>
            <a:r>
              <a:rPr lang="pt-BR" sz="2000" b="1" dirty="0">
                <a:latin typeface="+mj-lt"/>
              </a:rPr>
              <a:t>236</a:t>
            </a:r>
            <a:r>
              <a:rPr lang="pt-BR" sz="2000" dirty="0">
                <a:latin typeface="+mj-lt"/>
              </a:rPr>
              <a:t>. A sistemática para regularização pode ser encontrada no item </a:t>
            </a:r>
            <a:r>
              <a:rPr lang="pt-BR" sz="2000" u="sng" dirty="0" smtClean="0">
                <a:latin typeface="+mj-lt"/>
              </a:rPr>
              <a:t>8.4</a:t>
            </a:r>
            <a:r>
              <a:rPr lang="pt-BR" sz="2000" dirty="0" smtClean="0">
                <a:latin typeface="+mj-lt"/>
              </a:rPr>
              <a:t> </a:t>
            </a:r>
            <a:r>
              <a:rPr lang="pt-BR" sz="2000" dirty="0">
                <a:latin typeface="+mj-lt"/>
              </a:rPr>
              <a:t>do </a:t>
            </a:r>
            <a:r>
              <a:rPr lang="pt-BR" sz="2000" dirty="0" smtClean="0">
                <a:latin typeface="+mj-lt"/>
              </a:rPr>
              <a:t>Manual de Encerramento.</a:t>
            </a:r>
            <a:endParaRPr lang="pt-BR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8848441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2515</TotalTime>
  <Words>2443</Words>
  <Application>Microsoft Office PowerPoint</Application>
  <PresentationFormat>Apresentação na tela (4:3)</PresentationFormat>
  <Paragraphs>368</Paragraphs>
  <Slides>57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57</vt:i4>
      </vt:variant>
    </vt:vector>
  </HeadingPairs>
  <TitlesOfParts>
    <vt:vector size="58" baseType="lpstr">
      <vt:lpstr>Tema do Office</vt:lpstr>
      <vt:lpstr>CONTADORIA-GERAL DO ESTADO  ENCERRAMENTO DO EXERCÍCIO 2014  Decreto Estadual n° 44.967, de 24/09/2014</vt:lpstr>
      <vt:lpstr> Principais Abordagens </vt:lpstr>
      <vt:lpstr>Responsabilidade do Contador</vt:lpstr>
      <vt:lpstr>1. Introdução</vt:lpstr>
      <vt:lpstr> 1. Introdução</vt:lpstr>
      <vt:lpstr> 2. Calendário</vt:lpstr>
      <vt:lpstr> 2. Calendário</vt:lpstr>
      <vt:lpstr>    3. Adiantamentos   </vt:lpstr>
      <vt:lpstr>    3. Adiantamentos   </vt:lpstr>
      <vt:lpstr>     4. Reclassificação dos Saldos Contábeis    </vt:lpstr>
      <vt:lpstr>     4. Reclassificação dos Saldos Contábeis    </vt:lpstr>
      <vt:lpstr>     4. Reclassificação dos Saldos Contábeis    </vt:lpstr>
      <vt:lpstr>     4. Reclassificação dos Saldos Contábeis    </vt:lpstr>
      <vt:lpstr>   ATENÇÃO!!  </vt:lpstr>
      <vt:lpstr>   5. Análise Contábil de Saldo  </vt:lpstr>
      <vt:lpstr>   5. Análise Contábil de Saldo  </vt:lpstr>
      <vt:lpstr>   5. Análise Contábil de Saldo  </vt:lpstr>
      <vt:lpstr>   5. Análise Contábil de Saldo  </vt:lpstr>
      <vt:lpstr>   ATENÇÃO!!  </vt:lpstr>
      <vt:lpstr>INSCRIÇÃO RESTOS A PAGAR</vt:lpstr>
      <vt:lpstr>INSCRIÇÃO RESTOS A PAGAR</vt:lpstr>
      <vt:lpstr>INSCRIÇÃO RESTOS A PAGAR</vt:lpstr>
      <vt:lpstr>INSCRIÇÃO RESTOS A PAGAR</vt:lpstr>
      <vt:lpstr>INSCRIÇÃO RESTOS A PAGAR</vt:lpstr>
      <vt:lpstr>INSCRIÇÃO RESTOS A PAGAR</vt:lpstr>
      <vt:lpstr>INSCRIÇÃO RESTOS A PAGAR</vt:lpstr>
      <vt:lpstr>INSCRIÇÃO RESTOS A PAGAR</vt:lpstr>
      <vt:lpstr>INSCRIÇÃO RESTOS A PAGAR</vt:lpstr>
      <vt:lpstr>INSCRIÇÃO RESTOS A PAGAR</vt:lpstr>
      <vt:lpstr>LISCONTIR</vt:lpstr>
      <vt:lpstr>Apresentação do PowerPoint</vt:lpstr>
      <vt:lpstr>CONFORMIDADE  DIÁRIA E CONTÁBIL</vt:lpstr>
      <vt:lpstr>DECRETO DE ENCERRAMENTO ART. 12</vt:lpstr>
      <vt:lpstr>DECRETO DE ENCERRAMENTO PRAZOS PARA LRF - ARTIGO 14</vt:lpstr>
      <vt:lpstr>DECRETO DE ENCERRAMENTO PRAZOS PARA LRF</vt:lpstr>
      <vt:lpstr>DECRETO DE ENCERRAMENTO PRAZOS PARA LRF</vt:lpstr>
      <vt:lpstr>DECRETO DE ENCERRAMENTO PRAZOS PARA LRF</vt:lpstr>
      <vt:lpstr> O Estado do Rio de Janeiro deverá publicar os anexos do RREO referente ao 6º Bimestre de 2014 e do RGF referente ao 3º Quadrimestre de 2014, até 30/01/2015 em cumprimento a Lei de Responsabilidade Fiscal – LRF. </vt:lpstr>
      <vt:lpstr>DECRETO DE ENCERRAMENTO PRAZOS PARA LRF</vt:lpstr>
      <vt:lpstr>7. Art. 42 da LC 101/00</vt:lpstr>
      <vt:lpstr> DELIBERAÇÃO TCE 248</vt:lpstr>
      <vt:lpstr> ARTIGO 4º 14 RELATÓRIOS</vt:lpstr>
      <vt:lpstr> PRÉVIA – 13 RELATÓRIOS</vt:lpstr>
      <vt:lpstr> PRÉVIA – 8 RELATÓRIOS</vt:lpstr>
      <vt:lpstr> GRUPO 1: 4 RELATÓRIOS</vt:lpstr>
      <vt:lpstr> GRUPO 1: Relatórios 2, 12, 13 e 14</vt:lpstr>
      <vt:lpstr> GRUPO 2: 4 Relatórios</vt:lpstr>
      <vt:lpstr> GRUPO 2: Relatórios 7, 9, 10 e 11</vt:lpstr>
      <vt:lpstr> GRUPO 2: Relatório 7</vt:lpstr>
      <vt:lpstr> GRUPO 2: Relatório 9</vt:lpstr>
      <vt:lpstr> GRUPO 2: Relatório 10</vt:lpstr>
      <vt:lpstr> GRUPO 2: Relatório 10</vt:lpstr>
      <vt:lpstr> GRUPO 2: Relatório 11</vt:lpstr>
      <vt:lpstr> GRUPO 2: Relatório 11</vt:lpstr>
      <vt:lpstr>8. Restos a Pagar x Siafe-Rio</vt:lpstr>
      <vt:lpstr>Apresentação do PowerPoint</vt:lpstr>
      <vt:lpstr>Agradecimentos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Stephanie Guimaraes da Silva</dc:creator>
  <cp:lastModifiedBy>Silvana de Jesus Ferreira</cp:lastModifiedBy>
  <cp:revision>169</cp:revision>
  <cp:lastPrinted>2014-11-12T17:29:38Z</cp:lastPrinted>
  <dcterms:created xsi:type="dcterms:W3CDTF">2013-04-17T18:15:57Z</dcterms:created>
  <dcterms:modified xsi:type="dcterms:W3CDTF">2014-11-17T15:43:46Z</dcterms:modified>
</cp:coreProperties>
</file>