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136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068934-0043-4586-A3F0-351AE7B433EE}" type="doc">
      <dgm:prSet loTypeId="urn:microsoft.com/office/officeart/2005/8/layout/vList2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67DFB997-4CC0-4D9A-B475-3811EDAF00C2}">
      <dgm:prSet phldrT="[Texto]" custT="1"/>
      <dgm:spPr/>
      <dgm:t>
        <a:bodyPr/>
        <a:lstStyle/>
        <a:p>
          <a:r>
            <a:rPr lang="pt-BR" sz="2300" b="0" dirty="0"/>
            <a:t>Superintendência de Relatórios e Demonstrativos Contábeis</a:t>
          </a:r>
          <a:endParaRPr lang="pt-BR" sz="2300" b="0" dirty="0">
            <a:latin typeface="Calibri" pitchFamily="34" charset="0"/>
          </a:endParaRPr>
        </a:p>
      </dgm:t>
    </dgm:pt>
    <dgm:pt modelId="{D3F24D72-1DFA-4984-9300-E5BF5EBE99E7}" type="parTrans" cxnId="{16C6E3CA-FACC-47AE-8F71-9CF500D1930F}">
      <dgm:prSet/>
      <dgm:spPr/>
      <dgm:t>
        <a:bodyPr/>
        <a:lstStyle/>
        <a:p>
          <a:endParaRPr lang="pt-BR" sz="2300" b="0">
            <a:solidFill>
              <a:schemeClr val="bg1"/>
            </a:solidFill>
            <a:latin typeface="Calibri" pitchFamily="34" charset="0"/>
          </a:endParaRPr>
        </a:p>
      </dgm:t>
    </dgm:pt>
    <dgm:pt modelId="{B5595557-4C32-4557-9F70-C2CC31D06A42}" type="sibTrans" cxnId="{16C6E3CA-FACC-47AE-8F71-9CF500D1930F}">
      <dgm:prSet/>
      <dgm:spPr/>
      <dgm:t>
        <a:bodyPr/>
        <a:lstStyle/>
        <a:p>
          <a:endParaRPr lang="pt-BR" sz="2300" b="0">
            <a:solidFill>
              <a:schemeClr val="bg1"/>
            </a:solidFill>
            <a:latin typeface="Calibri" pitchFamily="34" charset="0"/>
          </a:endParaRPr>
        </a:p>
      </dgm:t>
    </dgm:pt>
    <dgm:pt modelId="{C7581785-EF9B-41AE-BC00-5570C3523716}">
      <dgm:prSet phldrT="[Texto]" custT="1"/>
      <dgm:spPr/>
      <dgm:t>
        <a:bodyPr/>
        <a:lstStyle/>
        <a:p>
          <a:r>
            <a:rPr lang="pt-BR" sz="2300" b="0" dirty="0">
              <a:latin typeface="Calibri" pitchFamily="34" charset="0"/>
            </a:rPr>
            <a:t>Procedimentos para Inscrição de Restos a Pagar</a:t>
          </a:r>
        </a:p>
      </dgm:t>
    </dgm:pt>
    <dgm:pt modelId="{D422A740-5E5E-43C8-B6A9-08C31C9270F3}" type="parTrans" cxnId="{A2E4F20C-9E4B-46ED-88F4-1AD42E3BD42A}">
      <dgm:prSet/>
      <dgm:spPr/>
      <dgm:t>
        <a:bodyPr/>
        <a:lstStyle/>
        <a:p>
          <a:endParaRPr lang="pt-BR" sz="2300" b="0">
            <a:solidFill>
              <a:schemeClr val="bg1"/>
            </a:solidFill>
            <a:latin typeface="Calibri" pitchFamily="34" charset="0"/>
          </a:endParaRPr>
        </a:p>
      </dgm:t>
    </dgm:pt>
    <dgm:pt modelId="{E904D1C8-B600-4DC8-9C95-CA44039DA25B}" type="sibTrans" cxnId="{A2E4F20C-9E4B-46ED-88F4-1AD42E3BD42A}">
      <dgm:prSet/>
      <dgm:spPr/>
      <dgm:t>
        <a:bodyPr/>
        <a:lstStyle/>
        <a:p>
          <a:endParaRPr lang="pt-BR" sz="2300" b="0">
            <a:solidFill>
              <a:schemeClr val="bg1"/>
            </a:solidFill>
            <a:latin typeface="Calibri" pitchFamily="34" charset="0"/>
          </a:endParaRPr>
        </a:p>
      </dgm:t>
    </dgm:pt>
    <dgm:pt modelId="{7304CE8D-60D5-4731-A9D9-C8FC6EC0F68E}">
      <dgm:prSet phldrT="[Texto]" custT="1"/>
      <dgm:spPr/>
      <dgm:t>
        <a:bodyPr/>
        <a:lstStyle/>
        <a:p>
          <a:r>
            <a:rPr lang="pt-BR" sz="2300" b="0" dirty="0">
              <a:latin typeface="Calibri" pitchFamily="34" charset="0"/>
            </a:rPr>
            <a:t>Declaração do Contador</a:t>
          </a:r>
        </a:p>
      </dgm:t>
    </dgm:pt>
    <dgm:pt modelId="{16AA4499-C1FF-467E-A15E-FDF84E36B522}" type="sibTrans" cxnId="{7CAB3E86-FBA3-4B5D-830D-F49539A8AA93}">
      <dgm:prSet/>
      <dgm:spPr/>
      <dgm:t>
        <a:bodyPr/>
        <a:lstStyle/>
        <a:p>
          <a:endParaRPr lang="pt-BR" sz="2300" b="0">
            <a:solidFill>
              <a:schemeClr val="bg1"/>
            </a:solidFill>
            <a:latin typeface="Calibri" pitchFamily="34" charset="0"/>
          </a:endParaRPr>
        </a:p>
      </dgm:t>
    </dgm:pt>
    <dgm:pt modelId="{16AD6C14-D34C-4BCD-9DA4-396B84F2A063}" type="parTrans" cxnId="{7CAB3E86-FBA3-4B5D-830D-F49539A8AA93}">
      <dgm:prSet/>
      <dgm:spPr/>
      <dgm:t>
        <a:bodyPr/>
        <a:lstStyle/>
        <a:p>
          <a:endParaRPr lang="pt-BR" sz="2300" b="0">
            <a:solidFill>
              <a:schemeClr val="bg1"/>
            </a:solidFill>
            <a:latin typeface="Calibri" pitchFamily="34" charset="0"/>
          </a:endParaRPr>
        </a:p>
      </dgm:t>
    </dgm:pt>
    <dgm:pt modelId="{56C403A8-7FC9-4FE6-8B16-1B53498AA8BD}">
      <dgm:prSet phldrT="[Texto]" custT="1"/>
      <dgm:spPr/>
      <dgm:t>
        <a:bodyPr/>
        <a:lstStyle/>
        <a:p>
          <a:r>
            <a:rPr lang="pt-BR" sz="2300" b="0" dirty="0">
              <a:latin typeface="Calibri" pitchFamily="34" charset="0"/>
            </a:rPr>
            <a:t>Prazos dos relatórios da LRF</a:t>
          </a:r>
        </a:p>
      </dgm:t>
    </dgm:pt>
    <dgm:pt modelId="{03025217-8460-45E4-A2C9-518276443026}" type="parTrans" cxnId="{8B296AAF-57A0-4A6C-B8E4-AF815C7E24B5}">
      <dgm:prSet/>
      <dgm:spPr/>
      <dgm:t>
        <a:bodyPr/>
        <a:lstStyle/>
        <a:p>
          <a:endParaRPr lang="pt-BR" sz="2300" b="0">
            <a:solidFill>
              <a:schemeClr val="bg1"/>
            </a:solidFill>
            <a:latin typeface="Calibri" pitchFamily="34" charset="0"/>
          </a:endParaRPr>
        </a:p>
      </dgm:t>
    </dgm:pt>
    <dgm:pt modelId="{CDFABEB0-1AAD-461C-B32B-876B510B2064}" type="sibTrans" cxnId="{8B296AAF-57A0-4A6C-B8E4-AF815C7E24B5}">
      <dgm:prSet/>
      <dgm:spPr/>
      <dgm:t>
        <a:bodyPr/>
        <a:lstStyle/>
        <a:p>
          <a:endParaRPr lang="pt-BR" sz="2300" b="0">
            <a:solidFill>
              <a:schemeClr val="bg1"/>
            </a:solidFill>
            <a:latin typeface="Calibri" pitchFamily="34" charset="0"/>
          </a:endParaRPr>
        </a:p>
      </dgm:t>
    </dgm:pt>
    <dgm:pt modelId="{C96C152B-C998-4A8E-B3EF-576059EE6326}">
      <dgm:prSet phldrT="[Texto]" custT="1"/>
      <dgm:spPr/>
      <dgm:t>
        <a:bodyPr/>
        <a:lstStyle/>
        <a:p>
          <a:r>
            <a:rPr lang="pt-BR" sz="2300" b="0" dirty="0">
              <a:latin typeface="Calibri" pitchFamily="34" charset="0"/>
            </a:rPr>
            <a:t>Demonstrações contábeis</a:t>
          </a:r>
        </a:p>
      </dgm:t>
    </dgm:pt>
    <dgm:pt modelId="{9CE3DFF1-403C-4026-AA9C-6938D55D9AA6}" type="parTrans" cxnId="{00E155AB-47E0-4C80-BD65-0C5B810AF136}">
      <dgm:prSet/>
      <dgm:spPr/>
      <dgm:t>
        <a:bodyPr/>
        <a:lstStyle/>
        <a:p>
          <a:endParaRPr lang="pt-BR" sz="2300" b="0">
            <a:solidFill>
              <a:schemeClr val="bg1"/>
            </a:solidFill>
            <a:latin typeface="Calibri" pitchFamily="34" charset="0"/>
          </a:endParaRPr>
        </a:p>
      </dgm:t>
    </dgm:pt>
    <dgm:pt modelId="{6DEC6B0E-9AF5-412C-8E48-7BEA862CDACD}" type="sibTrans" cxnId="{00E155AB-47E0-4C80-BD65-0C5B810AF136}">
      <dgm:prSet/>
      <dgm:spPr/>
      <dgm:t>
        <a:bodyPr/>
        <a:lstStyle/>
        <a:p>
          <a:endParaRPr lang="pt-BR" sz="2300" b="0">
            <a:solidFill>
              <a:schemeClr val="bg1"/>
            </a:solidFill>
            <a:latin typeface="Calibri" pitchFamily="34" charset="0"/>
          </a:endParaRPr>
        </a:p>
      </dgm:t>
    </dgm:pt>
    <dgm:pt modelId="{94D65859-1EDF-4385-AC7C-CCA61A28E375}" type="pres">
      <dgm:prSet presAssocID="{96068934-0043-4586-A3F0-351AE7B433E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9F550CE8-B5A1-4C8F-86B0-24A05320BFA7}" type="pres">
      <dgm:prSet presAssocID="{67DFB997-4CC0-4D9A-B475-3811EDAF00C2}" presName="parentText" presStyleLbl="node1" presStyleIdx="0" presStyleCnt="5" custLinFactY="-39850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9E920C2-AE32-4779-A5A3-753DDED23385}" type="pres">
      <dgm:prSet presAssocID="{B5595557-4C32-4557-9F70-C2CC31D06A42}" presName="spacer" presStyleCnt="0"/>
      <dgm:spPr/>
    </dgm:pt>
    <dgm:pt modelId="{39FDC88B-79AB-4C3F-90B9-51EC22643745}" type="pres">
      <dgm:prSet presAssocID="{C7581785-EF9B-41AE-BC00-5570C3523716}" presName="parentText" presStyleLbl="node1" presStyleIdx="1" presStyleCnt="5" custLinFactY="-14048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E3E2991-D485-473E-A0E5-5B37A71C42E8}" type="pres">
      <dgm:prSet presAssocID="{E904D1C8-B600-4DC8-9C95-CA44039DA25B}" presName="spacer" presStyleCnt="0"/>
      <dgm:spPr/>
    </dgm:pt>
    <dgm:pt modelId="{A2C19775-7845-474E-A19F-6053C0641B86}" type="pres">
      <dgm:prSet presAssocID="{56C403A8-7FC9-4FE6-8B16-1B53498AA8BD}" presName="parentText" presStyleLbl="node1" presStyleIdx="2" presStyleCnt="5" custLinFactY="-29559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8799A09-1817-4D48-9423-704E31B39B74}" type="pres">
      <dgm:prSet presAssocID="{CDFABEB0-1AAD-461C-B32B-876B510B2064}" presName="spacer" presStyleCnt="0"/>
      <dgm:spPr/>
    </dgm:pt>
    <dgm:pt modelId="{C5D6D1B0-9632-4320-8A8C-4C68B13133AA}" type="pres">
      <dgm:prSet presAssocID="{7304CE8D-60D5-4731-A9D9-C8FC6EC0F68E}" presName="parentText" presStyleLbl="node1" presStyleIdx="3" presStyleCnt="5" custLinFactY="-45070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65E87B8-A609-4CB8-ACD8-227029BB4C52}" type="pres">
      <dgm:prSet presAssocID="{16AA4499-C1FF-467E-A15E-FDF84E36B522}" presName="spacer" presStyleCnt="0"/>
      <dgm:spPr/>
    </dgm:pt>
    <dgm:pt modelId="{DA0A01FA-283A-4E39-BBA3-D9C4203CACD7}" type="pres">
      <dgm:prSet presAssocID="{C96C152B-C998-4A8E-B3EF-576059EE6326}" presName="parentText" presStyleLbl="node1" presStyleIdx="4" presStyleCnt="5" custLinFactY="-60582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7CAB3E86-FBA3-4B5D-830D-F49539A8AA93}" srcId="{96068934-0043-4586-A3F0-351AE7B433EE}" destId="{7304CE8D-60D5-4731-A9D9-C8FC6EC0F68E}" srcOrd="3" destOrd="0" parTransId="{16AD6C14-D34C-4BCD-9DA4-396B84F2A063}" sibTransId="{16AA4499-C1FF-467E-A15E-FDF84E36B522}"/>
    <dgm:cxn modelId="{8B296AAF-57A0-4A6C-B8E4-AF815C7E24B5}" srcId="{96068934-0043-4586-A3F0-351AE7B433EE}" destId="{56C403A8-7FC9-4FE6-8B16-1B53498AA8BD}" srcOrd="2" destOrd="0" parTransId="{03025217-8460-45E4-A2C9-518276443026}" sibTransId="{CDFABEB0-1AAD-461C-B32B-876B510B2064}"/>
    <dgm:cxn modelId="{A2E4F20C-9E4B-46ED-88F4-1AD42E3BD42A}" srcId="{96068934-0043-4586-A3F0-351AE7B433EE}" destId="{C7581785-EF9B-41AE-BC00-5570C3523716}" srcOrd="1" destOrd="0" parTransId="{D422A740-5E5E-43C8-B6A9-08C31C9270F3}" sibTransId="{E904D1C8-B600-4DC8-9C95-CA44039DA25B}"/>
    <dgm:cxn modelId="{CD6D7D06-8380-4923-89DA-FD75F4364CF1}" type="presOf" srcId="{C7581785-EF9B-41AE-BC00-5570C3523716}" destId="{39FDC88B-79AB-4C3F-90B9-51EC22643745}" srcOrd="0" destOrd="0" presId="urn:microsoft.com/office/officeart/2005/8/layout/vList2"/>
    <dgm:cxn modelId="{BEC7C106-8FE3-4146-84E0-BF03AA43401F}" type="presOf" srcId="{C96C152B-C998-4A8E-B3EF-576059EE6326}" destId="{DA0A01FA-283A-4E39-BBA3-D9C4203CACD7}" srcOrd="0" destOrd="0" presId="urn:microsoft.com/office/officeart/2005/8/layout/vList2"/>
    <dgm:cxn modelId="{16C6E3CA-FACC-47AE-8F71-9CF500D1930F}" srcId="{96068934-0043-4586-A3F0-351AE7B433EE}" destId="{67DFB997-4CC0-4D9A-B475-3811EDAF00C2}" srcOrd="0" destOrd="0" parTransId="{D3F24D72-1DFA-4984-9300-E5BF5EBE99E7}" sibTransId="{B5595557-4C32-4557-9F70-C2CC31D06A42}"/>
    <dgm:cxn modelId="{1F48EF51-7F9B-47F3-B7D3-7E6ECEB76411}" type="presOf" srcId="{7304CE8D-60D5-4731-A9D9-C8FC6EC0F68E}" destId="{C5D6D1B0-9632-4320-8A8C-4C68B13133AA}" srcOrd="0" destOrd="0" presId="urn:microsoft.com/office/officeart/2005/8/layout/vList2"/>
    <dgm:cxn modelId="{02D9ABAC-08E2-4C23-A820-744637E449B2}" type="presOf" srcId="{56C403A8-7FC9-4FE6-8B16-1B53498AA8BD}" destId="{A2C19775-7845-474E-A19F-6053C0641B86}" srcOrd="0" destOrd="0" presId="urn:microsoft.com/office/officeart/2005/8/layout/vList2"/>
    <dgm:cxn modelId="{23A0D0B6-8861-47F2-BAAE-C00665B7D841}" type="presOf" srcId="{67DFB997-4CC0-4D9A-B475-3811EDAF00C2}" destId="{9F550CE8-B5A1-4C8F-86B0-24A05320BFA7}" srcOrd="0" destOrd="0" presId="urn:microsoft.com/office/officeart/2005/8/layout/vList2"/>
    <dgm:cxn modelId="{2FF2374B-C12E-4421-86D5-2B95E669BF4C}" type="presOf" srcId="{96068934-0043-4586-A3F0-351AE7B433EE}" destId="{94D65859-1EDF-4385-AC7C-CCA61A28E375}" srcOrd="0" destOrd="0" presId="urn:microsoft.com/office/officeart/2005/8/layout/vList2"/>
    <dgm:cxn modelId="{00E155AB-47E0-4C80-BD65-0C5B810AF136}" srcId="{96068934-0043-4586-A3F0-351AE7B433EE}" destId="{C96C152B-C998-4A8E-B3EF-576059EE6326}" srcOrd="4" destOrd="0" parTransId="{9CE3DFF1-403C-4026-AA9C-6938D55D9AA6}" sibTransId="{6DEC6B0E-9AF5-412C-8E48-7BEA862CDACD}"/>
    <dgm:cxn modelId="{51519FFC-E1FA-4BD2-A5EC-33A1178D4A93}" type="presParOf" srcId="{94D65859-1EDF-4385-AC7C-CCA61A28E375}" destId="{9F550CE8-B5A1-4C8F-86B0-24A05320BFA7}" srcOrd="0" destOrd="0" presId="urn:microsoft.com/office/officeart/2005/8/layout/vList2"/>
    <dgm:cxn modelId="{42BA7E46-9DF5-47F1-9C6C-5B78309587F1}" type="presParOf" srcId="{94D65859-1EDF-4385-AC7C-CCA61A28E375}" destId="{B9E920C2-AE32-4779-A5A3-753DDED23385}" srcOrd="1" destOrd="0" presId="urn:microsoft.com/office/officeart/2005/8/layout/vList2"/>
    <dgm:cxn modelId="{82C5079A-C3B7-48CE-BB25-93C730D6ACD9}" type="presParOf" srcId="{94D65859-1EDF-4385-AC7C-CCA61A28E375}" destId="{39FDC88B-79AB-4C3F-90B9-51EC22643745}" srcOrd="2" destOrd="0" presId="urn:microsoft.com/office/officeart/2005/8/layout/vList2"/>
    <dgm:cxn modelId="{DB54DAD7-D75D-4E26-859F-43D85C940B43}" type="presParOf" srcId="{94D65859-1EDF-4385-AC7C-CCA61A28E375}" destId="{2E3E2991-D485-473E-A0E5-5B37A71C42E8}" srcOrd="3" destOrd="0" presId="urn:microsoft.com/office/officeart/2005/8/layout/vList2"/>
    <dgm:cxn modelId="{8FF643E3-BBD1-40CB-A005-1103063E6022}" type="presParOf" srcId="{94D65859-1EDF-4385-AC7C-CCA61A28E375}" destId="{A2C19775-7845-474E-A19F-6053C0641B86}" srcOrd="4" destOrd="0" presId="urn:microsoft.com/office/officeart/2005/8/layout/vList2"/>
    <dgm:cxn modelId="{AAEDD705-854E-4A8B-AA6B-76285BB7933F}" type="presParOf" srcId="{94D65859-1EDF-4385-AC7C-CCA61A28E375}" destId="{18799A09-1817-4D48-9423-704E31B39B74}" srcOrd="5" destOrd="0" presId="urn:microsoft.com/office/officeart/2005/8/layout/vList2"/>
    <dgm:cxn modelId="{3AC7D581-CCB8-4FE2-8F19-F5973B94A2B5}" type="presParOf" srcId="{94D65859-1EDF-4385-AC7C-CCA61A28E375}" destId="{C5D6D1B0-9632-4320-8A8C-4C68B13133AA}" srcOrd="6" destOrd="0" presId="urn:microsoft.com/office/officeart/2005/8/layout/vList2"/>
    <dgm:cxn modelId="{4B84CEC2-68FB-4F4E-B4D5-5ACC80F2B7CB}" type="presParOf" srcId="{94D65859-1EDF-4385-AC7C-CCA61A28E375}" destId="{A65E87B8-A609-4CB8-ACD8-227029BB4C52}" srcOrd="7" destOrd="0" presId="urn:microsoft.com/office/officeart/2005/8/layout/vList2"/>
    <dgm:cxn modelId="{90E69CFB-7FB5-4C4F-BD7A-DD923F75DFEF}" type="presParOf" srcId="{94D65859-1EDF-4385-AC7C-CCA61A28E375}" destId="{DA0A01FA-283A-4E39-BBA3-D9C4203CACD7}" srcOrd="8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C258C03-EE72-4CFC-A376-991B9F682E57}" type="doc">
      <dgm:prSet loTypeId="urn:microsoft.com/office/officeart/2009/3/layout/RandomtoResultProcess" loCatId="process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pt-BR"/>
        </a:p>
      </dgm:t>
    </dgm:pt>
    <dgm:pt modelId="{8AE4314B-532F-4012-A931-8A29FF466482}">
      <dgm:prSet phldrT="[Texto]"/>
      <dgm:spPr/>
      <dgm:t>
        <a:bodyPr/>
        <a:lstStyle/>
        <a:p>
          <a:r>
            <a:rPr lang="pt-BR" b="1" dirty="0">
              <a:latin typeface="Calibri" pitchFamily="34" charset="0"/>
            </a:rPr>
            <a:t>ORGANOGRAMA</a:t>
          </a:r>
        </a:p>
      </dgm:t>
    </dgm:pt>
    <dgm:pt modelId="{2A9C8CEE-6027-4347-BF38-385F5B332853}" type="parTrans" cxnId="{4C8B832D-5390-4729-829A-4FBB0BAACF41}">
      <dgm:prSet/>
      <dgm:spPr/>
      <dgm:t>
        <a:bodyPr/>
        <a:lstStyle/>
        <a:p>
          <a:endParaRPr lang="pt-BR"/>
        </a:p>
      </dgm:t>
    </dgm:pt>
    <dgm:pt modelId="{E6BB2871-DB50-4C3E-A2A5-9DAB9FDC6C16}" type="sibTrans" cxnId="{4C8B832D-5390-4729-829A-4FBB0BAACF41}">
      <dgm:prSet/>
      <dgm:spPr/>
      <dgm:t>
        <a:bodyPr/>
        <a:lstStyle/>
        <a:p>
          <a:endParaRPr lang="pt-BR"/>
        </a:p>
      </dgm:t>
    </dgm:pt>
    <dgm:pt modelId="{6E012D05-2F9B-4333-886A-B61FC5528239}" type="pres">
      <dgm:prSet presAssocID="{BC258C03-EE72-4CFC-A376-991B9F682E57}" presName="Name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0615CD4C-D944-45FE-94ED-7EB73E5F80C3}" type="pres">
      <dgm:prSet presAssocID="{8AE4314B-532F-4012-A931-8A29FF466482}" presName="chaos" presStyleCnt="0"/>
      <dgm:spPr/>
    </dgm:pt>
    <dgm:pt modelId="{3588873A-CAD7-4C32-8996-5E9C9802BEDA}" type="pres">
      <dgm:prSet presAssocID="{8AE4314B-532F-4012-A931-8A29FF466482}" presName="parTx1" presStyleLbl="revTx" presStyleIdx="0" presStyleCnt="1" custScaleX="128023" custScaleY="48206" custLinFactNeighborY="-1483"/>
      <dgm:spPr/>
      <dgm:t>
        <a:bodyPr/>
        <a:lstStyle/>
        <a:p>
          <a:endParaRPr lang="pt-BR"/>
        </a:p>
      </dgm:t>
    </dgm:pt>
    <dgm:pt modelId="{9647BE4D-4D1A-440A-BA15-23D1E95DBAE7}" type="pres">
      <dgm:prSet presAssocID="{8AE4314B-532F-4012-A931-8A29FF466482}" presName="c1" presStyleLbl="node1" presStyleIdx="0" presStyleCnt="18"/>
      <dgm:spPr/>
    </dgm:pt>
    <dgm:pt modelId="{2D63B4A9-E4D0-4E8F-A248-71D994C861D0}" type="pres">
      <dgm:prSet presAssocID="{8AE4314B-532F-4012-A931-8A29FF466482}" presName="c2" presStyleLbl="node1" presStyleIdx="1" presStyleCnt="18"/>
      <dgm:spPr/>
    </dgm:pt>
    <dgm:pt modelId="{811A2E51-FBAC-4362-8132-A6D9AD408828}" type="pres">
      <dgm:prSet presAssocID="{8AE4314B-532F-4012-A931-8A29FF466482}" presName="c3" presStyleLbl="node1" presStyleIdx="2" presStyleCnt="18"/>
      <dgm:spPr/>
    </dgm:pt>
    <dgm:pt modelId="{D0E93E2B-E3DC-4B85-991A-E3A3E6AE6063}" type="pres">
      <dgm:prSet presAssocID="{8AE4314B-532F-4012-A931-8A29FF466482}" presName="c4" presStyleLbl="node1" presStyleIdx="3" presStyleCnt="18"/>
      <dgm:spPr/>
    </dgm:pt>
    <dgm:pt modelId="{F8783BE1-83AF-47CD-A52C-05B79213BA14}" type="pres">
      <dgm:prSet presAssocID="{8AE4314B-532F-4012-A931-8A29FF466482}" presName="c5" presStyleLbl="node1" presStyleIdx="4" presStyleCnt="18"/>
      <dgm:spPr/>
    </dgm:pt>
    <dgm:pt modelId="{8F9FCF75-3094-4F2C-9090-696DE68FC9DB}" type="pres">
      <dgm:prSet presAssocID="{8AE4314B-532F-4012-A931-8A29FF466482}" presName="c6" presStyleLbl="node1" presStyleIdx="5" presStyleCnt="18"/>
      <dgm:spPr/>
    </dgm:pt>
    <dgm:pt modelId="{7051FC0D-44E2-4402-ACEF-B2A477BE7FF7}" type="pres">
      <dgm:prSet presAssocID="{8AE4314B-532F-4012-A931-8A29FF466482}" presName="c7" presStyleLbl="node1" presStyleIdx="6" presStyleCnt="18"/>
      <dgm:spPr/>
    </dgm:pt>
    <dgm:pt modelId="{E2C0D8C1-4FCB-4E77-ABF2-BF38DFD82EA0}" type="pres">
      <dgm:prSet presAssocID="{8AE4314B-532F-4012-A931-8A29FF466482}" presName="c8" presStyleLbl="node1" presStyleIdx="7" presStyleCnt="18"/>
      <dgm:spPr/>
    </dgm:pt>
    <dgm:pt modelId="{A94AD850-738A-4469-880C-475674DC64EC}" type="pres">
      <dgm:prSet presAssocID="{8AE4314B-532F-4012-A931-8A29FF466482}" presName="c9" presStyleLbl="node1" presStyleIdx="8" presStyleCnt="18"/>
      <dgm:spPr/>
    </dgm:pt>
    <dgm:pt modelId="{A3E2E3E0-B194-47DF-9174-06C0F49AD407}" type="pres">
      <dgm:prSet presAssocID="{8AE4314B-532F-4012-A931-8A29FF466482}" presName="c10" presStyleLbl="node1" presStyleIdx="9" presStyleCnt="18"/>
      <dgm:spPr/>
    </dgm:pt>
    <dgm:pt modelId="{AA6F24D0-032B-445E-8E5E-3599F8F7721B}" type="pres">
      <dgm:prSet presAssocID="{8AE4314B-532F-4012-A931-8A29FF466482}" presName="c11" presStyleLbl="node1" presStyleIdx="10" presStyleCnt="18"/>
      <dgm:spPr/>
    </dgm:pt>
    <dgm:pt modelId="{2C35F128-2D1B-4365-ADFA-72A69344B778}" type="pres">
      <dgm:prSet presAssocID="{8AE4314B-532F-4012-A931-8A29FF466482}" presName="c12" presStyleLbl="node1" presStyleIdx="11" presStyleCnt="18"/>
      <dgm:spPr/>
    </dgm:pt>
    <dgm:pt modelId="{0BDFFF01-84B7-4768-AAA1-37453AC109F3}" type="pres">
      <dgm:prSet presAssocID="{8AE4314B-532F-4012-A931-8A29FF466482}" presName="c13" presStyleLbl="node1" presStyleIdx="12" presStyleCnt="18"/>
      <dgm:spPr/>
    </dgm:pt>
    <dgm:pt modelId="{6AF3AA11-77D6-44C2-A11E-AADDC76BBF5C}" type="pres">
      <dgm:prSet presAssocID="{8AE4314B-532F-4012-A931-8A29FF466482}" presName="c14" presStyleLbl="node1" presStyleIdx="13" presStyleCnt="18"/>
      <dgm:spPr/>
    </dgm:pt>
    <dgm:pt modelId="{DBE4EA1C-740A-4365-BBDF-1BE0A416F52E}" type="pres">
      <dgm:prSet presAssocID="{8AE4314B-532F-4012-A931-8A29FF466482}" presName="c15" presStyleLbl="node1" presStyleIdx="14" presStyleCnt="18"/>
      <dgm:spPr/>
    </dgm:pt>
    <dgm:pt modelId="{1A82E9AC-80FB-4150-899C-C3AC648AE286}" type="pres">
      <dgm:prSet presAssocID="{8AE4314B-532F-4012-A931-8A29FF466482}" presName="c16" presStyleLbl="node1" presStyleIdx="15" presStyleCnt="18"/>
      <dgm:spPr/>
    </dgm:pt>
    <dgm:pt modelId="{6675D763-C3F9-4005-8713-A9F3425F6CFC}" type="pres">
      <dgm:prSet presAssocID="{8AE4314B-532F-4012-A931-8A29FF466482}" presName="c17" presStyleLbl="node1" presStyleIdx="16" presStyleCnt="18"/>
      <dgm:spPr/>
    </dgm:pt>
    <dgm:pt modelId="{47357788-74EF-4C16-BE6B-93AAA6D5186D}" type="pres">
      <dgm:prSet presAssocID="{8AE4314B-532F-4012-A931-8A29FF466482}" presName="c18" presStyleLbl="node1" presStyleIdx="17" presStyleCnt="18"/>
      <dgm:spPr/>
    </dgm:pt>
  </dgm:ptLst>
  <dgm:cxnLst>
    <dgm:cxn modelId="{CBBB5108-C617-4E6E-8426-C3F8163A481B}" type="presOf" srcId="{BC258C03-EE72-4CFC-A376-991B9F682E57}" destId="{6E012D05-2F9B-4333-886A-B61FC5528239}" srcOrd="0" destOrd="0" presId="urn:microsoft.com/office/officeart/2009/3/layout/RandomtoResultProcess"/>
    <dgm:cxn modelId="{0B8EBAA7-C7F9-42D8-8408-567BB027CE24}" type="presOf" srcId="{8AE4314B-532F-4012-A931-8A29FF466482}" destId="{3588873A-CAD7-4C32-8996-5E9C9802BEDA}" srcOrd="0" destOrd="0" presId="urn:microsoft.com/office/officeart/2009/3/layout/RandomtoResultProcess"/>
    <dgm:cxn modelId="{4C8B832D-5390-4729-829A-4FBB0BAACF41}" srcId="{BC258C03-EE72-4CFC-A376-991B9F682E57}" destId="{8AE4314B-532F-4012-A931-8A29FF466482}" srcOrd="0" destOrd="0" parTransId="{2A9C8CEE-6027-4347-BF38-385F5B332853}" sibTransId="{E6BB2871-DB50-4C3E-A2A5-9DAB9FDC6C16}"/>
    <dgm:cxn modelId="{F329F97B-2DCD-4A16-9095-7A232CD324BA}" type="presParOf" srcId="{6E012D05-2F9B-4333-886A-B61FC5528239}" destId="{0615CD4C-D944-45FE-94ED-7EB73E5F80C3}" srcOrd="0" destOrd="0" presId="urn:microsoft.com/office/officeart/2009/3/layout/RandomtoResultProcess"/>
    <dgm:cxn modelId="{9914541F-D118-450C-9B8B-03AB9FCB7976}" type="presParOf" srcId="{0615CD4C-D944-45FE-94ED-7EB73E5F80C3}" destId="{3588873A-CAD7-4C32-8996-5E9C9802BEDA}" srcOrd="0" destOrd="0" presId="urn:microsoft.com/office/officeart/2009/3/layout/RandomtoResultProcess"/>
    <dgm:cxn modelId="{5F727440-1BB4-4E5D-A943-E4EBF6ED58F3}" type="presParOf" srcId="{0615CD4C-D944-45FE-94ED-7EB73E5F80C3}" destId="{9647BE4D-4D1A-440A-BA15-23D1E95DBAE7}" srcOrd="1" destOrd="0" presId="urn:microsoft.com/office/officeart/2009/3/layout/RandomtoResultProcess"/>
    <dgm:cxn modelId="{45EA22C6-9723-4139-B654-6F6448C0CFB9}" type="presParOf" srcId="{0615CD4C-D944-45FE-94ED-7EB73E5F80C3}" destId="{2D63B4A9-E4D0-4E8F-A248-71D994C861D0}" srcOrd="2" destOrd="0" presId="urn:microsoft.com/office/officeart/2009/3/layout/RandomtoResultProcess"/>
    <dgm:cxn modelId="{52FB3EDD-0CEC-4D39-9BBB-662E1B545D5D}" type="presParOf" srcId="{0615CD4C-D944-45FE-94ED-7EB73E5F80C3}" destId="{811A2E51-FBAC-4362-8132-A6D9AD408828}" srcOrd="3" destOrd="0" presId="urn:microsoft.com/office/officeart/2009/3/layout/RandomtoResultProcess"/>
    <dgm:cxn modelId="{72F91E5D-4575-4E3A-83A7-26D87062503E}" type="presParOf" srcId="{0615CD4C-D944-45FE-94ED-7EB73E5F80C3}" destId="{D0E93E2B-E3DC-4B85-991A-E3A3E6AE6063}" srcOrd="4" destOrd="0" presId="urn:microsoft.com/office/officeart/2009/3/layout/RandomtoResultProcess"/>
    <dgm:cxn modelId="{C34E79D3-EC13-46F2-89F3-1DE7D3311311}" type="presParOf" srcId="{0615CD4C-D944-45FE-94ED-7EB73E5F80C3}" destId="{F8783BE1-83AF-47CD-A52C-05B79213BA14}" srcOrd="5" destOrd="0" presId="urn:microsoft.com/office/officeart/2009/3/layout/RandomtoResultProcess"/>
    <dgm:cxn modelId="{FCD09642-DED1-472D-995C-F97B4520C329}" type="presParOf" srcId="{0615CD4C-D944-45FE-94ED-7EB73E5F80C3}" destId="{8F9FCF75-3094-4F2C-9090-696DE68FC9DB}" srcOrd="6" destOrd="0" presId="urn:microsoft.com/office/officeart/2009/3/layout/RandomtoResultProcess"/>
    <dgm:cxn modelId="{3B374328-0637-448B-86E0-E495A193AAFB}" type="presParOf" srcId="{0615CD4C-D944-45FE-94ED-7EB73E5F80C3}" destId="{7051FC0D-44E2-4402-ACEF-B2A477BE7FF7}" srcOrd="7" destOrd="0" presId="urn:microsoft.com/office/officeart/2009/3/layout/RandomtoResultProcess"/>
    <dgm:cxn modelId="{0249E3B7-967A-4875-A3A1-C351FBAC4424}" type="presParOf" srcId="{0615CD4C-D944-45FE-94ED-7EB73E5F80C3}" destId="{E2C0D8C1-4FCB-4E77-ABF2-BF38DFD82EA0}" srcOrd="8" destOrd="0" presId="urn:microsoft.com/office/officeart/2009/3/layout/RandomtoResultProcess"/>
    <dgm:cxn modelId="{DF5B1E71-9EBB-42E6-B3C5-35C8042C95F2}" type="presParOf" srcId="{0615CD4C-D944-45FE-94ED-7EB73E5F80C3}" destId="{A94AD850-738A-4469-880C-475674DC64EC}" srcOrd="9" destOrd="0" presId="urn:microsoft.com/office/officeart/2009/3/layout/RandomtoResultProcess"/>
    <dgm:cxn modelId="{53D7F6EA-4CFB-460A-B998-7B284BBF5AAE}" type="presParOf" srcId="{0615CD4C-D944-45FE-94ED-7EB73E5F80C3}" destId="{A3E2E3E0-B194-47DF-9174-06C0F49AD407}" srcOrd="10" destOrd="0" presId="urn:microsoft.com/office/officeart/2009/3/layout/RandomtoResultProcess"/>
    <dgm:cxn modelId="{D5B17B83-4D15-4644-84CA-A06E2B47FA30}" type="presParOf" srcId="{0615CD4C-D944-45FE-94ED-7EB73E5F80C3}" destId="{AA6F24D0-032B-445E-8E5E-3599F8F7721B}" srcOrd="11" destOrd="0" presId="urn:microsoft.com/office/officeart/2009/3/layout/RandomtoResultProcess"/>
    <dgm:cxn modelId="{FADF0DB4-8EA7-432C-9A86-068243F23718}" type="presParOf" srcId="{0615CD4C-D944-45FE-94ED-7EB73E5F80C3}" destId="{2C35F128-2D1B-4365-ADFA-72A69344B778}" srcOrd="12" destOrd="0" presId="urn:microsoft.com/office/officeart/2009/3/layout/RandomtoResultProcess"/>
    <dgm:cxn modelId="{7F6E99C9-8ABC-43E4-A55B-CDD547FC9433}" type="presParOf" srcId="{0615CD4C-D944-45FE-94ED-7EB73E5F80C3}" destId="{0BDFFF01-84B7-4768-AAA1-37453AC109F3}" srcOrd="13" destOrd="0" presId="urn:microsoft.com/office/officeart/2009/3/layout/RandomtoResultProcess"/>
    <dgm:cxn modelId="{331D2BD4-B079-4DCF-A152-BEDDFD7336AE}" type="presParOf" srcId="{0615CD4C-D944-45FE-94ED-7EB73E5F80C3}" destId="{6AF3AA11-77D6-44C2-A11E-AADDC76BBF5C}" srcOrd="14" destOrd="0" presId="urn:microsoft.com/office/officeart/2009/3/layout/RandomtoResultProcess"/>
    <dgm:cxn modelId="{A5BFA8CF-138C-44B3-B336-475D36416CC7}" type="presParOf" srcId="{0615CD4C-D944-45FE-94ED-7EB73E5F80C3}" destId="{DBE4EA1C-740A-4365-BBDF-1BE0A416F52E}" srcOrd="15" destOrd="0" presId="urn:microsoft.com/office/officeart/2009/3/layout/RandomtoResultProcess"/>
    <dgm:cxn modelId="{7889AC33-7E0C-4D4D-BA48-DB1748EE4D54}" type="presParOf" srcId="{0615CD4C-D944-45FE-94ED-7EB73E5F80C3}" destId="{1A82E9AC-80FB-4150-899C-C3AC648AE286}" srcOrd="16" destOrd="0" presId="urn:microsoft.com/office/officeart/2009/3/layout/RandomtoResultProcess"/>
    <dgm:cxn modelId="{66BFD076-0ABD-49FF-B007-0B03BD6424E3}" type="presParOf" srcId="{0615CD4C-D944-45FE-94ED-7EB73E5F80C3}" destId="{6675D763-C3F9-4005-8713-A9F3425F6CFC}" srcOrd="17" destOrd="0" presId="urn:microsoft.com/office/officeart/2009/3/layout/RandomtoResultProcess"/>
    <dgm:cxn modelId="{434D967A-6673-4F1F-AF48-DA560229D0AE}" type="presParOf" srcId="{0615CD4C-D944-45FE-94ED-7EB73E5F80C3}" destId="{47357788-74EF-4C16-BE6B-93AAA6D5186D}" srcOrd="18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44564BD-A9E8-47DD-8422-B9550B72490D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BC945BE9-E746-4BB2-AD91-3E5E0BBE8E7C}">
      <dgm:prSet phldrT="[Texto]" custT="1"/>
      <dgm:spPr/>
      <dgm:t>
        <a:bodyPr/>
        <a:lstStyle/>
        <a:p>
          <a:r>
            <a:rPr lang="pt-BR" sz="1400" b="1" dirty="0"/>
            <a:t>Superintendência de Relatórios e Demonstrativos Contábeis </a:t>
          </a:r>
          <a:r>
            <a:rPr lang="pt-BR" sz="1400" b="1" dirty="0" smtClean="0"/>
            <a:t>– SUDEC</a:t>
          </a:r>
        </a:p>
        <a:p>
          <a:endParaRPr lang="pt-BR" sz="1400" b="1" dirty="0" smtClean="0"/>
        </a:p>
        <a:p>
          <a:r>
            <a:rPr lang="pt-BR" sz="1400" b="1" dirty="0" smtClean="0">
              <a:solidFill>
                <a:srgbClr val="0070C0"/>
              </a:solidFill>
            </a:rPr>
            <a:t>Ronald Marcio Guedes Rodrigues</a:t>
          </a:r>
        </a:p>
      </dgm:t>
    </dgm:pt>
    <dgm:pt modelId="{4B883C9A-D30D-48FE-BFF1-C881349E5F48}" type="parTrans" cxnId="{4417A865-090F-4C3D-A993-EDDA1E2452C3}">
      <dgm:prSet/>
      <dgm:spPr/>
      <dgm:t>
        <a:bodyPr/>
        <a:lstStyle/>
        <a:p>
          <a:endParaRPr lang="pt-BR" sz="1400" b="1"/>
        </a:p>
      </dgm:t>
    </dgm:pt>
    <dgm:pt modelId="{79EF28BE-874A-4600-9287-1ABAAFAD0B6A}" type="sibTrans" cxnId="{4417A865-090F-4C3D-A993-EDDA1E2452C3}">
      <dgm:prSet/>
      <dgm:spPr/>
      <dgm:t>
        <a:bodyPr/>
        <a:lstStyle/>
        <a:p>
          <a:endParaRPr lang="pt-BR" sz="1400" b="1"/>
        </a:p>
      </dgm:t>
    </dgm:pt>
    <dgm:pt modelId="{043FA64B-C8F2-4DEA-BB88-91DBC8EC6F90}">
      <dgm:prSet phldrT="[Texto]" custT="1"/>
      <dgm:spPr/>
      <dgm:t>
        <a:bodyPr/>
        <a:lstStyle/>
        <a:p>
          <a:r>
            <a:rPr lang="pt-BR" sz="1400" b="1" dirty="0"/>
            <a:t>Coordenadoria de Contas de Governo e Relatórios Fiscais  - </a:t>
          </a:r>
          <a:r>
            <a:rPr lang="pt-BR" sz="1400" b="1" dirty="0" smtClean="0"/>
            <a:t>CGORF</a:t>
          </a:r>
        </a:p>
        <a:p>
          <a:endParaRPr lang="pt-BR" sz="1400" b="1" dirty="0" smtClean="0"/>
        </a:p>
        <a:p>
          <a:r>
            <a:rPr lang="pt-BR" sz="1400" b="1" dirty="0" smtClean="0">
              <a:solidFill>
                <a:srgbClr val="0070C0"/>
              </a:solidFill>
            </a:rPr>
            <a:t>Renato Ferreira Costa</a:t>
          </a:r>
          <a:endParaRPr lang="pt-BR" sz="1400" b="1" dirty="0">
            <a:solidFill>
              <a:srgbClr val="0070C0"/>
            </a:solidFill>
          </a:endParaRPr>
        </a:p>
      </dgm:t>
    </dgm:pt>
    <dgm:pt modelId="{0C61D65E-ECFD-48CC-B300-2C7DCF9BB1D1}" type="parTrans" cxnId="{26E0D064-DD3A-41F1-9C08-17DD974C71C9}">
      <dgm:prSet/>
      <dgm:spPr/>
      <dgm:t>
        <a:bodyPr/>
        <a:lstStyle/>
        <a:p>
          <a:endParaRPr lang="pt-BR" sz="1400" b="1"/>
        </a:p>
      </dgm:t>
    </dgm:pt>
    <dgm:pt modelId="{A3E6A125-AB2A-4B3B-9071-FB27D8D6B23F}" type="sibTrans" cxnId="{26E0D064-DD3A-41F1-9C08-17DD974C71C9}">
      <dgm:prSet/>
      <dgm:spPr/>
      <dgm:t>
        <a:bodyPr/>
        <a:lstStyle/>
        <a:p>
          <a:endParaRPr lang="pt-BR" sz="1400" b="1"/>
        </a:p>
      </dgm:t>
    </dgm:pt>
    <dgm:pt modelId="{79E9A68D-7883-4DC0-A6B5-FCC8F9BB08E6}">
      <dgm:prSet phldrT="[Texto]" custT="1"/>
      <dgm:spPr/>
      <dgm:t>
        <a:bodyPr/>
        <a:lstStyle/>
        <a:p>
          <a:r>
            <a:rPr lang="pt-BR" sz="1400" b="1" dirty="0"/>
            <a:t>Coordenadoria de Consolidação de Balanços e Relatórios Gerenciais </a:t>
          </a:r>
          <a:r>
            <a:rPr lang="pt-BR" sz="1400" b="1" dirty="0" smtClean="0"/>
            <a:t>– CCBAL</a:t>
          </a:r>
        </a:p>
        <a:p>
          <a:endParaRPr lang="pt-BR" sz="1400" b="1" dirty="0" smtClean="0"/>
        </a:p>
        <a:p>
          <a:r>
            <a:rPr lang="pt-BR" sz="1400" b="1" dirty="0" smtClean="0">
              <a:solidFill>
                <a:srgbClr val="0070C0"/>
              </a:solidFill>
            </a:rPr>
            <a:t>Celso de Brito Borba</a:t>
          </a:r>
          <a:endParaRPr lang="pt-BR" sz="1400" b="1" dirty="0">
            <a:solidFill>
              <a:srgbClr val="0070C0"/>
            </a:solidFill>
          </a:endParaRPr>
        </a:p>
      </dgm:t>
    </dgm:pt>
    <dgm:pt modelId="{DB499BDE-7B15-4E01-A3DD-1E2BC42ECFF9}" type="parTrans" cxnId="{0F8B5230-C73D-4EF0-95B8-98DAA9B49A44}">
      <dgm:prSet/>
      <dgm:spPr/>
      <dgm:t>
        <a:bodyPr/>
        <a:lstStyle/>
        <a:p>
          <a:endParaRPr lang="pt-BR" sz="1400" b="1"/>
        </a:p>
      </dgm:t>
    </dgm:pt>
    <dgm:pt modelId="{018B2982-39F4-4DF7-8571-3032E7D7E41B}" type="sibTrans" cxnId="{0F8B5230-C73D-4EF0-95B8-98DAA9B49A44}">
      <dgm:prSet/>
      <dgm:spPr/>
      <dgm:t>
        <a:bodyPr/>
        <a:lstStyle/>
        <a:p>
          <a:endParaRPr lang="pt-BR" sz="1400" b="1"/>
        </a:p>
      </dgm:t>
    </dgm:pt>
    <dgm:pt modelId="{6C7BB44A-DF3D-4D41-81DF-04CEC77F0360}" type="pres">
      <dgm:prSet presAssocID="{244564BD-A9E8-47DD-8422-B9550B72490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FCE1F9A1-E1E4-4F28-A2E6-065C47167E60}" type="pres">
      <dgm:prSet presAssocID="{BC945BE9-E746-4BB2-AD91-3E5E0BBE8E7C}" presName="hierRoot1" presStyleCnt="0"/>
      <dgm:spPr/>
    </dgm:pt>
    <dgm:pt modelId="{56EB5DB0-BCF2-4915-8FC4-FA4F02ABAB0F}" type="pres">
      <dgm:prSet presAssocID="{BC945BE9-E746-4BB2-AD91-3E5E0BBE8E7C}" presName="composite" presStyleCnt="0"/>
      <dgm:spPr/>
    </dgm:pt>
    <dgm:pt modelId="{F28BADEA-9F3B-4E4B-AB26-6446DF4D0F2E}" type="pres">
      <dgm:prSet presAssocID="{BC945BE9-E746-4BB2-AD91-3E5E0BBE8E7C}" presName="background" presStyleLbl="node0" presStyleIdx="0" presStyleCnt="1"/>
      <dgm:spPr/>
    </dgm:pt>
    <dgm:pt modelId="{BA02DBC8-D7E0-460A-8A74-95BF7F2CA1DA}" type="pres">
      <dgm:prSet presAssocID="{BC945BE9-E746-4BB2-AD91-3E5E0BBE8E7C}" presName="text" presStyleLbl="fgAcc0" presStyleIdx="0" presStyleCnt="1" custScaleX="169714" custScaleY="101766" custLinFactNeighborX="-4296" custLinFactNeighborY="6649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127840F3-CB74-4980-ADFF-8BB161BBE759}" type="pres">
      <dgm:prSet presAssocID="{BC945BE9-E746-4BB2-AD91-3E5E0BBE8E7C}" presName="hierChild2" presStyleCnt="0"/>
      <dgm:spPr/>
    </dgm:pt>
    <dgm:pt modelId="{313CFD15-B8CA-480D-8DC3-A4E9E6455794}" type="pres">
      <dgm:prSet presAssocID="{0C61D65E-ECFD-48CC-B300-2C7DCF9BB1D1}" presName="Name10" presStyleLbl="parChTrans1D2" presStyleIdx="0" presStyleCnt="2"/>
      <dgm:spPr/>
      <dgm:t>
        <a:bodyPr/>
        <a:lstStyle/>
        <a:p>
          <a:endParaRPr lang="pt-BR"/>
        </a:p>
      </dgm:t>
    </dgm:pt>
    <dgm:pt modelId="{786372D3-B16D-4675-997E-211DD45CC2A0}" type="pres">
      <dgm:prSet presAssocID="{043FA64B-C8F2-4DEA-BB88-91DBC8EC6F90}" presName="hierRoot2" presStyleCnt="0"/>
      <dgm:spPr/>
    </dgm:pt>
    <dgm:pt modelId="{750880BA-6719-4BB5-B035-C3413EB9196D}" type="pres">
      <dgm:prSet presAssocID="{043FA64B-C8F2-4DEA-BB88-91DBC8EC6F90}" presName="composite2" presStyleCnt="0"/>
      <dgm:spPr/>
    </dgm:pt>
    <dgm:pt modelId="{38E2E0E2-3826-4D81-AC14-BA7355CC5F72}" type="pres">
      <dgm:prSet presAssocID="{043FA64B-C8F2-4DEA-BB88-91DBC8EC6F90}" presName="background2" presStyleLbl="node2" presStyleIdx="0" presStyleCnt="2"/>
      <dgm:spPr/>
    </dgm:pt>
    <dgm:pt modelId="{52697882-B5A8-48CF-B987-E5D0BC051DCF}" type="pres">
      <dgm:prSet presAssocID="{043FA64B-C8F2-4DEA-BB88-91DBC8EC6F90}" presName="text2" presStyleLbl="fgAcc2" presStyleIdx="0" presStyleCnt="2" custScaleX="126828" custScaleY="103444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8DDF8046-F800-45E4-AEA3-9C0E8AC77EDB}" type="pres">
      <dgm:prSet presAssocID="{043FA64B-C8F2-4DEA-BB88-91DBC8EC6F90}" presName="hierChild3" presStyleCnt="0"/>
      <dgm:spPr/>
    </dgm:pt>
    <dgm:pt modelId="{B0ED6FA1-6F7A-41F7-B5E0-1A6ED0562DD8}" type="pres">
      <dgm:prSet presAssocID="{DB499BDE-7B15-4E01-A3DD-1E2BC42ECFF9}" presName="Name10" presStyleLbl="parChTrans1D2" presStyleIdx="1" presStyleCnt="2"/>
      <dgm:spPr/>
      <dgm:t>
        <a:bodyPr/>
        <a:lstStyle/>
        <a:p>
          <a:endParaRPr lang="pt-BR"/>
        </a:p>
      </dgm:t>
    </dgm:pt>
    <dgm:pt modelId="{D209853D-B568-4C0A-8FA9-D54F8C5F9568}" type="pres">
      <dgm:prSet presAssocID="{79E9A68D-7883-4DC0-A6B5-FCC8F9BB08E6}" presName="hierRoot2" presStyleCnt="0"/>
      <dgm:spPr/>
    </dgm:pt>
    <dgm:pt modelId="{C187E3C5-B7E7-4DFB-91F7-D542FC85A089}" type="pres">
      <dgm:prSet presAssocID="{79E9A68D-7883-4DC0-A6B5-FCC8F9BB08E6}" presName="composite2" presStyleCnt="0"/>
      <dgm:spPr/>
    </dgm:pt>
    <dgm:pt modelId="{A636DFC5-7181-4443-9632-9F913D1A8BE5}" type="pres">
      <dgm:prSet presAssocID="{79E9A68D-7883-4DC0-A6B5-FCC8F9BB08E6}" presName="background2" presStyleLbl="node2" presStyleIdx="1" presStyleCnt="2"/>
      <dgm:spPr/>
    </dgm:pt>
    <dgm:pt modelId="{58038231-B360-46C2-B246-07B21515468F}" type="pres">
      <dgm:prSet presAssocID="{79E9A68D-7883-4DC0-A6B5-FCC8F9BB08E6}" presName="text2" presStyleLbl="fgAcc2" presStyleIdx="1" presStyleCnt="2" custScaleX="135188" custScaleY="106888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B87A95F6-4BE4-4198-B8EB-280CBE53787F}" type="pres">
      <dgm:prSet presAssocID="{79E9A68D-7883-4DC0-A6B5-FCC8F9BB08E6}" presName="hierChild3" presStyleCnt="0"/>
      <dgm:spPr/>
    </dgm:pt>
  </dgm:ptLst>
  <dgm:cxnLst>
    <dgm:cxn modelId="{4417A865-090F-4C3D-A993-EDDA1E2452C3}" srcId="{244564BD-A9E8-47DD-8422-B9550B72490D}" destId="{BC945BE9-E746-4BB2-AD91-3E5E0BBE8E7C}" srcOrd="0" destOrd="0" parTransId="{4B883C9A-D30D-48FE-BFF1-C881349E5F48}" sibTransId="{79EF28BE-874A-4600-9287-1ABAAFAD0B6A}"/>
    <dgm:cxn modelId="{05DA427F-C0D6-416E-A3C0-E6AABC90F763}" type="presOf" srcId="{BC945BE9-E746-4BB2-AD91-3E5E0BBE8E7C}" destId="{BA02DBC8-D7E0-460A-8A74-95BF7F2CA1DA}" srcOrd="0" destOrd="0" presId="urn:microsoft.com/office/officeart/2005/8/layout/hierarchy1"/>
    <dgm:cxn modelId="{A9AD38E3-2489-4684-9414-CDA2C5999885}" type="presOf" srcId="{043FA64B-C8F2-4DEA-BB88-91DBC8EC6F90}" destId="{52697882-B5A8-48CF-B987-E5D0BC051DCF}" srcOrd="0" destOrd="0" presId="urn:microsoft.com/office/officeart/2005/8/layout/hierarchy1"/>
    <dgm:cxn modelId="{26E0D064-DD3A-41F1-9C08-17DD974C71C9}" srcId="{BC945BE9-E746-4BB2-AD91-3E5E0BBE8E7C}" destId="{043FA64B-C8F2-4DEA-BB88-91DBC8EC6F90}" srcOrd="0" destOrd="0" parTransId="{0C61D65E-ECFD-48CC-B300-2C7DCF9BB1D1}" sibTransId="{A3E6A125-AB2A-4B3B-9071-FB27D8D6B23F}"/>
    <dgm:cxn modelId="{0F8B5230-C73D-4EF0-95B8-98DAA9B49A44}" srcId="{BC945BE9-E746-4BB2-AD91-3E5E0BBE8E7C}" destId="{79E9A68D-7883-4DC0-A6B5-FCC8F9BB08E6}" srcOrd="1" destOrd="0" parTransId="{DB499BDE-7B15-4E01-A3DD-1E2BC42ECFF9}" sibTransId="{018B2982-39F4-4DF7-8571-3032E7D7E41B}"/>
    <dgm:cxn modelId="{DCD2A7CE-6072-4F5A-BA89-C8642139A783}" type="presOf" srcId="{0C61D65E-ECFD-48CC-B300-2C7DCF9BB1D1}" destId="{313CFD15-B8CA-480D-8DC3-A4E9E6455794}" srcOrd="0" destOrd="0" presId="urn:microsoft.com/office/officeart/2005/8/layout/hierarchy1"/>
    <dgm:cxn modelId="{5EE002C0-E8AF-4621-980F-6D690C874F54}" type="presOf" srcId="{244564BD-A9E8-47DD-8422-B9550B72490D}" destId="{6C7BB44A-DF3D-4D41-81DF-04CEC77F0360}" srcOrd="0" destOrd="0" presId="urn:microsoft.com/office/officeart/2005/8/layout/hierarchy1"/>
    <dgm:cxn modelId="{18B75F47-71FE-4C22-8FDA-6B0BF7BF4655}" type="presOf" srcId="{DB499BDE-7B15-4E01-A3DD-1E2BC42ECFF9}" destId="{B0ED6FA1-6F7A-41F7-B5E0-1A6ED0562DD8}" srcOrd="0" destOrd="0" presId="urn:microsoft.com/office/officeart/2005/8/layout/hierarchy1"/>
    <dgm:cxn modelId="{05CDEAC8-8C70-44EE-BE7C-EF04BF263127}" type="presOf" srcId="{79E9A68D-7883-4DC0-A6B5-FCC8F9BB08E6}" destId="{58038231-B360-46C2-B246-07B21515468F}" srcOrd="0" destOrd="0" presId="urn:microsoft.com/office/officeart/2005/8/layout/hierarchy1"/>
    <dgm:cxn modelId="{61EE0188-B406-42E1-9EE5-4D6E4E4A1A18}" type="presParOf" srcId="{6C7BB44A-DF3D-4D41-81DF-04CEC77F0360}" destId="{FCE1F9A1-E1E4-4F28-A2E6-065C47167E60}" srcOrd="0" destOrd="0" presId="urn:microsoft.com/office/officeart/2005/8/layout/hierarchy1"/>
    <dgm:cxn modelId="{6AB53850-7D35-4682-B32D-31E26DB8844B}" type="presParOf" srcId="{FCE1F9A1-E1E4-4F28-A2E6-065C47167E60}" destId="{56EB5DB0-BCF2-4915-8FC4-FA4F02ABAB0F}" srcOrd="0" destOrd="0" presId="urn:microsoft.com/office/officeart/2005/8/layout/hierarchy1"/>
    <dgm:cxn modelId="{7EB9DEC6-08F7-4D04-AA84-31E1C5D8592E}" type="presParOf" srcId="{56EB5DB0-BCF2-4915-8FC4-FA4F02ABAB0F}" destId="{F28BADEA-9F3B-4E4B-AB26-6446DF4D0F2E}" srcOrd="0" destOrd="0" presId="urn:microsoft.com/office/officeart/2005/8/layout/hierarchy1"/>
    <dgm:cxn modelId="{C61EFFDA-4FAC-45DF-AD3C-F8088F1A701E}" type="presParOf" srcId="{56EB5DB0-BCF2-4915-8FC4-FA4F02ABAB0F}" destId="{BA02DBC8-D7E0-460A-8A74-95BF7F2CA1DA}" srcOrd="1" destOrd="0" presId="urn:microsoft.com/office/officeart/2005/8/layout/hierarchy1"/>
    <dgm:cxn modelId="{24311976-FCBF-408D-AD3B-CF105EEA1F59}" type="presParOf" srcId="{FCE1F9A1-E1E4-4F28-A2E6-065C47167E60}" destId="{127840F3-CB74-4980-ADFF-8BB161BBE759}" srcOrd="1" destOrd="0" presId="urn:microsoft.com/office/officeart/2005/8/layout/hierarchy1"/>
    <dgm:cxn modelId="{EA3C1AED-F208-4997-B700-CB36C0FAD063}" type="presParOf" srcId="{127840F3-CB74-4980-ADFF-8BB161BBE759}" destId="{313CFD15-B8CA-480D-8DC3-A4E9E6455794}" srcOrd="0" destOrd="0" presId="urn:microsoft.com/office/officeart/2005/8/layout/hierarchy1"/>
    <dgm:cxn modelId="{6E569270-CA82-4D9A-A526-8904A5741423}" type="presParOf" srcId="{127840F3-CB74-4980-ADFF-8BB161BBE759}" destId="{786372D3-B16D-4675-997E-211DD45CC2A0}" srcOrd="1" destOrd="0" presId="urn:microsoft.com/office/officeart/2005/8/layout/hierarchy1"/>
    <dgm:cxn modelId="{5500992C-5C02-4A4F-9754-55AC9FF2EC4A}" type="presParOf" srcId="{786372D3-B16D-4675-997E-211DD45CC2A0}" destId="{750880BA-6719-4BB5-B035-C3413EB9196D}" srcOrd="0" destOrd="0" presId="urn:microsoft.com/office/officeart/2005/8/layout/hierarchy1"/>
    <dgm:cxn modelId="{0D5E8A78-C966-4F54-9346-8C5D3A72B19D}" type="presParOf" srcId="{750880BA-6719-4BB5-B035-C3413EB9196D}" destId="{38E2E0E2-3826-4D81-AC14-BA7355CC5F72}" srcOrd="0" destOrd="0" presId="urn:microsoft.com/office/officeart/2005/8/layout/hierarchy1"/>
    <dgm:cxn modelId="{9693CC37-8415-4A58-8260-C183FF5F143D}" type="presParOf" srcId="{750880BA-6719-4BB5-B035-C3413EB9196D}" destId="{52697882-B5A8-48CF-B987-E5D0BC051DCF}" srcOrd="1" destOrd="0" presId="urn:microsoft.com/office/officeart/2005/8/layout/hierarchy1"/>
    <dgm:cxn modelId="{E8DD1EC6-C84F-4C54-8F2A-904163053FD1}" type="presParOf" srcId="{786372D3-B16D-4675-997E-211DD45CC2A0}" destId="{8DDF8046-F800-45E4-AEA3-9C0E8AC77EDB}" srcOrd="1" destOrd="0" presId="urn:microsoft.com/office/officeart/2005/8/layout/hierarchy1"/>
    <dgm:cxn modelId="{EE016B4A-DC94-4754-A62F-6CD5EC2D3D04}" type="presParOf" srcId="{127840F3-CB74-4980-ADFF-8BB161BBE759}" destId="{B0ED6FA1-6F7A-41F7-B5E0-1A6ED0562DD8}" srcOrd="2" destOrd="0" presId="urn:microsoft.com/office/officeart/2005/8/layout/hierarchy1"/>
    <dgm:cxn modelId="{F6B8D933-220A-42F5-BB46-361DE70BBED2}" type="presParOf" srcId="{127840F3-CB74-4980-ADFF-8BB161BBE759}" destId="{D209853D-B568-4C0A-8FA9-D54F8C5F9568}" srcOrd="3" destOrd="0" presId="urn:microsoft.com/office/officeart/2005/8/layout/hierarchy1"/>
    <dgm:cxn modelId="{85F21F7E-A465-40DF-B1FC-F5B3C8EF8028}" type="presParOf" srcId="{D209853D-B568-4C0A-8FA9-D54F8C5F9568}" destId="{C187E3C5-B7E7-4DFB-91F7-D542FC85A089}" srcOrd="0" destOrd="0" presId="urn:microsoft.com/office/officeart/2005/8/layout/hierarchy1"/>
    <dgm:cxn modelId="{426CE5E4-B247-4412-B445-9DBA52BFC24C}" type="presParOf" srcId="{C187E3C5-B7E7-4DFB-91F7-D542FC85A089}" destId="{A636DFC5-7181-4443-9632-9F913D1A8BE5}" srcOrd="0" destOrd="0" presId="urn:microsoft.com/office/officeart/2005/8/layout/hierarchy1"/>
    <dgm:cxn modelId="{610B09DA-31B6-4BDB-BBC2-391F94CD107E}" type="presParOf" srcId="{C187E3C5-B7E7-4DFB-91F7-D542FC85A089}" destId="{58038231-B360-46C2-B246-07B21515468F}" srcOrd="1" destOrd="0" presId="urn:microsoft.com/office/officeart/2005/8/layout/hierarchy1"/>
    <dgm:cxn modelId="{CC31956F-C029-469C-98A6-FE2023BAD648}" type="presParOf" srcId="{D209853D-B568-4C0A-8FA9-D54F8C5F9568}" destId="{B87A95F6-4BE4-4198-B8EB-280CBE53787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6A82CFB-A7C9-4CCE-B259-90F82EE48808}" type="doc">
      <dgm:prSet loTypeId="urn:microsoft.com/office/officeart/2005/8/layout/target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CDF18F53-FD22-4A6C-A453-52C2C0C43E5C}">
      <dgm:prSet phldrT="[Texto]" custT="1"/>
      <dgm:spPr/>
      <dgm:t>
        <a:bodyPr/>
        <a:lstStyle/>
        <a:p>
          <a:pPr algn="ctr"/>
          <a:r>
            <a:rPr lang="pt-BR" sz="4400" b="1" dirty="0">
              <a:solidFill>
                <a:schemeClr val="bg1"/>
              </a:solidFill>
            </a:rPr>
            <a:t>Regularizações obrigatórias para inscrição de Restos a Pagar </a:t>
          </a:r>
        </a:p>
      </dgm:t>
    </dgm:pt>
    <dgm:pt modelId="{A7BC26A1-E506-463F-BBAA-C0D628236122}" type="parTrans" cxnId="{DEC9FD2E-9449-40EE-9B6E-1BE50D979D4C}">
      <dgm:prSet/>
      <dgm:spPr/>
      <dgm:t>
        <a:bodyPr/>
        <a:lstStyle/>
        <a:p>
          <a:endParaRPr lang="pt-BR" sz="1400" b="0">
            <a:solidFill>
              <a:schemeClr val="tx1"/>
            </a:solidFill>
          </a:endParaRPr>
        </a:p>
      </dgm:t>
    </dgm:pt>
    <dgm:pt modelId="{4784D4F0-1B85-4CD6-B316-0C9D31F5AFD5}" type="sibTrans" cxnId="{DEC9FD2E-9449-40EE-9B6E-1BE50D979D4C}">
      <dgm:prSet/>
      <dgm:spPr/>
      <dgm:t>
        <a:bodyPr/>
        <a:lstStyle/>
        <a:p>
          <a:endParaRPr lang="pt-BR" sz="1400" b="0">
            <a:solidFill>
              <a:schemeClr val="tx1"/>
            </a:solidFill>
          </a:endParaRPr>
        </a:p>
      </dgm:t>
    </dgm:pt>
    <dgm:pt modelId="{57F51037-FD50-4C72-867F-D6D7A18688CA}">
      <dgm:prSet custT="1"/>
      <dgm:spPr/>
      <dgm:t>
        <a:bodyPr/>
        <a:lstStyle/>
        <a:p>
          <a:r>
            <a:rPr lang="pt-BR" sz="1600" b="1" dirty="0" smtClean="0">
              <a:solidFill>
                <a:schemeClr val="tx1"/>
              </a:solidFill>
            </a:rPr>
            <a:t>Disponibilidade Financeira  </a:t>
          </a:r>
          <a:r>
            <a:rPr lang="pt-BR" sz="1600" b="1" dirty="0">
              <a:solidFill>
                <a:schemeClr val="tx1"/>
              </a:solidFill>
            </a:rPr>
            <a:t>por FR Detalhada </a:t>
          </a:r>
          <a:r>
            <a:rPr lang="pt-BR" sz="1600" b="1" dirty="0" smtClean="0">
              <a:solidFill>
                <a:schemeClr val="tx1"/>
              </a:solidFill>
            </a:rPr>
            <a:t>p/ </a:t>
          </a:r>
          <a:r>
            <a:rPr lang="pt-BR" sz="1600" b="1" dirty="0">
              <a:solidFill>
                <a:schemeClr val="tx1"/>
              </a:solidFill>
            </a:rPr>
            <a:t>inscrição do RPNP</a:t>
          </a:r>
          <a:endParaRPr lang="pt-BR" sz="1600" b="1" dirty="0">
            <a:solidFill>
              <a:schemeClr val="tx1"/>
            </a:solidFill>
            <a:latin typeface="Calibri" pitchFamily="34" charset="0"/>
          </a:endParaRPr>
        </a:p>
      </dgm:t>
    </dgm:pt>
    <dgm:pt modelId="{04D44419-EE4C-4CA5-8118-B5E5DE6DBB09}" type="parTrans" cxnId="{D8EAA808-0C6F-4AC1-9727-9F149BD27DD1}">
      <dgm:prSet custT="1"/>
      <dgm:spPr/>
      <dgm:t>
        <a:bodyPr/>
        <a:lstStyle/>
        <a:p>
          <a:endParaRPr lang="pt-BR" sz="1400" b="0">
            <a:solidFill>
              <a:schemeClr val="tx1"/>
            </a:solidFill>
          </a:endParaRPr>
        </a:p>
      </dgm:t>
    </dgm:pt>
    <dgm:pt modelId="{14ACDD77-F96E-4B46-9D7B-C8BB90232EBB}" type="sibTrans" cxnId="{D8EAA808-0C6F-4AC1-9727-9F149BD27DD1}">
      <dgm:prSet/>
      <dgm:spPr/>
      <dgm:t>
        <a:bodyPr/>
        <a:lstStyle/>
        <a:p>
          <a:endParaRPr lang="pt-BR" sz="1400" b="0">
            <a:solidFill>
              <a:schemeClr val="tx1"/>
            </a:solidFill>
          </a:endParaRPr>
        </a:p>
      </dgm:t>
    </dgm:pt>
    <dgm:pt modelId="{B040923F-0A6D-401E-A10B-E11A0D83579F}">
      <dgm:prSet custT="1"/>
      <dgm:spPr/>
      <dgm:t>
        <a:bodyPr/>
        <a:lstStyle/>
        <a:p>
          <a:r>
            <a:rPr lang="pt-BR" sz="1800" b="1" dirty="0" smtClean="0">
              <a:solidFill>
                <a:schemeClr val="tx1"/>
              </a:solidFill>
              <a:latin typeface="Calibri" pitchFamily="34" charset="0"/>
            </a:rPr>
            <a:t>Validações Contábeis</a:t>
          </a:r>
          <a:endParaRPr lang="pt-BR" sz="1800" b="1" dirty="0">
            <a:solidFill>
              <a:schemeClr val="tx1"/>
            </a:solidFill>
            <a:latin typeface="Calibri" pitchFamily="34" charset="0"/>
          </a:endParaRPr>
        </a:p>
      </dgm:t>
    </dgm:pt>
    <dgm:pt modelId="{B01E9FD7-C05E-4903-9623-A5841220D966}" type="parTrans" cxnId="{C9F89315-4076-463B-8E62-DCE4DFA0379A}">
      <dgm:prSet custT="1"/>
      <dgm:spPr/>
      <dgm:t>
        <a:bodyPr/>
        <a:lstStyle/>
        <a:p>
          <a:endParaRPr lang="pt-BR" sz="1400" b="0">
            <a:solidFill>
              <a:schemeClr val="tx1"/>
            </a:solidFill>
          </a:endParaRPr>
        </a:p>
      </dgm:t>
    </dgm:pt>
    <dgm:pt modelId="{898D467F-FD95-44DE-94B7-D4A037EEB633}" type="sibTrans" cxnId="{C9F89315-4076-463B-8E62-DCE4DFA0379A}">
      <dgm:prSet/>
      <dgm:spPr/>
      <dgm:t>
        <a:bodyPr/>
        <a:lstStyle/>
        <a:p>
          <a:endParaRPr lang="pt-BR" sz="1400" b="0">
            <a:solidFill>
              <a:schemeClr val="tx1"/>
            </a:solidFill>
          </a:endParaRPr>
        </a:p>
      </dgm:t>
    </dgm:pt>
    <dgm:pt modelId="{F2C19E2E-A092-402F-B3D5-A336CD5E0271}">
      <dgm:prSet custT="1"/>
      <dgm:spPr/>
      <dgm:t>
        <a:bodyPr/>
        <a:lstStyle/>
        <a:p>
          <a:r>
            <a:rPr lang="pt-BR" sz="1800" b="1" dirty="0">
              <a:solidFill>
                <a:schemeClr val="tx1"/>
              </a:solidFill>
              <a:latin typeface="Calibri" pitchFamily="34" charset="0"/>
            </a:rPr>
            <a:t>Conformidade </a:t>
          </a:r>
          <a:r>
            <a:rPr lang="pt-BR" sz="1800" b="1" dirty="0" smtClean="0">
              <a:solidFill>
                <a:schemeClr val="tx1"/>
              </a:solidFill>
              <a:latin typeface="Calibri" pitchFamily="34" charset="0"/>
            </a:rPr>
            <a:t>Diária</a:t>
          </a:r>
          <a:endParaRPr lang="pt-BR" sz="1800" b="1" dirty="0">
            <a:solidFill>
              <a:srgbClr val="FF0000"/>
            </a:solidFill>
          </a:endParaRPr>
        </a:p>
      </dgm:t>
    </dgm:pt>
    <dgm:pt modelId="{3201CC05-4E29-42D0-99A3-8178315FD6EE}" type="parTrans" cxnId="{DE4CBD0B-D432-4B98-A7F1-4CF0C32B3360}">
      <dgm:prSet custT="1"/>
      <dgm:spPr/>
      <dgm:t>
        <a:bodyPr/>
        <a:lstStyle/>
        <a:p>
          <a:endParaRPr lang="pt-BR" sz="1400" b="0">
            <a:solidFill>
              <a:schemeClr val="tx1"/>
            </a:solidFill>
          </a:endParaRPr>
        </a:p>
      </dgm:t>
    </dgm:pt>
    <dgm:pt modelId="{BC0EEEEA-0E20-4015-8C14-E0F89F2DC614}" type="sibTrans" cxnId="{DE4CBD0B-D432-4B98-A7F1-4CF0C32B3360}">
      <dgm:prSet/>
      <dgm:spPr/>
      <dgm:t>
        <a:bodyPr/>
        <a:lstStyle/>
        <a:p>
          <a:endParaRPr lang="pt-BR" sz="1400" b="0">
            <a:solidFill>
              <a:schemeClr val="tx1"/>
            </a:solidFill>
          </a:endParaRPr>
        </a:p>
      </dgm:t>
    </dgm:pt>
    <dgm:pt modelId="{8F265D59-8D52-4943-BAAA-2B6299198806}">
      <dgm:prSet custT="1"/>
      <dgm:spPr/>
      <dgm:t>
        <a:bodyPr/>
        <a:lstStyle/>
        <a:p>
          <a:r>
            <a:rPr lang="pt-BR" sz="1800" b="1" dirty="0">
              <a:solidFill>
                <a:schemeClr val="tx1"/>
              </a:solidFill>
              <a:latin typeface="Calibri" pitchFamily="34" charset="0"/>
            </a:rPr>
            <a:t>Conformidade </a:t>
          </a:r>
          <a:r>
            <a:rPr lang="pt-BR" sz="1800" b="1" dirty="0" smtClean="0">
              <a:solidFill>
                <a:schemeClr val="tx1"/>
              </a:solidFill>
              <a:latin typeface="Calibri" pitchFamily="34" charset="0"/>
            </a:rPr>
            <a:t>Contábil</a:t>
          </a:r>
          <a:endParaRPr lang="pt-BR" sz="1800" b="1" dirty="0">
            <a:solidFill>
              <a:srgbClr val="FF0000"/>
            </a:solidFill>
          </a:endParaRPr>
        </a:p>
      </dgm:t>
    </dgm:pt>
    <dgm:pt modelId="{0617F679-7EE1-415B-A1D5-D7644A3891A3}" type="parTrans" cxnId="{838891FC-8EF2-40FF-88B9-C98E325CE1F3}">
      <dgm:prSet custT="1"/>
      <dgm:spPr/>
      <dgm:t>
        <a:bodyPr/>
        <a:lstStyle/>
        <a:p>
          <a:endParaRPr lang="pt-BR" sz="1400" b="0">
            <a:solidFill>
              <a:schemeClr val="tx1"/>
            </a:solidFill>
          </a:endParaRPr>
        </a:p>
      </dgm:t>
    </dgm:pt>
    <dgm:pt modelId="{3B63A2D8-613E-4D87-A39F-A463AEFFE154}" type="sibTrans" cxnId="{838891FC-8EF2-40FF-88B9-C98E325CE1F3}">
      <dgm:prSet/>
      <dgm:spPr/>
      <dgm:t>
        <a:bodyPr/>
        <a:lstStyle/>
        <a:p>
          <a:endParaRPr lang="pt-BR" sz="1400" b="0">
            <a:solidFill>
              <a:schemeClr val="tx1"/>
            </a:solidFill>
          </a:endParaRPr>
        </a:p>
      </dgm:t>
    </dgm:pt>
    <dgm:pt modelId="{896D4A91-393E-40EF-8EA6-860E7158D342}">
      <dgm:prSet custT="1"/>
      <dgm:spPr/>
      <dgm:t>
        <a:bodyPr/>
        <a:lstStyle/>
        <a:p>
          <a:r>
            <a:rPr lang="pt-BR" sz="1800" b="1" dirty="0" smtClean="0">
              <a:solidFill>
                <a:schemeClr val="tx1"/>
              </a:solidFill>
              <a:latin typeface="Calibri" pitchFamily="34" charset="0"/>
            </a:rPr>
            <a:t>Conciliação Bancária</a:t>
          </a:r>
          <a:endParaRPr lang="pt-BR" sz="1800" b="1" dirty="0">
            <a:solidFill>
              <a:srgbClr val="FF0000"/>
            </a:solidFill>
          </a:endParaRPr>
        </a:p>
      </dgm:t>
    </dgm:pt>
    <dgm:pt modelId="{69D66777-5463-4838-8080-E7A086A5E6DB}" type="parTrans" cxnId="{55C9F57D-28EB-49D4-9876-2E253B127535}">
      <dgm:prSet custT="1"/>
      <dgm:spPr/>
      <dgm:t>
        <a:bodyPr/>
        <a:lstStyle/>
        <a:p>
          <a:endParaRPr lang="pt-BR" sz="1400" b="0">
            <a:solidFill>
              <a:schemeClr val="tx1"/>
            </a:solidFill>
          </a:endParaRPr>
        </a:p>
      </dgm:t>
    </dgm:pt>
    <dgm:pt modelId="{05446684-2AAC-4109-86FC-06C4EC708662}" type="sibTrans" cxnId="{55C9F57D-28EB-49D4-9876-2E253B127535}">
      <dgm:prSet/>
      <dgm:spPr/>
      <dgm:t>
        <a:bodyPr/>
        <a:lstStyle/>
        <a:p>
          <a:endParaRPr lang="pt-BR" sz="1400" b="0">
            <a:solidFill>
              <a:schemeClr val="tx1"/>
            </a:solidFill>
          </a:endParaRPr>
        </a:p>
      </dgm:t>
    </dgm:pt>
    <dgm:pt modelId="{69371016-3E40-4064-A5FD-0CF773A96D67}" type="pres">
      <dgm:prSet presAssocID="{B6A82CFB-A7C9-4CCE-B259-90F82EE48808}" presName="Name0" presStyleCnt="0">
        <dgm:presLayoutVars>
          <dgm:chMax val="3"/>
          <dgm:chPref val="1"/>
          <dgm:dir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E9ABE05C-2CDA-4C78-BBFC-FA5421EB4F7F}" type="pres">
      <dgm:prSet presAssocID="{B6A82CFB-A7C9-4CCE-B259-90F82EE48808}" presName="outerBox" presStyleCnt="0"/>
      <dgm:spPr/>
    </dgm:pt>
    <dgm:pt modelId="{5D89B77E-8D3C-4CCD-8ADD-7C9BA29370BC}" type="pres">
      <dgm:prSet presAssocID="{B6A82CFB-A7C9-4CCE-B259-90F82EE48808}" presName="outerBoxParent" presStyleLbl="node1" presStyleIdx="0" presStyleCnt="1" custLinFactNeighborX="7627" custLinFactNeighborY="5556"/>
      <dgm:spPr/>
      <dgm:t>
        <a:bodyPr/>
        <a:lstStyle/>
        <a:p>
          <a:endParaRPr lang="pt-BR"/>
        </a:p>
      </dgm:t>
    </dgm:pt>
    <dgm:pt modelId="{84F6078D-1481-4443-8B2F-1D818F3D9C14}" type="pres">
      <dgm:prSet presAssocID="{B6A82CFB-A7C9-4CCE-B259-90F82EE48808}" presName="outerBoxChildren" presStyleCnt="0"/>
      <dgm:spPr/>
    </dgm:pt>
    <dgm:pt modelId="{E78CBB59-6C8A-4B7A-89AB-7DA11125FB97}" type="pres">
      <dgm:prSet presAssocID="{F2C19E2E-A092-402F-B3D5-A336CD5E0271}" presName="oChild" presStyleLbl="fgAcc1" presStyleIdx="0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0ED65F4-384A-424F-A896-50703D96748C}" type="pres">
      <dgm:prSet presAssocID="{BC0EEEEA-0E20-4015-8C14-E0F89F2DC614}" presName="outerSibTrans" presStyleCnt="0"/>
      <dgm:spPr/>
    </dgm:pt>
    <dgm:pt modelId="{C4A36E54-FED6-4BCC-82F4-B6306F088236}" type="pres">
      <dgm:prSet presAssocID="{8F265D59-8D52-4943-BAAA-2B6299198806}" presName="oChild" presStyleLbl="fgAcc1" presStyleIdx="1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1FF2C40-3D80-41E0-AFDB-BE4A95283936}" type="pres">
      <dgm:prSet presAssocID="{3B63A2D8-613E-4D87-A39F-A463AEFFE154}" presName="outerSibTrans" presStyleCnt="0"/>
      <dgm:spPr/>
    </dgm:pt>
    <dgm:pt modelId="{860D5845-215B-4E1D-89A7-2A9715747229}" type="pres">
      <dgm:prSet presAssocID="{896D4A91-393E-40EF-8EA6-860E7158D342}" presName="oChild" presStyleLbl="fgAcc1" presStyleIdx="2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43E84FF-E2BC-4628-85A9-408336D7DF79}" type="pres">
      <dgm:prSet presAssocID="{05446684-2AAC-4109-86FC-06C4EC708662}" presName="outerSibTrans" presStyleCnt="0"/>
      <dgm:spPr/>
    </dgm:pt>
    <dgm:pt modelId="{1804BA7D-969C-4EC7-B79F-F7A2652E2DFA}" type="pres">
      <dgm:prSet presAssocID="{B040923F-0A6D-401E-A10B-E11A0D83579F}" presName="oChild" presStyleLbl="fgAcc1" presStyleIdx="3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7DC5712-771F-41FE-815E-BFF25ECA931F}" type="pres">
      <dgm:prSet presAssocID="{898D467F-FD95-44DE-94B7-D4A037EEB633}" presName="outerSibTrans" presStyleCnt="0"/>
      <dgm:spPr/>
    </dgm:pt>
    <dgm:pt modelId="{D99ABD6B-2191-45EC-8776-B3E66A3A62A6}" type="pres">
      <dgm:prSet presAssocID="{57F51037-FD50-4C72-867F-D6D7A18688CA}" presName="oChild" presStyleLbl="fgAcc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535B27A7-CD39-4154-B2D0-1C5C46B07607}" type="presOf" srcId="{B040923F-0A6D-401E-A10B-E11A0D83579F}" destId="{1804BA7D-969C-4EC7-B79F-F7A2652E2DFA}" srcOrd="0" destOrd="0" presId="urn:microsoft.com/office/officeart/2005/8/layout/target2"/>
    <dgm:cxn modelId="{3495D957-E62F-40F5-8E96-E7C85FF0C389}" type="presOf" srcId="{57F51037-FD50-4C72-867F-D6D7A18688CA}" destId="{D99ABD6B-2191-45EC-8776-B3E66A3A62A6}" srcOrd="0" destOrd="0" presId="urn:microsoft.com/office/officeart/2005/8/layout/target2"/>
    <dgm:cxn modelId="{AEBFB88E-39E5-4A43-8EE2-E53FF21BCB7D}" type="presOf" srcId="{CDF18F53-FD22-4A6C-A453-52C2C0C43E5C}" destId="{5D89B77E-8D3C-4CCD-8ADD-7C9BA29370BC}" srcOrd="0" destOrd="0" presId="urn:microsoft.com/office/officeart/2005/8/layout/target2"/>
    <dgm:cxn modelId="{DE4CBD0B-D432-4B98-A7F1-4CF0C32B3360}" srcId="{CDF18F53-FD22-4A6C-A453-52C2C0C43E5C}" destId="{F2C19E2E-A092-402F-B3D5-A336CD5E0271}" srcOrd="0" destOrd="0" parTransId="{3201CC05-4E29-42D0-99A3-8178315FD6EE}" sibTransId="{BC0EEEEA-0E20-4015-8C14-E0F89F2DC614}"/>
    <dgm:cxn modelId="{C9F89315-4076-463B-8E62-DCE4DFA0379A}" srcId="{CDF18F53-FD22-4A6C-A453-52C2C0C43E5C}" destId="{B040923F-0A6D-401E-A10B-E11A0D83579F}" srcOrd="3" destOrd="0" parTransId="{B01E9FD7-C05E-4903-9623-A5841220D966}" sibTransId="{898D467F-FD95-44DE-94B7-D4A037EEB633}"/>
    <dgm:cxn modelId="{E5C0415B-9221-4408-BDAB-6FF31F1828AB}" type="presOf" srcId="{8F265D59-8D52-4943-BAAA-2B6299198806}" destId="{C4A36E54-FED6-4BCC-82F4-B6306F088236}" srcOrd="0" destOrd="0" presId="urn:microsoft.com/office/officeart/2005/8/layout/target2"/>
    <dgm:cxn modelId="{838891FC-8EF2-40FF-88B9-C98E325CE1F3}" srcId="{CDF18F53-FD22-4A6C-A453-52C2C0C43E5C}" destId="{8F265D59-8D52-4943-BAAA-2B6299198806}" srcOrd="1" destOrd="0" parTransId="{0617F679-7EE1-415B-A1D5-D7644A3891A3}" sibTransId="{3B63A2D8-613E-4D87-A39F-A463AEFFE154}"/>
    <dgm:cxn modelId="{55C9F57D-28EB-49D4-9876-2E253B127535}" srcId="{CDF18F53-FD22-4A6C-A453-52C2C0C43E5C}" destId="{896D4A91-393E-40EF-8EA6-860E7158D342}" srcOrd="2" destOrd="0" parTransId="{69D66777-5463-4838-8080-E7A086A5E6DB}" sibTransId="{05446684-2AAC-4109-86FC-06C4EC708662}"/>
    <dgm:cxn modelId="{427C917F-7802-4250-AD2C-24AA4F2C5C1C}" type="presOf" srcId="{896D4A91-393E-40EF-8EA6-860E7158D342}" destId="{860D5845-215B-4E1D-89A7-2A9715747229}" srcOrd="0" destOrd="0" presId="urn:microsoft.com/office/officeart/2005/8/layout/target2"/>
    <dgm:cxn modelId="{9E29EE8D-4693-4EFE-B04A-6E3A78AD2C18}" type="presOf" srcId="{F2C19E2E-A092-402F-B3D5-A336CD5E0271}" destId="{E78CBB59-6C8A-4B7A-89AB-7DA11125FB97}" srcOrd="0" destOrd="0" presId="urn:microsoft.com/office/officeart/2005/8/layout/target2"/>
    <dgm:cxn modelId="{DEC9FD2E-9449-40EE-9B6E-1BE50D979D4C}" srcId="{B6A82CFB-A7C9-4CCE-B259-90F82EE48808}" destId="{CDF18F53-FD22-4A6C-A453-52C2C0C43E5C}" srcOrd="0" destOrd="0" parTransId="{A7BC26A1-E506-463F-BBAA-C0D628236122}" sibTransId="{4784D4F0-1B85-4CD6-B316-0C9D31F5AFD5}"/>
    <dgm:cxn modelId="{9A9E1DAF-1B14-4391-A2B3-5C976B19623B}" type="presOf" srcId="{B6A82CFB-A7C9-4CCE-B259-90F82EE48808}" destId="{69371016-3E40-4064-A5FD-0CF773A96D67}" srcOrd="0" destOrd="0" presId="urn:microsoft.com/office/officeart/2005/8/layout/target2"/>
    <dgm:cxn modelId="{D8EAA808-0C6F-4AC1-9727-9F149BD27DD1}" srcId="{CDF18F53-FD22-4A6C-A453-52C2C0C43E5C}" destId="{57F51037-FD50-4C72-867F-D6D7A18688CA}" srcOrd="4" destOrd="0" parTransId="{04D44419-EE4C-4CA5-8118-B5E5DE6DBB09}" sibTransId="{14ACDD77-F96E-4B46-9D7B-C8BB90232EBB}"/>
    <dgm:cxn modelId="{9619E99B-E68D-4873-B92C-B795266C394B}" type="presParOf" srcId="{69371016-3E40-4064-A5FD-0CF773A96D67}" destId="{E9ABE05C-2CDA-4C78-BBFC-FA5421EB4F7F}" srcOrd="0" destOrd="0" presId="urn:microsoft.com/office/officeart/2005/8/layout/target2"/>
    <dgm:cxn modelId="{769C4507-7A8B-4791-98FB-851FB06EB5CA}" type="presParOf" srcId="{E9ABE05C-2CDA-4C78-BBFC-FA5421EB4F7F}" destId="{5D89B77E-8D3C-4CCD-8ADD-7C9BA29370BC}" srcOrd="0" destOrd="0" presId="urn:microsoft.com/office/officeart/2005/8/layout/target2"/>
    <dgm:cxn modelId="{271C054C-E01A-45B2-8838-E230362C08DE}" type="presParOf" srcId="{E9ABE05C-2CDA-4C78-BBFC-FA5421EB4F7F}" destId="{84F6078D-1481-4443-8B2F-1D818F3D9C14}" srcOrd="1" destOrd="0" presId="urn:microsoft.com/office/officeart/2005/8/layout/target2"/>
    <dgm:cxn modelId="{699938C3-0367-42C0-A813-F5BC08BF4520}" type="presParOf" srcId="{84F6078D-1481-4443-8B2F-1D818F3D9C14}" destId="{E78CBB59-6C8A-4B7A-89AB-7DA11125FB97}" srcOrd="0" destOrd="0" presId="urn:microsoft.com/office/officeart/2005/8/layout/target2"/>
    <dgm:cxn modelId="{C9FC045D-4E28-490D-BDBC-53728D07FA62}" type="presParOf" srcId="{84F6078D-1481-4443-8B2F-1D818F3D9C14}" destId="{F0ED65F4-384A-424F-A896-50703D96748C}" srcOrd="1" destOrd="0" presId="urn:microsoft.com/office/officeart/2005/8/layout/target2"/>
    <dgm:cxn modelId="{BC26D29D-1CEE-4805-ACF3-F12139D3D093}" type="presParOf" srcId="{84F6078D-1481-4443-8B2F-1D818F3D9C14}" destId="{C4A36E54-FED6-4BCC-82F4-B6306F088236}" srcOrd="2" destOrd="0" presId="urn:microsoft.com/office/officeart/2005/8/layout/target2"/>
    <dgm:cxn modelId="{685FB16E-A496-4A98-BFEA-932A94D28507}" type="presParOf" srcId="{84F6078D-1481-4443-8B2F-1D818F3D9C14}" destId="{41FF2C40-3D80-41E0-AFDB-BE4A95283936}" srcOrd="3" destOrd="0" presId="urn:microsoft.com/office/officeart/2005/8/layout/target2"/>
    <dgm:cxn modelId="{106BB424-B256-4210-84FA-B428AF33BCDC}" type="presParOf" srcId="{84F6078D-1481-4443-8B2F-1D818F3D9C14}" destId="{860D5845-215B-4E1D-89A7-2A9715747229}" srcOrd="4" destOrd="0" presId="urn:microsoft.com/office/officeart/2005/8/layout/target2"/>
    <dgm:cxn modelId="{AE67AEF0-4A57-4A50-9AC5-C6BD92035368}" type="presParOf" srcId="{84F6078D-1481-4443-8B2F-1D818F3D9C14}" destId="{343E84FF-E2BC-4628-85A9-408336D7DF79}" srcOrd="5" destOrd="0" presId="urn:microsoft.com/office/officeart/2005/8/layout/target2"/>
    <dgm:cxn modelId="{ED1733BD-674A-4EA5-AB0A-5303E885F65E}" type="presParOf" srcId="{84F6078D-1481-4443-8B2F-1D818F3D9C14}" destId="{1804BA7D-969C-4EC7-B79F-F7A2652E2DFA}" srcOrd="6" destOrd="0" presId="urn:microsoft.com/office/officeart/2005/8/layout/target2"/>
    <dgm:cxn modelId="{230A2E8C-C9A5-4A1A-A845-F450F4ABCC69}" type="presParOf" srcId="{84F6078D-1481-4443-8B2F-1D818F3D9C14}" destId="{87DC5712-771F-41FE-815E-BFF25ECA931F}" srcOrd="7" destOrd="0" presId="urn:microsoft.com/office/officeart/2005/8/layout/target2"/>
    <dgm:cxn modelId="{0D8CB4CC-9818-408A-ADC7-B80785038ADC}" type="presParOf" srcId="{84F6078D-1481-4443-8B2F-1D818F3D9C14}" destId="{D99ABD6B-2191-45EC-8776-B3E66A3A62A6}" srcOrd="8" destOrd="0" presId="urn:microsoft.com/office/officeart/2005/8/layout/targe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04C94AA-904D-4AF0-9BDD-4C11079EAC98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D8DFC356-0F9E-4FA3-8753-5E47A9EFDE84}">
      <dgm:prSet phldrT="[Texto]" custT="1"/>
      <dgm:spPr/>
      <dgm:t>
        <a:bodyPr/>
        <a:lstStyle/>
        <a:p>
          <a:pPr algn="just"/>
          <a:r>
            <a:rPr lang="pt-BR" sz="1800" dirty="0"/>
            <a:t>O Boletim informa ainda, quanto à existência de pendências nos seguintes itens: </a:t>
          </a:r>
          <a:r>
            <a:rPr lang="pt-BR" sz="1800" b="1" dirty="0">
              <a:solidFill>
                <a:srgbClr val="FFFF00"/>
              </a:solidFill>
            </a:rPr>
            <a:t>Contratos e Convênios. </a:t>
          </a:r>
        </a:p>
      </dgm:t>
    </dgm:pt>
    <dgm:pt modelId="{1DB5AD6F-39BA-4D96-8564-5320FF8E529B}" type="parTrans" cxnId="{4EDF20EB-3BBB-474A-9BA1-E17B3C365089}">
      <dgm:prSet/>
      <dgm:spPr/>
      <dgm:t>
        <a:bodyPr/>
        <a:lstStyle/>
        <a:p>
          <a:endParaRPr lang="pt-BR"/>
        </a:p>
      </dgm:t>
    </dgm:pt>
    <dgm:pt modelId="{812B7FD3-0FEF-4E9C-A959-DEB29BAA129D}" type="sibTrans" cxnId="{4EDF20EB-3BBB-474A-9BA1-E17B3C365089}">
      <dgm:prSet/>
      <dgm:spPr/>
      <dgm:t>
        <a:bodyPr/>
        <a:lstStyle/>
        <a:p>
          <a:endParaRPr lang="pt-BR"/>
        </a:p>
      </dgm:t>
    </dgm:pt>
    <dgm:pt modelId="{C8AC46E5-9F0E-4533-961C-7A026D440462}">
      <dgm:prSet phldrT="[Texto]"/>
      <dgm:spPr/>
      <dgm:t>
        <a:bodyPr/>
        <a:lstStyle/>
        <a:p>
          <a:pPr algn="just"/>
          <a:r>
            <a:rPr lang="pt-BR" dirty="0"/>
            <a:t>Estando as pendências que impendem a Inscrição dos Restos a Pagar solucionadas, o sistema habilitará o botão </a:t>
          </a:r>
          <a:r>
            <a:rPr lang="pt-BR" b="1" dirty="0">
              <a:solidFill>
                <a:srgbClr val="FFFF00"/>
              </a:solidFill>
            </a:rPr>
            <a:t>“Concluir Boletim” </a:t>
          </a:r>
          <a:r>
            <a:rPr lang="pt-BR" dirty="0"/>
            <a:t>para viabilizar o devido encerramento da solicitação.</a:t>
          </a:r>
        </a:p>
      </dgm:t>
    </dgm:pt>
    <dgm:pt modelId="{897005B0-F51F-4078-8FA6-6A2D7072AFE4}" type="parTrans" cxnId="{A0258A8C-B2FE-46DB-B1C9-06366778C175}">
      <dgm:prSet/>
      <dgm:spPr/>
      <dgm:t>
        <a:bodyPr/>
        <a:lstStyle/>
        <a:p>
          <a:endParaRPr lang="pt-BR"/>
        </a:p>
      </dgm:t>
    </dgm:pt>
    <dgm:pt modelId="{CB0B1FAD-5EB1-4DEF-A3AB-65890671C659}" type="sibTrans" cxnId="{A0258A8C-B2FE-46DB-B1C9-06366778C175}">
      <dgm:prSet/>
      <dgm:spPr/>
      <dgm:t>
        <a:bodyPr/>
        <a:lstStyle/>
        <a:p>
          <a:endParaRPr lang="pt-BR"/>
        </a:p>
      </dgm:t>
    </dgm:pt>
    <dgm:pt modelId="{2D2A1F72-0126-4BC9-87F3-3166C9D2F8C6}">
      <dgm:prSet phldrT="[Texto]"/>
      <dgm:spPr/>
      <dgm:t>
        <a:bodyPr/>
        <a:lstStyle/>
        <a:p>
          <a:pPr algn="just"/>
          <a:r>
            <a:rPr lang="pt-BR" dirty="0"/>
            <a:t>Alertamos que após a conclusão do Boletim, caso ocorra algum lançamento contábil que venha a alterar qualquer informação que implique constituição de pendência, </a:t>
          </a:r>
          <a:r>
            <a:rPr lang="pt-BR" dirty="0">
              <a:solidFill>
                <a:srgbClr val="FFFF00"/>
              </a:solidFill>
            </a:rPr>
            <a:t>automaticamente</a:t>
          </a:r>
          <a:r>
            <a:rPr lang="pt-BR" dirty="0"/>
            <a:t> ele será </a:t>
          </a:r>
          <a:r>
            <a:rPr lang="pt-BR" b="1" dirty="0">
              <a:solidFill>
                <a:srgbClr val="FFFF00"/>
              </a:solidFill>
            </a:rPr>
            <a:t>reaberto</a:t>
          </a:r>
          <a:r>
            <a:rPr lang="pt-BR" dirty="0">
              <a:solidFill>
                <a:srgbClr val="FFFF00"/>
              </a:solidFill>
            </a:rPr>
            <a:t> </a:t>
          </a:r>
          <a:r>
            <a:rPr lang="pt-BR" dirty="0"/>
            <a:t>e mudará seu status de </a:t>
          </a:r>
          <a:r>
            <a:rPr lang="pt-BR" b="1" dirty="0">
              <a:solidFill>
                <a:srgbClr val="FFFF00"/>
              </a:solidFill>
            </a:rPr>
            <a:t>“Concluído”</a:t>
          </a:r>
          <a:r>
            <a:rPr lang="pt-BR" dirty="0">
              <a:solidFill>
                <a:srgbClr val="FFFF00"/>
              </a:solidFill>
            </a:rPr>
            <a:t> </a:t>
          </a:r>
          <a:r>
            <a:rPr lang="pt-BR" dirty="0"/>
            <a:t>para </a:t>
          </a:r>
          <a:r>
            <a:rPr lang="pt-BR" b="1" dirty="0">
              <a:solidFill>
                <a:srgbClr val="FFFF00"/>
              </a:solidFill>
            </a:rPr>
            <a:t>“Pendente”.</a:t>
          </a:r>
          <a:r>
            <a:rPr lang="pt-BR" dirty="0">
              <a:solidFill>
                <a:srgbClr val="FFFF00"/>
              </a:solidFill>
            </a:rPr>
            <a:t> </a:t>
          </a:r>
        </a:p>
      </dgm:t>
    </dgm:pt>
    <dgm:pt modelId="{17A2579C-6B12-461C-9B30-23A2819E97BC}" type="parTrans" cxnId="{773D51E4-330F-48F9-8DA6-2656AA2570A8}">
      <dgm:prSet/>
      <dgm:spPr/>
      <dgm:t>
        <a:bodyPr/>
        <a:lstStyle/>
        <a:p>
          <a:endParaRPr lang="pt-BR"/>
        </a:p>
      </dgm:t>
    </dgm:pt>
    <dgm:pt modelId="{65CCC514-738C-4716-8F85-19D74ABC2454}" type="sibTrans" cxnId="{773D51E4-330F-48F9-8DA6-2656AA2570A8}">
      <dgm:prSet/>
      <dgm:spPr/>
      <dgm:t>
        <a:bodyPr/>
        <a:lstStyle/>
        <a:p>
          <a:endParaRPr lang="pt-BR"/>
        </a:p>
      </dgm:t>
    </dgm:pt>
    <dgm:pt modelId="{F3BCAFDA-507C-414C-9FCB-A7038FBC062A}" type="pres">
      <dgm:prSet presAssocID="{F04C94AA-904D-4AF0-9BDD-4C11079EAC9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F9D60C35-2230-48D1-B3A2-08B2E4C66DF8}" type="pres">
      <dgm:prSet presAssocID="{2D2A1F72-0126-4BC9-87F3-3166C9D2F8C6}" presName="boxAndChildren" presStyleCnt="0"/>
      <dgm:spPr/>
    </dgm:pt>
    <dgm:pt modelId="{22C5411D-AB45-43A5-AAF1-1AE358469208}" type="pres">
      <dgm:prSet presAssocID="{2D2A1F72-0126-4BC9-87F3-3166C9D2F8C6}" presName="parentTextBox" presStyleLbl="node1" presStyleIdx="0" presStyleCnt="3"/>
      <dgm:spPr/>
      <dgm:t>
        <a:bodyPr/>
        <a:lstStyle/>
        <a:p>
          <a:endParaRPr lang="pt-BR"/>
        </a:p>
      </dgm:t>
    </dgm:pt>
    <dgm:pt modelId="{D0671E5B-2022-4B69-93C1-AB512F75CF1C}" type="pres">
      <dgm:prSet presAssocID="{CB0B1FAD-5EB1-4DEF-A3AB-65890671C659}" presName="sp" presStyleCnt="0"/>
      <dgm:spPr/>
    </dgm:pt>
    <dgm:pt modelId="{EB21CF3B-EB24-4CAF-B804-F9C54A21DE4D}" type="pres">
      <dgm:prSet presAssocID="{C8AC46E5-9F0E-4533-961C-7A026D440462}" presName="arrowAndChildren" presStyleCnt="0"/>
      <dgm:spPr/>
    </dgm:pt>
    <dgm:pt modelId="{708400D9-2ED3-4A14-A728-6E1AFC33E73F}" type="pres">
      <dgm:prSet presAssocID="{C8AC46E5-9F0E-4533-961C-7A026D440462}" presName="parentTextArrow" presStyleLbl="node1" presStyleIdx="1" presStyleCnt="3"/>
      <dgm:spPr/>
      <dgm:t>
        <a:bodyPr/>
        <a:lstStyle/>
        <a:p>
          <a:endParaRPr lang="pt-BR"/>
        </a:p>
      </dgm:t>
    </dgm:pt>
    <dgm:pt modelId="{4F7FBBB1-0528-4FBB-827A-9BDB0A7B2653}" type="pres">
      <dgm:prSet presAssocID="{812B7FD3-0FEF-4E9C-A959-DEB29BAA129D}" presName="sp" presStyleCnt="0"/>
      <dgm:spPr/>
    </dgm:pt>
    <dgm:pt modelId="{E9C8F3A3-C969-4F09-938B-CC76966794D2}" type="pres">
      <dgm:prSet presAssocID="{D8DFC356-0F9E-4FA3-8753-5E47A9EFDE84}" presName="arrowAndChildren" presStyleCnt="0"/>
      <dgm:spPr/>
    </dgm:pt>
    <dgm:pt modelId="{A8DACBD3-2A3F-4594-A9C7-654B331D836C}" type="pres">
      <dgm:prSet presAssocID="{D8DFC356-0F9E-4FA3-8753-5E47A9EFDE84}" presName="parentTextArrow" presStyleLbl="node1" presStyleIdx="2" presStyleCnt="3"/>
      <dgm:spPr/>
      <dgm:t>
        <a:bodyPr/>
        <a:lstStyle/>
        <a:p>
          <a:endParaRPr lang="pt-BR"/>
        </a:p>
      </dgm:t>
    </dgm:pt>
  </dgm:ptLst>
  <dgm:cxnLst>
    <dgm:cxn modelId="{B70DA2A4-EBD4-4B88-B37C-5F06367EBE02}" type="presOf" srcId="{2D2A1F72-0126-4BC9-87F3-3166C9D2F8C6}" destId="{22C5411D-AB45-43A5-AAF1-1AE358469208}" srcOrd="0" destOrd="0" presId="urn:microsoft.com/office/officeart/2005/8/layout/process4"/>
    <dgm:cxn modelId="{A0258A8C-B2FE-46DB-B1C9-06366778C175}" srcId="{F04C94AA-904D-4AF0-9BDD-4C11079EAC98}" destId="{C8AC46E5-9F0E-4533-961C-7A026D440462}" srcOrd="1" destOrd="0" parTransId="{897005B0-F51F-4078-8FA6-6A2D7072AFE4}" sibTransId="{CB0B1FAD-5EB1-4DEF-A3AB-65890671C659}"/>
    <dgm:cxn modelId="{26ED1171-AB37-4DD7-BBB9-A6261AF61B9F}" type="presOf" srcId="{D8DFC356-0F9E-4FA3-8753-5E47A9EFDE84}" destId="{A8DACBD3-2A3F-4594-A9C7-654B331D836C}" srcOrd="0" destOrd="0" presId="urn:microsoft.com/office/officeart/2005/8/layout/process4"/>
    <dgm:cxn modelId="{773D51E4-330F-48F9-8DA6-2656AA2570A8}" srcId="{F04C94AA-904D-4AF0-9BDD-4C11079EAC98}" destId="{2D2A1F72-0126-4BC9-87F3-3166C9D2F8C6}" srcOrd="2" destOrd="0" parTransId="{17A2579C-6B12-461C-9B30-23A2819E97BC}" sibTransId="{65CCC514-738C-4716-8F85-19D74ABC2454}"/>
    <dgm:cxn modelId="{2D070E71-3757-40E9-A73F-A5F06765C4EE}" type="presOf" srcId="{F04C94AA-904D-4AF0-9BDD-4C11079EAC98}" destId="{F3BCAFDA-507C-414C-9FCB-A7038FBC062A}" srcOrd="0" destOrd="0" presId="urn:microsoft.com/office/officeart/2005/8/layout/process4"/>
    <dgm:cxn modelId="{4EDF20EB-3BBB-474A-9BA1-E17B3C365089}" srcId="{F04C94AA-904D-4AF0-9BDD-4C11079EAC98}" destId="{D8DFC356-0F9E-4FA3-8753-5E47A9EFDE84}" srcOrd="0" destOrd="0" parTransId="{1DB5AD6F-39BA-4D96-8564-5320FF8E529B}" sibTransId="{812B7FD3-0FEF-4E9C-A959-DEB29BAA129D}"/>
    <dgm:cxn modelId="{750ADA79-8044-411F-ADA9-A75F46033293}" type="presOf" srcId="{C8AC46E5-9F0E-4533-961C-7A026D440462}" destId="{708400D9-2ED3-4A14-A728-6E1AFC33E73F}" srcOrd="0" destOrd="0" presId="urn:microsoft.com/office/officeart/2005/8/layout/process4"/>
    <dgm:cxn modelId="{52AD8953-3AA3-4719-B570-C110ED9371A9}" type="presParOf" srcId="{F3BCAFDA-507C-414C-9FCB-A7038FBC062A}" destId="{F9D60C35-2230-48D1-B3A2-08B2E4C66DF8}" srcOrd="0" destOrd="0" presId="urn:microsoft.com/office/officeart/2005/8/layout/process4"/>
    <dgm:cxn modelId="{7A62C54D-504C-4E15-9CA1-BEBDF2102B29}" type="presParOf" srcId="{F9D60C35-2230-48D1-B3A2-08B2E4C66DF8}" destId="{22C5411D-AB45-43A5-AAF1-1AE358469208}" srcOrd="0" destOrd="0" presId="urn:microsoft.com/office/officeart/2005/8/layout/process4"/>
    <dgm:cxn modelId="{C806EED1-970A-4F59-9AAB-E1D6B4342271}" type="presParOf" srcId="{F3BCAFDA-507C-414C-9FCB-A7038FBC062A}" destId="{D0671E5B-2022-4B69-93C1-AB512F75CF1C}" srcOrd="1" destOrd="0" presId="urn:microsoft.com/office/officeart/2005/8/layout/process4"/>
    <dgm:cxn modelId="{927F9AA5-7AEA-4162-9298-34A2C4C1B621}" type="presParOf" srcId="{F3BCAFDA-507C-414C-9FCB-A7038FBC062A}" destId="{EB21CF3B-EB24-4CAF-B804-F9C54A21DE4D}" srcOrd="2" destOrd="0" presId="urn:microsoft.com/office/officeart/2005/8/layout/process4"/>
    <dgm:cxn modelId="{2F4E7A88-CE10-42D0-8C20-7FDF35D3A200}" type="presParOf" srcId="{EB21CF3B-EB24-4CAF-B804-F9C54A21DE4D}" destId="{708400D9-2ED3-4A14-A728-6E1AFC33E73F}" srcOrd="0" destOrd="0" presId="urn:microsoft.com/office/officeart/2005/8/layout/process4"/>
    <dgm:cxn modelId="{518E3558-2EAC-42CA-8D3A-A5EA9519AED7}" type="presParOf" srcId="{F3BCAFDA-507C-414C-9FCB-A7038FBC062A}" destId="{4F7FBBB1-0528-4FBB-827A-9BDB0A7B2653}" srcOrd="3" destOrd="0" presId="urn:microsoft.com/office/officeart/2005/8/layout/process4"/>
    <dgm:cxn modelId="{17A559A7-3C99-4D3D-83F1-490EBEEC9DE2}" type="presParOf" srcId="{F3BCAFDA-507C-414C-9FCB-A7038FBC062A}" destId="{E9C8F3A3-C969-4F09-938B-CC76966794D2}" srcOrd="4" destOrd="0" presId="urn:microsoft.com/office/officeart/2005/8/layout/process4"/>
    <dgm:cxn modelId="{9BB04BDA-6A00-4130-9C51-8FC8859CB469}" type="presParOf" srcId="{E9C8F3A3-C969-4F09-938B-CC76966794D2}" destId="{A8DACBD3-2A3F-4594-A9C7-654B331D836C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E7778D2-1D15-4F5F-A684-4B982F451786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C61605D4-7A46-404B-A463-C61495078639}">
      <dgm:prSet phldrT="[Texto]"/>
      <dgm:spPr/>
      <dgm:t>
        <a:bodyPr/>
        <a:lstStyle/>
        <a:p>
          <a:r>
            <a:rPr lang="pt-BR" b="1" dirty="0"/>
            <a:t>Número da Conta</a:t>
          </a:r>
        </a:p>
      </dgm:t>
    </dgm:pt>
    <dgm:pt modelId="{F6EB7041-4B10-4043-9D61-77532B0111CA}" type="parTrans" cxnId="{1BAE3B1E-85AB-4AAC-A4F4-2CBD675C058B}">
      <dgm:prSet/>
      <dgm:spPr/>
      <dgm:t>
        <a:bodyPr/>
        <a:lstStyle/>
        <a:p>
          <a:endParaRPr lang="pt-BR" b="1"/>
        </a:p>
      </dgm:t>
    </dgm:pt>
    <dgm:pt modelId="{2E70FD44-E5C0-43EC-89DD-D8AEBAEFB925}" type="sibTrans" cxnId="{1BAE3B1E-85AB-4AAC-A4F4-2CBD675C058B}">
      <dgm:prSet/>
      <dgm:spPr/>
      <dgm:t>
        <a:bodyPr/>
        <a:lstStyle/>
        <a:p>
          <a:endParaRPr lang="pt-BR" b="1"/>
        </a:p>
      </dgm:t>
    </dgm:pt>
    <dgm:pt modelId="{691237CE-3F97-4D23-9BA2-DA5B6B2CD576}">
      <dgm:prSet phldrT="[Texto]"/>
      <dgm:spPr/>
      <dgm:t>
        <a:bodyPr/>
        <a:lstStyle/>
        <a:p>
          <a:r>
            <a:rPr lang="pt-BR" b="1" dirty="0"/>
            <a:t>Número do “TIO” (Tipo, Item, Operação)</a:t>
          </a:r>
        </a:p>
      </dgm:t>
    </dgm:pt>
    <dgm:pt modelId="{51CE9D5A-87F1-4128-9904-3A1009D4C2A6}" type="parTrans" cxnId="{D27FA53A-34C9-4367-8BE3-12DDE48480C8}">
      <dgm:prSet/>
      <dgm:spPr/>
      <dgm:t>
        <a:bodyPr/>
        <a:lstStyle/>
        <a:p>
          <a:endParaRPr lang="pt-BR" b="1"/>
        </a:p>
      </dgm:t>
    </dgm:pt>
    <dgm:pt modelId="{40E62D17-8ABF-46FF-9C9C-DAA8029E56C9}" type="sibTrans" cxnId="{D27FA53A-34C9-4367-8BE3-12DDE48480C8}">
      <dgm:prSet/>
      <dgm:spPr/>
      <dgm:t>
        <a:bodyPr/>
        <a:lstStyle/>
        <a:p>
          <a:endParaRPr lang="pt-BR" b="1"/>
        </a:p>
      </dgm:t>
    </dgm:pt>
    <dgm:pt modelId="{68F548CB-A3E3-402A-9703-10DA66BDC848}">
      <dgm:prSet phldrT="[Texto]"/>
      <dgm:spPr/>
      <dgm:t>
        <a:bodyPr/>
        <a:lstStyle/>
        <a:p>
          <a:r>
            <a:rPr lang="pt-BR" b="1" dirty="0"/>
            <a:t>Número da Unidade Gestora</a:t>
          </a:r>
        </a:p>
      </dgm:t>
    </dgm:pt>
    <dgm:pt modelId="{36E2C7DF-72E2-408C-83E4-1C513EC108B1}" type="parTrans" cxnId="{5919713F-0A2F-4FE6-966D-28B626CF8658}">
      <dgm:prSet/>
      <dgm:spPr/>
      <dgm:t>
        <a:bodyPr/>
        <a:lstStyle/>
        <a:p>
          <a:endParaRPr lang="pt-BR" b="1"/>
        </a:p>
      </dgm:t>
    </dgm:pt>
    <dgm:pt modelId="{EF343CDD-FF6B-42BE-953D-A62C140B4020}" type="sibTrans" cxnId="{5919713F-0A2F-4FE6-966D-28B626CF8658}">
      <dgm:prSet/>
      <dgm:spPr/>
      <dgm:t>
        <a:bodyPr/>
        <a:lstStyle/>
        <a:p>
          <a:endParaRPr lang="pt-BR" b="1"/>
        </a:p>
      </dgm:t>
    </dgm:pt>
    <dgm:pt modelId="{6ACBDA0C-7682-4D7F-8756-8EE2349EF8FA}" type="pres">
      <dgm:prSet presAssocID="{DE7778D2-1D15-4F5F-A684-4B982F451786}" presName="Name0" presStyleCnt="0">
        <dgm:presLayoutVars>
          <dgm:dir/>
          <dgm:resizeHandles val="exact"/>
        </dgm:presLayoutVars>
      </dgm:prSet>
      <dgm:spPr/>
    </dgm:pt>
    <dgm:pt modelId="{45EB12EF-522F-468B-9DF8-73C370C3F2E6}" type="pres">
      <dgm:prSet presAssocID="{C61605D4-7A46-404B-A463-C61495078639}" presName="parTxOnly" presStyleLbl="node1" presStyleIdx="0" presStyleCnt="3" custScaleX="10205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32D3773-6862-4523-B294-167C0940F27C}" type="pres">
      <dgm:prSet presAssocID="{2E70FD44-E5C0-43EC-89DD-D8AEBAEFB925}" presName="parSpace" presStyleCnt="0"/>
      <dgm:spPr/>
    </dgm:pt>
    <dgm:pt modelId="{7949E837-19E7-4B6B-B6F3-8503F04BDE2E}" type="pres">
      <dgm:prSet presAssocID="{691237CE-3F97-4D23-9BA2-DA5B6B2CD576}" presName="parTxOnly" presStyleLbl="node1" presStyleIdx="1" presStyleCnt="3" custScaleX="10494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9A8A363-132E-4273-ADC0-52FE7A2FEA9F}" type="pres">
      <dgm:prSet presAssocID="{40E62D17-8ABF-46FF-9C9C-DAA8029E56C9}" presName="parSpace" presStyleCnt="0"/>
      <dgm:spPr/>
    </dgm:pt>
    <dgm:pt modelId="{E4EC4F94-E09D-45AB-9FA7-CBD39AC558A9}" type="pres">
      <dgm:prSet presAssocID="{68F548CB-A3E3-402A-9703-10DA66BDC848}" presName="parTxOnly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C32691A7-86B5-4EC5-860A-46CDE3DD2DE1}" type="presOf" srcId="{691237CE-3F97-4D23-9BA2-DA5B6B2CD576}" destId="{7949E837-19E7-4B6B-B6F3-8503F04BDE2E}" srcOrd="0" destOrd="0" presId="urn:microsoft.com/office/officeart/2005/8/layout/hChevron3"/>
    <dgm:cxn modelId="{654DB5B3-36D9-4E48-85E0-95A51160C4B0}" type="presOf" srcId="{C61605D4-7A46-404B-A463-C61495078639}" destId="{45EB12EF-522F-468B-9DF8-73C370C3F2E6}" srcOrd="0" destOrd="0" presId="urn:microsoft.com/office/officeart/2005/8/layout/hChevron3"/>
    <dgm:cxn modelId="{6DE95805-D51B-4118-8D3F-4F14ED6D028B}" type="presOf" srcId="{DE7778D2-1D15-4F5F-A684-4B982F451786}" destId="{6ACBDA0C-7682-4D7F-8756-8EE2349EF8FA}" srcOrd="0" destOrd="0" presId="urn:microsoft.com/office/officeart/2005/8/layout/hChevron3"/>
    <dgm:cxn modelId="{032D8E32-C87D-424B-AAA2-26E58B94CAD5}" type="presOf" srcId="{68F548CB-A3E3-402A-9703-10DA66BDC848}" destId="{E4EC4F94-E09D-45AB-9FA7-CBD39AC558A9}" srcOrd="0" destOrd="0" presId="urn:microsoft.com/office/officeart/2005/8/layout/hChevron3"/>
    <dgm:cxn modelId="{1BAE3B1E-85AB-4AAC-A4F4-2CBD675C058B}" srcId="{DE7778D2-1D15-4F5F-A684-4B982F451786}" destId="{C61605D4-7A46-404B-A463-C61495078639}" srcOrd="0" destOrd="0" parTransId="{F6EB7041-4B10-4043-9D61-77532B0111CA}" sibTransId="{2E70FD44-E5C0-43EC-89DD-D8AEBAEFB925}"/>
    <dgm:cxn modelId="{5919713F-0A2F-4FE6-966D-28B626CF8658}" srcId="{DE7778D2-1D15-4F5F-A684-4B982F451786}" destId="{68F548CB-A3E3-402A-9703-10DA66BDC848}" srcOrd="2" destOrd="0" parTransId="{36E2C7DF-72E2-408C-83E4-1C513EC108B1}" sibTransId="{EF343CDD-FF6B-42BE-953D-A62C140B4020}"/>
    <dgm:cxn modelId="{D27FA53A-34C9-4367-8BE3-12DDE48480C8}" srcId="{DE7778D2-1D15-4F5F-A684-4B982F451786}" destId="{691237CE-3F97-4D23-9BA2-DA5B6B2CD576}" srcOrd="1" destOrd="0" parTransId="{51CE9D5A-87F1-4128-9904-3A1009D4C2A6}" sibTransId="{40E62D17-8ABF-46FF-9C9C-DAA8029E56C9}"/>
    <dgm:cxn modelId="{BB4AFC32-B456-4355-8E3E-26D0E5FC912D}" type="presParOf" srcId="{6ACBDA0C-7682-4D7F-8756-8EE2349EF8FA}" destId="{45EB12EF-522F-468B-9DF8-73C370C3F2E6}" srcOrd="0" destOrd="0" presId="urn:microsoft.com/office/officeart/2005/8/layout/hChevron3"/>
    <dgm:cxn modelId="{3FD5035F-0179-430F-B197-73221BF8A67E}" type="presParOf" srcId="{6ACBDA0C-7682-4D7F-8756-8EE2349EF8FA}" destId="{032D3773-6862-4523-B294-167C0940F27C}" srcOrd="1" destOrd="0" presId="urn:microsoft.com/office/officeart/2005/8/layout/hChevron3"/>
    <dgm:cxn modelId="{4C732528-8422-4A9A-B4FD-5CBE24FFF6F6}" type="presParOf" srcId="{6ACBDA0C-7682-4D7F-8756-8EE2349EF8FA}" destId="{7949E837-19E7-4B6B-B6F3-8503F04BDE2E}" srcOrd="2" destOrd="0" presId="urn:microsoft.com/office/officeart/2005/8/layout/hChevron3"/>
    <dgm:cxn modelId="{D0D22837-6265-4DF3-A1DA-03675EBD7C85}" type="presParOf" srcId="{6ACBDA0C-7682-4D7F-8756-8EE2349EF8FA}" destId="{39A8A363-132E-4273-ADC0-52FE7A2FEA9F}" srcOrd="3" destOrd="0" presId="urn:microsoft.com/office/officeart/2005/8/layout/hChevron3"/>
    <dgm:cxn modelId="{B781C74E-FF88-40D8-ADCF-3C9713A491CE}" type="presParOf" srcId="{6ACBDA0C-7682-4D7F-8756-8EE2349EF8FA}" destId="{E4EC4F94-E09D-45AB-9FA7-CBD39AC558A9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C258C03-EE72-4CFC-A376-991B9F682E57}" type="doc">
      <dgm:prSet loTypeId="urn:microsoft.com/office/officeart/2009/3/layout/RandomtoResultProcess" loCatId="process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pt-BR"/>
        </a:p>
      </dgm:t>
    </dgm:pt>
    <dgm:pt modelId="{8AE4314B-532F-4012-A931-8A29FF466482}">
      <dgm:prSet phldrT="[Texto]"/>
      <dgm:spPr/>
      <dgm:t>
        <a:bodyPr/>
        <a:lstStyle/>
        <a:p>
          <a:r>
            <a:rPr lang="pt-BR" b="1" dirty="0">
              <a:latin typeface="Calibri" pitchFamily="34" charset="0"/>
            </a:rPr>
            <a:t>DECLARAÇÃO ANUAL DO </a:t>
          </a:r>
          <a:r>
            <a:rPr lang="pt-BR" b="1" dirty="0" smtClean="0">
              <a:latin typeface="Calibri" pitchFamily="34" charset="0"/>
            </a:rPr>
            <a:t>CONTADOR</a:t>
          </a:r>
        </a:p>
        <a:p>
          <a:r>
            <a:rPr lang="pt-BR" b="1" dirty="0" smtClean="0">
              <a:latin typeface="Calibri" pitchFamily="34" charset="0"/>
            </a:rPr>
            <a:t>Artigo 11 – Inciso XV –  Decreto de Encerramento</a:t>
          </a:r>
        </a:p>
        <a:p>
          <a:r>
            <a:rPr lang="pt-BR" dirty="0" smtClean="0"/>
            <a:t>A Declaração Anual do Contador deverá ser devidamente assinada e enviada exclusivamente como anexo da mensagem (Comunica)do </a:t>
          </a:r>
          <a:r>
            <a:rPr lang="pt-BR" dirty="0" err="1" smtClean="0"/>
            <a:t>SIAFE-Rio</a:t>
          </a:r>
          <a:r>
            <a:rPr lang="pt-BR" dirty="0" smtClean="0"/>
            <a:t> para a UG 200700.</a:t>
          </a:r>
          <a:endParaRPr lang="pt-BR" b="1" dirty="0">
            <a:latin typeface="Calibri" pitchFamily="34" charset="0"/>
          </a:endParaRPr>
        </a:p>
      </dgm:t>
    </dgm:pt>
    <dgm:pt modelId="{2A9C8CEE-6027-4347-BF38-385F5B332853}" type="parTrans" cxnId="{4C8B832D-5390-4729-829A-4FBB0BAACF41}">
      <dgm:prSet/>
      <dgm:spPr/>
      <dgm:t>
        <a:bodyPr/>
        <a:lstStyle/>
        <a:p>
          <a:endParaRPr lang="pt-BR"/>
        </a:p>
      </dgm:t>
    </dgm:pt>
    <dgm:pt modelId="{E6BB2871-DB50-4C3E-A2A5-9DAB9FDC6C16}" type="sibTrans" cxnId="{4C8B832D-5390-4729-829A-4FBB0BAACF41}">
      <dgm:prSet/>
      <dgm:spPr/>
      <dgm:t>
        <a:bodyPr/>
        <a:lstStyle/>
        <a:p>
          <a:endParaRPr lang="pt-BR"/>
        </a:p>
      </dgm:t>
    </dgm:pt>
    <dgm:pt modelId="{6E012D05-2F9B-4333-886A-B61FC5528239}" type="pres">
      <dgm:prSet presAssocID="{BC258C03-EE72-4CFC-A376-991B9F682E57}" presName="Name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0615CD4C-D944-45FE-94ED-7EB73E5F80C3}" type="pres">
      <dgm:prSet presAssocID="{8AE4314B-532F-4012-A931-8A29FF466482}" presName="chaos" presStyleCnt="0"/>
      <dgm:spPr/>
    </dgm:pt>
    <dgm:pt modelId="{3588873A-CAD7-4C32-8996-5E9C9802BEDA}" type="pres">
      <dgm:prSet presAssocID="{8AE4314B-532F-4012-A931-8A29FF466482}" presName="parTx1" presStyleLbl="revTx" presStyleIdx="0" presStyleCnt="1" custScaleX="131000" custScaleY="192758" custLinFactNeighborY="-1483"/>
      <dgm:spPr/>
      <dgm:t>
        <a:bodyPr/>
        <a:lstStyle/>
        <a:p>
          <a:endParaRPr lang="pt-BR"/>
        </a:p>
      </dgm:t>
    </dgm:pt>
    <dgm:pt modelId="{9647BE4D-4D1A-440A-BA15-23D1E95DBAE7}" type="pres">
      <dgm:prSet presAssocID="{8AE4314B-532F-4012-A931-8A29FF466482}" presName="c1" presStyleLbl="node1" presStyleIdx="0" presStyleCnt="18" custScaleX="49715" custLinFactX="-100000" custLinFactNeighborX="-174714" custLinFactNeighborY="2571"/>
      <dgm:spPr/>
    </dgm:pt>
    <dgm:pt modelId="{2D63B4A9-E4D0-4E8F-A248-71D994C861D0}" type="pres">
      <dgm:prSet presAssocID="{8AE4314B-532F-4012-A931-8A29FF466482}" presName="c2" presStyleLbl="node1" presStyleIdx="1" presStyleCnt="18" custScaleX="87144" custLinFactX="-100000" custLinFactNeighborX="-188571" custLinFactNeighborY="-25857"/>
      <dgm:spPr/>
    </dgm:pt>
    <dgm:pt modelId="{811A2E51-FBAC-4362-8132-A6D9AD408828}" type="pres">
      <dgm:prSet presAssocID="{8AE4314B-532F-4012-A931-8A29FF466482}" presName="c3" presStyleLbl="node1" presStyleIdx="2" presStyleCnt="18" custScaleX="90546" custScaleY="66727" custLinFactX="-100000" custLinFactY="-17636" custLinFactNeighborX="-103091" custLinFactNeighborY="-100000"/>
      <dgm:spPr/>
    </dgm:pt>
    <dgm:pt modelId="{D0E93E2B-E3DC-4B85-991A-E3A3E6AE6063}" type="pres">
      <dgm:prSet presAssocID="{8AE4314B-532F-4012-A931-8A29FF466482}" presName="c4" presStyleLbl="node1" presStyleIdx="3" presStyleCnt="18" custLinFactX="-100000" custLinFactNeighborX="-115857" custLinFactNeighborY="-30857"/>
      <dgm:spPr/>
    </dgm:pt>
    <dgm:pt modelId="{F8783BE1-83AF-47CD-A52C-05B79213BA14}" type="pres">
      <dgm:prSet presAssocID="{8AE4314B-532F-4012-A931-8A29FF466482}" presName="c5" presStyleLbl="node1" presStyleIdx="4" presStyleCnt="18" custLinFactX="-100000" custLinFactNeighborX="-110714" custLinFactNeighborY="6428"/>
      <dgm:spPr/>
    </dgm:pt>
    <dgm:pt modelId="{8F9FCF75-3094-4F2C-9090-696DE68FC9DB}" type="pres">
      <dgm:prSet presAssocID="{8AE4314B-532F-4012-A931-8A29FF466482}" presName="c6" presStyleLbl="node1" presStyleIdx="5" presStyleCnt="18" custLinFactX="-100000" custLinFactNeighborX="-166286" custLinFactNeighborY="-91572"/>
      <dgm:spPr/>
    </dgm:pt>
    <dgm:pt modelId="{7051FC0D-44E2-4402-ACEF-B2A477BE7FF7}" type="pres">
      <dgm:prSet presAssocID="{8AE4314B-532F-4012-A931-8A29FF466482}" presName="c7" presStyleLbl="node1" presStyleIdx="6" presStyleCnt="18" custLinFactX="-39454" custLinFactY="-14727" custLinFactNeighborX="-100000" custLinFactNeighborY="-100000"/>
      <dgm:spPr/>
    </dgm:pt>
    <dgm:pt modelId="{E2C0D8C1-4FCB-4E77-ABF2-BF38DFD82EA0}" type="pres">
      <dgm:prSet presAssocID="{8AE4314B-532F-4012-A931-8A29FF466482}" presName="c8" presStyleLbl="node1" presStyleIdx="7" presStyleCnt="18" custLinFactX="-71857" custLinFactY="-100000" custLinFactNeighborX="-100000" custLinFactNeighborY="-178143"/>
      <dgm:spPr/>
    </dgm:pt>
    <dgm:pt modelId="{A94AD850-738A-4469-880C-475674DC64EC}" type="pres">
      <dgm:prSet presAssocID="{8AE4314B-532F-4012-A931-8A29FF466482}" presName="c9" presStyleLbl="node1" presStyleIdx="8" presStyleCnt="18" custLinFactY="-194714" custLinFactNeighborX="-87428" custLinFactNeighborY="-200000"/>
      <dgm:spPr/>
    </dgm:pt>
    <dgm:pt modelId="{A3E2E3E0-B194-47DF-9174-06C0F49AD407}" type="pres">
      <dgm:prSet presAssocID="{8AE4314B-532F-4012-A931-8A29FF466482}" presName="c10" presStyleLbl="node1" presStyleIdx="9" presStyleCnt="18" custScaleX="70889" custScaleY="60111" custLinFactX="100000" custLinFactNeighborX="192778" custLinFactNeighborY="-44556"/>
      <dgm:spPr/>
    </dgm:pt>
    <dgm:pt modelId="{AA6F24D0-032B-445E-8E5E-3599F8F7721B}" type="pres">
      <dgm:prSet presAssocID="{8AE4314B-532F-4012-A931-8A29FF466482}" presName="c11" presStyleLbl="node1" presStyleIdx="10" presStyleCnt="18" custLinFactX="-100000" custLinFactNeighborX="-135714" custLinFactNeighborY="22286"/>
      <dgm:spPr/>
    </dgm:pt>
    <dgm:pt modelId="{2C35F128-2D1B-4365-ADFA-72A69344B778}" type="pres">
      <dgm:prSet presAssocID="{8AE4314B-532F-4012-A931-8A29FF466482}" presName="c12" presStyleLbl="node1" presStyleIdx="11" presStyleCnt="18" custLinFactX="-100000" custLinFactNeighborX="-115364" custLinFactNeighborY="84091"/>
      <dgm:spPr/>
    </dgm:pt>
    <dgm:pt modelId="{0BDFFF01-84B7-4768-AAA1-37453AC109F3}" type="pres">
      <dgm:prSet presAssocID="{8AE4314B-532F-4012-A931-8A29FF466482}" presName="c13" presStyleLbl="node1" presStyleIdx="12" presStyleCnt="18" custScaleX="96500" custScaleY="67250" custLinFactNeighborX="-84375" custLinFactNeighborY="36625"/>
      <dgm:spPr/>
    </dgm:pt>
    <dgm:pt modelId="{6AF3AA11-77D6-44C2-A11E-AADDC76BBF5C}" type="pres">
      <dgm:prSet presAssocID="{8AE4314B-532F-4012-A931-8A29FF466482}" presName="c14" presStyleLbl="node1" presStyleIdx="13" presStyleCnt="18" custLinFactX="-50000" custLinFactNeighborX="-100000" custLinFactNeighborY="-42143"/>
      <dgm:spPr/>
    </dgm:pt>
    <dgm:pt modelId="{DBE4EA1C-740A-4365-BBDF-1BE0A416F52E}" type="pres">
      <dgm:prSet presAssocID="{8AE4314B-532F-4012-A931-8A29FF466482}" presName="c15" presStyleLbl="node1" presStyleIdx="14" presStyleCnt="18" custLinFactX="100000" custLinFactNeighborX="126182" custLinFactNeighborY="77091"/>
      <dgm:spPr/>
    </dgm:pt>
    <dgm:pt modelId="{1A82E9AC-80FB-4150-899C-C3AC648AE286}" type="pres">
      <dgm:prSet presAssocID="{8AE4314B-532F-4012-A931-8A29FF466482}" presName="c16" presStyleLbl="node1" presStyleIdx="15" presStyleCnt="18" custLinFactNeighborX="-65286" custLinFactNeighborY="-56143"/>
      <dgm:spPr/>
    </dgm:pt>
    <dgm:pt modelId="{6675D763-C3F9-4005-8713-A9F3425F6CFC}" type="pres">
      <dgm:prSet presAssocID="{8AE4314B-532F-4012-A931-8A29FF466482}" presName="c17" presStyleLbl="node1" presStyleIdx="16" presStyleCnt="18" custScaleX="96499" custScaleY="50876" custLinFactX="84750" custLinFactNeighborX="100000" custLinFactNeighborY="16126"/>
      <dgm:spPr/>
    </dgm:pt>
    <dgm:pt modelId="{47357788-74EF-4C16-BE6B-93AAA6D5186D}" type="pres">
      <dgm:prSet presAssocID="{8AE4314B-532F-4012-A931-8A29FF466482}" presName="c18" presStyleLbl="node1" presStyleIdx="17" presStyleCnt="18" custLinFactX="82455" custLinFactNeighborX="100000" custLinFactNeighborY="-48091"/>
      <dgm:spPr/>
    </dgm:pt>
  </dgm:ptLst>
  <dgm:cxnLst>
    <dgm:cxn modelId="{D87F3E1B-B6F1-4AA6-B558-D39A88EB4CAF}" type="presOf" srcId="{BC258C03-EE72-4CFC-A376-991B9F682E57}" destId="{6E012D05-2F9B-4333-886A-B61FC5528239}" srcOrd="0" destOrd="0" presId="urn:microsoft.com/office/officeart/2009/3/layout/RandomtoResultProcess"/>
    <dgm:cxn modelId="{C39F3921-5CB6-4825-BCBA-0F079AFCF25B}" type="presOf" srcId="{8AE4314B-532F-4012-A931-8A29FF466482}" destId="{3588873A-CAD7-4C32-8996-5E9C9802BEDA}" srcOrd="0" destOrd="0" presId="urn:microsoft.com/office/officeart/2009/3/layout/RandomtoResultProcess"/>
    <dgm:cxn modelId="{4C8B832D-5390-4729-829A-4FBB0BAACF41}" srcId="{BC258C03-EE72-4CFC-A376-991B9F682E57}" destId="{8AE4314B-532F-4012-A931-8A29FF466482}" srcOrd="0" destOrd="0" parTransId="{2A9C8CEE-6027-4347-BF38-385F5B332853}" sibTransId="{E6BB2871-DB50-4C3E-A2A5-9DAB9FDC6C16}"/>
    <dgm:cxn modelId="{0B02ABBE-A322-4A29-A6EE-04DC39B017C3}" type="presParOf" srcId="{6E012D05-2F9B-4333-886A-B61FC5528239}" destId="{0615CD4C-D944-45FE-94ED-7EB73E5F80C3}" srcOrd="0" destOrd="0" presId="urn:microsoft.com/office/officeart/2009/3/layout/RandomtoResultProcess"/>
    <dgm:cxn modelId="{C68C6160-8E66-458C-ABA7-E9D435FE7522}" type="presParOf" srcId="{0615CD4C-D944-45FE-94ED-7EB73E5F80C3}" destId="{3588873A-CAD7-4C32-8996-5E9C9802BEDA}" srcOrd="0" destOrd="0" presId="urn:microsoft.com/office/officeart/2009/3/layout/RandomtoResultProcess"/>
    <dgm:cxn modelId="{7C61DA73-9F9D-4105-887C-E0DB500EBB1B}" type="presParOf" srcId="{0615CD4C-D944-45FE-94ED-7EB73E5F80C3}" destId="{9647BE4D-4D1A-440A-BA15-23D1E95DBAE7}" srcOrd="1" destOrd="0" presId="urn:microsoft.com/office/officeart/2009/3/layout/RandomtoResultProcess"/>
    <dgm:cxn modelId="{3E40FE56-D5FF-4B88-B4CE-6D78096AD383}" type="presParOf" srcId="{0615CD4C-D944-45FE-94ED-7EB73E5F80C3}" destId="{2D63B4A9-E4D0-4E8F-A248-71D994C861D0}" srcOrd="2" destOrd="0" presId="urn:microsoft.com/office/officeart/2009/3/layout/RandomtoResultProcess"/>
    <dgm:cxn modelId="{8E2118FE-6942-40BC-941C-2F9091998879}" type="presParOf" srcId="{0615CD4C-D944-45FE-94ED-7EB73E5F80C3}" destId="{811A2E51-FBAC-4362-8132-A6D9AD408828}" srcOrd="3" destOrd="0" presId="urn:microsoft.com/office/officeart/2009/3/layout/RandomtoResultProcess"/>
    <dgm:cxn modelId="{F6409BA8-5EE8-4D92-BC78-DA1562179EE3}" type="presParOf" srcId="{0615CD4C-D944-45FE-94ED-7EB73E5F80C3}" destId="{D0E93E2B-E3DC-4B85-991A-E3A3E6AE6063}" srcOrd="4" destOrd="0" presId="urn:microsoft.com/office/officeart/2009/3/layout/RandomtoResultProcess"/>
    <dgm:cxn modelId="{2F543D6E-3608-4E40-88FB-B61774EC13C1}" type="presParOf" srcId="{0615CD4C-D944-45FE-94ED-7EB73E5F80C3}" destId="{F8783BE1-83AF-47CD-A52C-05B79213BA14}" srcOrd="5" destOrd="0" presId="urn:microsoft.com/office/officeart/2009/3/layout/RandomtoResultProcess"/>
    <dgm:cxn modelId="{2AC5D0D3-D541-4FFC-AAEE-E74E332A7CD4}" type="presParOf" srcId="{0615CD4C-D944-45FE-94ED-7EB73E5F80C3}" destId="{8F9FCF75-3094-4F2C-9090-696DE68FC9DB}" srcOrd="6" destOrd="0" presId="urn:microsoft.com/office/officeart/2009/3/layout/RandomtoResultProcess"/>
    <dgm:cxn modelId="{92903879-2BE4-447E-A67C-305777E73A9E}" type="presParOf" srcId="{0615CD4C-D944-45FE-94ED-7EB73E5F80C3}" destId="{7051FC0D-44E2-4402-ACEF-B2A477BE7FF7}" srcOrd="7" destOrd="0" presId="urn:microsoft.com/office/officeart/2009/3/layout/RandomtoResultProcess"/>
    <dgm:cxn modelId="{448EBEB5-47AD-4AAD-9446-25ADAB3D9847}" type="presParOf" srcId="{0615CD4C-D944-45FE-94ED-7EB73E5F80C3}" destId="{E2C0D8C1-4FCB-4E77-ABF2-BF38DFD82EA0}" srcOrd="8" destOrd="0" presId="urn:microsoft.com/office/officeart/2009/3/layout/RandomtoResultProcess"/>
    <dgm:cxn modelId="{AC66942D-6022-409F-A3C6-F31F22F823E2}" type="presParOf" srcId="{0615CD4C-D944-45FE-94ED-7EB73E5F80C3}" destId="{A94AD850-738A-4469-880C-475674DC64EC}" srcOrd="9" destOrd="0" presId="urn:microsoft.com/office/officeart/2009/3/layout/RandomtoResultProcess"/>
    <dgm:cxn modelId="{2D355AED-3A1A-43B9-A85D-A7CC07DEA8ED}" type="presParOf" srcId="{0615CD4C-D944-45FE-94ED-7EB73E5F80C3}" destId="{A3E2E3E0-B194-47DF-9174-06C0F49AD407}" srcOrd="10" destOrd="0" presId="urn:microsoft.com/office/officeart/2009/3/layout/RandomtoResultProcess"/>
    <dgm:cxn modelId="{518A10DD-3257-4C1C-9D3F-387B95DE04D5}" type="presParOf" srcId="{0615CD4C-D944-45FE-94ED-7EB73E5F80C3}" destId="{AA6F24D0-032B-445E-8E5E-3599F8F7721B}" srcOrd="11" destOrd="0" presId="urn:microsoft.com/office/officeart/2009/3/layout/RandomtoResultProcess"/>
    <dgm:cxn modelId="{58583547-652E-49D9-B0D2-78F5BE8C96EE}" type="presParOf" srcId="{0615CD4C-D944-45FE-94ED-7EB73E5F80C3}" destId="{2C35F128-2D1B-4365-ADFA-72A69344B778}" srcOrd="12" destOrd="0" presId="urn:microsoft.com/office/officeart/2009/3/layout/RandomtoResultProcess"/>
    <dgm:cxn modelId="{7A2A2AAA-E6B9-4367-8660-DE3539134035}" type="presParOf" srcId="{0615CD4C-D944-45FE-94ED-7EB73E5F80C3}" destId="{0BDFFF01-84B7-4768-AAA1-37453AC109F3}" srcOrd="13" destOrd="0" presId="urn:microsoft.com/office/officeart/2009/3/layout/RandomtoResultProcess"/>
    <dgm:cxn modelId="{2CED28CB-34CD-4BE7-9036-40D726C242B0}" type="presParOf" srcId="{0615CD4C-D944-45FE-94ED-7EB73E5F80C3}" destId="{6AF3AA11-77D6-44C2-A11E-AADDC76BBF5C}" srcOrd="14" destOrd="0" presId="urn:microsoft.com/office/officeart/2009/3/layout/RandomtoResultProcess"/>
    <dgm:cxn modelId="{6B4E471E-9DE2-47EB-9270-D252B29B74E6}" type="presParOf" srcId="{0615CD4C-D944-45FE-94ED-7EB73E5F80C3}" destId="{DBE4EA1C-740A-4365-BBDF-1BE0A416F52E}" srcOrd="15" destOrd="0" presId="urn:microsoft.com/office/officeart/2009/3/layout/RandomtoResultProcess"/>
    <dgm:cxn modelId="{23A986B5-E9A0-4BFE-B40C-31C87D8CAA1A}" type="presParOf" srcId="{0615CD4C-D944-45FE-94ED-7EB73E5F80C3}" destId="{1A82E9AC-80FB-4150-899C-C3AC648AE286}" srcOrd="16" destOrd="0" presId="urn:microsoft.com/office/officeart/2009/3/layout/RandomtoResultProcess"/>
    <dgm:cxn modelId="{6B00E549-C35E-4FE9-8CD0-349FAB9914A1}" type="presParOf" srcId="{0615CD4C-D944-45FE-94ED-7EB73E5F80C3}" destId="{6675D763-C3F9-4005-8713-A9F3425F6CFC}" srcOrd="17" destOrd="0" presId="urn:microsoft.com/office/officeart/2009/3/layout/RandomtoResultProcess"/>
    <dgm:cxn modelId="{B2B13539-C4B8-4657-BB45-F0E1B440E238}" type="presParOf" srcId="{0615CD4C-D944-45FE-94ED-7EB73E5F80C3}" destId="{47357788-74EF-4C16-BE6B-93AAA6D5186D}" srcOrd="18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C258C03-EE72-4CFC-A376-991B9F682E57}" type="doc">
      <dgm:prSet loTypeId="urn:microsoft.com/office/officeart/2009/3/layout/RandomtoResultProcess" loCatId="process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pt-BR"/>
        </a:p>
      </dgm:t>
    </dgm:pt>
    <dgm:pt modelId="{8AE4314B-532F-4012-A931-8A29FF466482}">
      <dgm:prSet phldrT="[Texto]"/>
      <dgm:spPr/>
      <dgm:t>
        <a:bodyPr/>
        <a:lstStyle/>
        <a:p>
          <a:r>
            <a:rPr lang="pt-BR" b="1" dirty="0">
              <a:latin typeface="Calibri" pitchFamily="34" charset="0"/>
            </a:rPr>
            <a:t>DEMONSTRAÇÕES CONTÁBEIS</a:t>
          </a:r>
        </a:p>
      </dgm:t>
    </dgm:pt>
    <dgm:pt modelId="{2A9C8CEE-6027-4347-BF38-385F5B332853}" type="parTrans" cxnId="{4C8B832D-5390-4729-829A-4FBB0BAACF41}">
      <dgm:prSet/>
      <dgm:spPr/>
      <dgm:t>
        <a:bodyPr/>
        <a:lstStyle/>
        <a:p>
          <a:endParaRPr lang="pt-BR"/>
        </a:p>
      </dgm:t>
    </dgm:pt>
    <dgm:pt modelId="{E6BB2871-DB50-4C3E-A2A5-9DAB9FDC6C16}" type="sibTrans" cxnId="{4C8B832D-5390-4729-829A-4FBB0BAACF41}">
      <dgm:prSet/>
      <dgm:spPr/>
      <dgm:t>
        <a:bodyPr/>
        <a:lstStyle/>
        <a:p>
          <a:endParaRPr lang="pt-BR"/>
        </a:p>
      </dgm:t>
    </dgm:pt>
    <dgm:pt modelId="{6E012D05-2F9B-4333-886A-B61FC5528239}" type="pres">
      <dgm:prSet presAssocID="{BC258C03-EE72-4CFC-A376-991B9F682E57}" presName="Name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0615CD4C-D944-45FE-94ED-7EB73E5F80C3}" type="pres">
      <dgm:prSet presAssocID="{8AE4314B-532F-4012-A931-8A29FF466482}" presName="chaos" presStyleCnt="0"/>
      <dgm:spPr/>
    </dgm:pt>
    <dgm:pt modelId="{3588873A-CAD7-4C32-8996-5E9C9802BEDA}" type="pres">
      <dgm:prSet presAssocID="{8AE4314B-532F-4012-A931-8A29FF466482}" presName="parTx1" presStyleLbl="revTx" presStyleIdx="0" presStyleCnt="1" custScaleX="128023" custScaleY="48206" custLinFactNeighborY="-1483"/>
      <dgm:spPr/>
      <dgm:t>
        <a:bodyPr/>
        <a:lstStyle/>
        <a:p>
          <a:endParaRPr lang="pt-BR"/>
        </a:p>
      </dgm:t>
    </dgm:pt>
    <dgm:pt modelId="{9647BE4D-4D1A-440A-BA15-23D1E95DBAE7}" type="pres">
      <dgm:prSet presAssocID="{8AE4314B-532F-4012-A931-8A29FF466482}" presName="c1" presStyleLbl="node1" presStyleIdx="0" presStyleCnt="18"/>
      <dgm:spPr/>
    </dgm:pt>
    <dgm:pt modelId="{2D63B4A9-E4D0-4E8F-A248-71D994C861D0}" type="pres">
      <dgm:prSet presAssocID="{8AE4314B-532F-4012-A931-8A29FF466482}" presName="c2" presStyleLbl="node1" presStyleIdx="1" presStyleCnt="18"/>
      <dgm:spPr/>
    </dgm:pt>
    <dgm:pt modelId="{811A2E51-FBAC-4362-8132-A6D9AD408828}" type="pres">
      <dgm:prSet presAssocID="{8AE4314B-532F-4012-A931-8A29FF466482}" presName="c3" presStyleLbl="node1" presStyleIdx="2" presStyleCnt="18"/>
      <dgm:spPr/>
    </dgm:pt>
    <dgm:pt modelId="{D0E93E2B-E3DC-4B85-991A-E3A3E6AE6063}" type="pres">
      <dgm:prSet presAssocID="{8AE4314B-532F-4012-A931-8A29FF466482}" presName="c4" presStyleLbl="node1" presStyleIdx="3" presStyleCnt="18"/>
      <dgm:spPr/>
    </dgm:pt>
    <dgm:pt modelId="{F8783BE1-83AF-47CD-A52C-05B79213BA14}" type="pres">
      <dgm:prSet presAssocID="{8AE4314B-532F-4012-A931-8A29FF466482}" presName="c5" presStyleLbl="node1" presStyleIdx="4" presStyleCnt="18"/>
      <dgm:spPr/>
    </dgm:pt>
    <dgm:pt modelId="{8F9FCF75-3094-4F2C-9090-696DE68FC9DB}" type="pres">
      <dgm:prSet presAssocID="{8AE4314B-532F-4012-A931-8A29FF466482}" presName="c6" presStyleLbl="node1" presStyleIdx="5" presStyleCnt="18"/>
      <dgm:spPr/>
    </dgm:pt>
    <dgm:pt modelId="{7051FC0D-44E2-4402-ACEF-B2A477BE7FF7}" type="pres">
      <dgm:prSet presAssocID="{8AE4314B-532F-4012-A931-8A29FF466482}" presName="c7" presStyleLbl="node1" presStyleIdx="6" presStyleCnt="18"/>
      <dgm:spPr/>
    </dgm:pt>
    <dgm:pt modelId="{E2C0D8C1-4FCB-4E77-ABF2-BF38DFD82EA0}" type="pres">
      <dgm:prSet presAssocID="{8AE4314B-532F-4012-A931-8A29FF466482}" presName="c8" presStyleLbl="node1" presStyleIdx="7" presStyleCnt="18"/>
      <dgm:spPr/>
    </dgm:pt>
    <dgm:pt modelId="{A94AD850-738A-4469-880C-475674DC64EC}" type="pres">
      <dgm:prSet presAssocID="{8AE4314B-532F-4012-A931-8A29FF466482}" presName="c9" presStyleLbl="node1" presStyleIdx="8" presStyleCnt="18"/>
      <dgm:spPr/>
    </dgm:pt>
    <dgm:pt modelId="{A3E2E3E0-B194-47DF-9174-06C0F49AD407}" type="pres">
      <dgm:prSet presAssocID="{8AE4314B-532F-4012-A931-8A29FF466482}" presName="c10" presStyleLbl="node1" presStyleIdx="9" presStyleCnt="18"/>
      <dgm:spPr/>
    </dgm:pt>
    <dgm:pt modelId="{AA6F24D0-032B-445E-8E5E-3599F8F7721B}" type="pres">
      <dgm:prSet presAssocID="{8AE4314B-532F-4012-A931-8A29FF466482}" presName="c11" presStyleLbl="node1" presStyleIdx="10" presStyleCnt="18"/>
      <dgm:spPr/>
    </dgm:pt>
    <dgm:pt modelId="{2C35F128-2D1B-4365-ADFA-72A69344B778}" type="pres">
      <dgm:prSet presAssocID="{8AE4314B-532F-4012-A931-8A29FF466482}" presName="c12" presStyleLbl="node1" presStyleIdx="11" presStyleCnt="18"/>
      <dgm:spPr/>
    </dgm:pt>
    <dgm:pt modelId="{0BDFFF01-84B7-4768-AAA1-37453AC109F3}" type="pres">
      <dgm:prSet presAssocID="{8AE4314B-532F-4012-A931-8A29FF466482}" presName="c13" presStyleLbl="node1" presStyleIdx="12" presStyleCnt="18"/>
      <dgm:spPr/>
    </dgm:pt>
    <dgm:pt modelId="{6AF3AA11-77D6-44C2-A11E-AADDC76BBF5C}" type="pres">
      <dgm:prSet presAssocID="{8AE4314B-532F-4012-A931-8A29FF466482}" presName="c14" presStyleLbl="node1" presStyleIdx="13" presStyleCnt="18"/>
      <dgm:spPr/>
    </dgm:pt>
    <dgm:pt modelId="{DBE4EA1C-740A-4365-BBDF-1BE0A416F52E}" type="pres">
      <dgm:prSet presAssocID="{8AE4314B-532F-4012-A931-8A29FF466482}" presName="c15" presStyleLbl="node1" presStyleIdx="14" presStyleCnt="18"/>
      <dgm:spPr/>
    </dgm:pt>
    <dgm:pt modelId="{1A82E9AC-80FB-4150-899C-C3AC648AE286}" type="pres">
      <dgm:prSet presAssocID="{8AE4314B-532F-4012-A931-8A29FF466482}" presName="c16" presStyleLbl="node1" presStyleIdx="15" presStyleCnt="18"/>
      <dgm:spPr/>
    </dgm:pt>
    <dgm:pt modelId="{6675D763-C3F9-4005-8713-A9F3425F6CFC}" type="pres">
      <dgm:prSet presAssocID="{8AE4314B-532F-4012-A931-8A29FF466482}" presName="c17" presStyleLbl="node1" presStyleIdx="16" presStyleCnt="18"/>
      <dgm:spPr/>
    </dgm:pt>
    <dgm:pt modelId="{47357788-74EF-4C16-BE6B-93AAA6D5186D}" type="pres">
      <dgm:prSet presAssocID="{8AE4314B-532F-4012-A931-8A29FF466482}" presName="c18" presStyleLbl="node1" presStyleIdx="17" presStyleCnt="18"/>
      <dgm:spPr/>
    </dgm:pt>
  </dgm:ptLst>
  <dgm:cxnLst>
    <dgm:cxn modelId="{CB122B63-A40C-415F-84BF-B098CF31A73D}" type="presOf" srcId="{BC258C03-EE72-4CFC-A376-991B9F682E57}" destId="{6E012D05-2F9B-4333-886A-B61FC5528239}" srcOrd="0" destOrd="0" presId="urn:microsoft.com/office/officeart/2009/3/layout/RandomtoResultProcess"/>
    <dgm:cxn modelId="{C138C55C-FB52-4288-AD8C-125D4183ED8A}" type="presOf" srcId="{8AE4314B-532F-4012-A931-8A29FF466482}" destId="{3588873A-CAD7-4C32-8996-5E9C9802BEDA}" srcOrd="0" destOrd="0" presId="urn:microsoft.com/office/officeart/2009/3/layout/RandomtoResultProcess"/>
    <dgm:cxn modelId="{4C8B832D-5390-4729-829A-4FBB0BAACF41}" srcId="{BC258C03-EE72-4CFC-A376-991B9F682E57}" destId="{8AE4314B-532F-4012-A931-8A29FF466482}" srcOrd="0" destOrd="0" parTransId="{2A9C8CEE-6027-4347-BF38-385F5B332853}" sibTransId="{E6BB2871-DB50-4C3E-A2A5-9DAB9FDC6C16}"/>
    <dgm:cxn modelId="{C0304B94-59AF-4507-99C3-4BAFD1F6CBF8}" type="presParOf" srcId="{6E012D05-2F9B-4333-886A-B61FC5528239}" destId="{0615CD4C-D944-45FE-94ED-7EB73E5F80C3}" srcOrd="0" destOrd="0" presId="urn:microsoft.com/office/officeart/2009/3/layout/RandomtoResultProcess"/>
    <dgm:cxn modelId="{6A15BDDB-EC92-4544-B1D4-DB7F8AC57841}" type="presParOf" srcId="{0615CD4C-D944-45FE-94ED-7EB73E5F80C3}" destId="{3588873A-CAD7-4C32-8996-5E9C9802BEDA}" srcOrd="0" destOrd="0" presId="urn:microsoft.com/office/officeart/2009/3/layout/RandomtoResultProcess"/>
    <dgm:cxn modelId="{C71CCC62-0DA7-4203-BE8B-3038A5A36D9A}" type="presParOf" srcId="{0615CD4C-D944-45FE-94ED-7EB73E5F80C3}" destId="{9647BE4D-4D1A-440A-BA15-23D1E95DBAE7}" srcOrd="1" destOrd="0" presId="urn:microsoft.com/office/officeart/2009/3/layout/RandomtoResultProcess"/>
    <dgm:cxn modelId="{555F16DA-3B2E-4D6E-918C-C833FE439F85}" type="presParOf" srcId="{0615CD4C-D944-45FE-94ED-7EB73E5F80C3}" destId="{2D63B4A9-E4D0-4E8F-A248-71D994C861D0}" srcOrd="2" destOrd="0" presId="urn:microsoft.com/office/officeart/2009/3/layout/RandomtoResultProcess"/>
    <dgm:cxn modelId="{F62D225D-6304-4A7B-92E3-65F495B22CE4}" type="presParOf" srcId="{0615CD4C-D944-45FE-94ED-7EB73E5F80C3}" destId="{811A2E51-FBAC-4362-8132-A6D9AD408828}" srcOrd="3" destOrd="0" presId="urn:microsoft.com/office/officeart/2009/3/layout/RandomtoResultProcess"/>
    <dgm:cxn modelId="{3F6E6C58-9E1A-4684-8A27-A6E7B9C8665F}" type="presParOf" srcId="{0615CD4C-D944-45FE-94ED-7EB73E5F80C3}" destId="{D0E93E2B-E3DC-4B85-991A-E3A3E6AE6063}" srcOrd="4" destOrd="0" presId="urn:microsoft.com/office/officeart/2009/3/layout/RandomtoResultProcess"/>
    <dgm:cxn modelId="{9AA1C52B-64CD-4AB4-A6A2-AF11C117F133}" type="presParOf" srcId="{0615CD4C-D944-45FE-94ED-7EB73E5F80C3}" destId="{F8783BE1-83AF-47CD-A52C-05B79213BA14}" srcOrd="5" destOrd="0" presId="urn:microsoft.com/office/officeart/2009/3/layout/RandomtoResultProcess"/>
    <dgm:cxn modelId="{8914865E-D43B-4120-9C89-906C23AF4FE3}" type="presParOf" srcId="{0615CD4C-D944-45FE-94ED-7EB73E5F80C3}" destId="{8F9FCF75-3094-4F2C-9090-696DE68FC9DB}" srcOrd="6" destOrd="0" presId="urn:microsoft.com/office/officeart/2009/3/layout/RandomtoResultProcess"/>
    <dgm:cxn modelId="{0BBD6813-0D3A-46C3-946D-774214C224E2}" type="presParOf" srcId="{0615CD4C-D944-45FE-94ED-7EB73E5F80C3}" destId="{7051FC0D-44E2-4402-ACEF-B2A477BE7FF7}" srcOrd="7" destOrd="0" presId="urn:microsoft.com/office/officeart/2009/3/layout/RandomtoResultProcess"/>
    <dgm:cxn modelId="{984DE753-A91F-4B08-82AB-7A5BA8900472}" type="presParOf" srcId="{0615CD4C-D944-45FE-94ED-7EB73E5F80C3}" destId="{E2C0D8C1-4FCB-4E77-ABF2-BF38DFD82EA0}" srcOrd="8" destOrd="0" presId="urn:microsoft.com/office/officeart/2009/3/layout/RandomtoResultProcess"/>
    <dgm:cxn modelId="{0B0E146E-B54E-4DD5-8484-1914205351A5}" type="presParOf" srcId="{0615CD4C-D944-45FE-94ED-7EB73E5F80C3}" destId="{A94AD850-738A-4469-880C-475674DC64EC}" srcOrd="9" destOrd="0" presId="urn:microsoft.com/office/officeart/2009/3/layout/RandomtoResultProcess"/>
    <dgm:cxn modelId="{8AA8D13C-C0D2-4993-B45C-13F066FA3E11}" type="presParOf" srcId="{0615CD4C-D944-45FE-94ED-7EB73E5F80C3}" destId="{A3E2E3E0-B194-47DF-9174-06C0F49AD407}" srcOrd="10" destOrd="0" presId="urn:microsoft.com/office/officeart/2009/3/layout/RandomtoResultProcess"/>
    <dgm:cxn modelId="{D6A7FDF4-74E2-4035-83E8-E406D767AD27}" type="presParOf" srcId="{0615CD4C-D944-45FE-94ED-7EB73E5F80C3}" destId="{AA6F24D0-032B-445E-8E5E-3599F8F7721B}" srcOrd="11" destOrd="0" presId="urn:microsoft.com/office/officeart/2009/3/layout/RandomtoResultProcess"/>
    <dgm:cxn modelId="{4B5792FB-04DF-40F9-9924-F26439CF2C7A}" type="presParOf" srcId="{0615CD4C-D944-45FE-94ED-7EB73E5F80C3}" destId="{2C35F128-2D1B-4365-ADFA-72A69344B778}" srcOrd="12" destOrd="0" presId="urn:microsoft.com/office/officeart/2009/3/layout/RandomtoResultProcess"/>
    <dgm:cxn modelId="{AA071A8F-4783-47FF-BCEC-4932693526A8}" type="presParOf" srcId="{0615CD4C-D944-45FE-94ED-7EB73E5F80C3}" destId="{0BDFFF01-84B7-4768-AAA1-37453AC109F3}" srcOrd="13" destOrd="0" presId="urn:microsoft.com/office/officeart/2009/3/layout/RandomtoResultProcess"/>
    <dgm:cxn modelId="{3BEC6F7D-AE2E-42A6-B51B-D65BA1CE9011}" type="presParOf" srcId="{0615CD4C-D944-45FE-94ED-7EB73E5F80C3}" destId="{6AF3AA11-77D6-44C2-A11E-AADDC76BBF5C}" srcOrd="14" destOrd="0" presId="urn:microsoft.com/office/officeart/2009/3/layout/RandomtoResultProcess"/>
    <dgm:cxn modelId="{9E1860CA-88C6-4062-8973-D81AC479FA66}" type="presParOf" srcId="{0615CD4C-D944-45FE-94ED-7EB73E5F80C3}" destId="{DBE4EA1C-740A-4365-BBDF-1BE0A416F52E}" srcOrd="15" destOrd="0" presId="urn:microsoft.com/office/officeart/2009/3/layout/RandomtoResultProcess"/>
    <dgm:cxn modelId="{964CE69A-4540-4948-BEBF-824436D03CA8}" type="presParOf" srcId="{0615CD4C-D944-45FE-94ED-7EB73E5F80C3}" destId="{1A82E9AC-80FB-4150-899C-C3AC648AE286}" srcOrd="16" destOrd="0" presId="urn:microsoft.com/office/officeart/2009/3/layout/RandomtoResultProcess"/>
    <dgm:cxn modelId="{77C3AA73-9254-415D-BC07-0A8CC031E0DB}" type="presParOf" srcId="{0615CD4C-D944-45FE-94ED-7EB73E5F80C3}" destId="{6675D763-C3F9-4005-8713-A9F3425F6CFC}" srcOrd="17" destOrd="0" presId="urn:microsoft.com/office/officeart/2009/3/layout/RandomtoResultProcess"/>
    <dgm:cxn modelId="{51238045-F3D7-4BBA-A08E-09B06610B563}" type="presParOf" srcId="{0615CD4C-D944-45FE-94ED-7EB73E5F80C3}" destId="{47357788-74EF-4C16-BE6B-93AAA6D5186D}" srcOrd="18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550CE8-B5A1-4C8F-86B0-24A05320BFA7}">
      <dsp:nvSpPr>
        <dsp:cNvPr id="0" name=""/>
        <dsp:cNvSpPr/>
      </dsp:nvSpPr>
      <dsp:spPr>
        <a:xfrm>
          <a:off x="0" y="0"/>
          <a:ext cx="6929486" cy="992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b="0" kern="1200" dirty="0"/>
            <a:t>Superintendência de Relatórios e Demonstrativos Contábeis</a:t>
          </a:r>
          <a:endParaRPr lang="pt-BR" sz="2300" b="0" kern="1200" dirty="0">
            <a:latin typeface="Calibri" pitchFamily="34" charset="0"/>
          </a:endParaRPr>
        </a:p>
      </dsp:txBody>
      <dsp:txXfrm>
        <a:off x="48433" y="48433"/>
        <a:ext cx="6832620" cy="895294"/>
      </dsp:txXfrm>
    </dsp:sp>
    <dsp:sp modelId="{39FDC88B-79AB-4C3F-90B9-51EC22643745}">
      <dsp:nvSpPr>
        <dsp:cNvPr id="0" name=""/>
        <dsp:cNvSpPr/>
      </dsp:nvSpPr>
      <dsp:spPr>
        <a:xfrm>
          <a:off x="0" y="888890"/>
          <a:ext cx="6929486" cy="992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b="0" kern="1200" dirty="0">
              <a:latin typeface="Calibri" pitchFamily="34" charset="0"/>
            </a:rPr>
            <a:t>Procedimentos para Inscrição de Restos a Pagar</a:t>
          </a:r>
        </a:p>
      </dsp:txBody>
      <dsp:txXfrm>
        <a:off x="48433" y="937323"/>
        <a:ext cx="6832620" cy="895294"/>
      </dsp:txXfrm>
    </dsp:sp>
    <dsp:sp modelId="{A2C19775-7845-474E-A19F-6053C0641B86}">
      <dsp:nvSpPr>
        <dsp:cNvPr id="0" name=""/>
        <dsp:cNvSpPr/>
      </dsp:nvSpPr>
      <dsp:spPr>
        <a:xfrm>
          <a:off x="0" y="1879796"/>
          <a:ext cx="6929486" cy="992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b="0" kern="1200" dirty="0">
              <a:latin typeface="Calibri" pitchFamily="34" charset="0"/>
            </a:rPr>
            <a:t>Prazos dos relatórios da LRF</a:t>
          </a:r>
        </a:p>
      </dsp:txBody>
      <dsp:txXfrm>
        <a:off x="48433" y="1928229"/>
        <a:ext cx="6832620" cy="895294"/>
      </dsp:txXfrm>
    </dsp:sp>
    <dsp:sp modelId="{C5D6D1B0-9632-4320-8A8C-4C68B13133AA}">
      <dsp:nvSpPr>
        <dsp:cNvPr id="0" name=""/>
        <dsp:cNvSpPr/>
      </dsp:nvSpPr>
      <dsp:spPr>
        <a:xfrm>
          <a:off x="0" y="2870702"/>
          <a:ext cx="6929486" cy="992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b="0" kern="1200" dirty="0">
              <a:latin typeface="Calibri" pitchFamily="34" charset="0"/>
            </a:rPr>
            <a:t>Declaração do Contador</a:t>
          </a:r>
        </a:p>
      </dsp:txBody>
      <dsp:txXfrm>
        <a:off x="48433" y="2919135"/>
        <a:ext cx="6832620" cy="895294"/>
      </dsp:txXfrm>
    </dsp:sp>
    <dsp:sp modelId="{DA0A01FA-283A-4E39-BBA3-D9C4203CACD7}">
      <dsp:nvSpPr>
        <dsp:cNvPr id="0" name=""/>
        <dsp:cNvSpPr/>
      </dsp:nvSpPr>
      <dsp:spPr>
        <a:xfrm>
          <a:off x="0" y="3861598"/>
          <a:ext cx="6929486" cy="992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b="0" kern="1200" dirty="0">
              <a:latin typeface="Calibri" pitchFamily="34" charset="0"/>
            </a:rPr>
            <a:t>Demonstrações contábeis</a:t>
          </a:r>
        </a:p>
      </dsp:txBody>
      <dsp:txXfrm>
        <a:off x="48433" y="3910031"/>
        <a:ext cx="6832620" cy="8952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88873A-CAD7-4C32-8996-5E9C9802BEDA}">
      <dsp:nvSpPr>
        <dsp:cNvPr id="0" name=""/>
        <dsp:cNvSpPr/>
      </dsp:nvSpPr>
      <dsp:spPr>
        <a:xfrm>
          <a:off x="648066" y="2160243"/>
          <a:ext cx="6192698" cy="7684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420" tIns="58420" rIns="58420" bIns="5842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600" b="1" kern="1200" dirty="0">
              <a:latin typeface="Calibri" pitchFamily="34" charset="0"/>
            </a:rPr>
            <a:t>ORGANOGRAMA</a:t>
          </a:r>
        </a:p>
      </dsp:txBody>
      <dsp:txXfrm>
        <a:off x="648066" y="2160243"/>
        <a:ext cx="6192698" cy="768437"/>
      </dsp:txXfrm>
    </dsp:sp>
    <dsp:sp modelId="{9647BE4D-4D1A-440A-BA15-23D1E95DBAE7}">
      <dsp:nvSpPr>
        <dsp:cNvPr id="0" name=""/>
        <dsp:cNvSpPr/>
      </dsp:nvSpPr>
      <dsp:spPr>
        <a:xfrm>
          <a:off x="1320330" y="1286250"/>
          <a:ext cx="384775" cy="384775"/>
        </a:xfrm>
        <a:prstGeom prst="ellipse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63B4A9-E4D0-4E8F-A248-71D994C861D0}">
      <dsp:nvSpPr>
        <dsp:cNvPr id="0" name=""/>
        <dsp:cNvSpPr/>
      </dsp:nvSpPr>
      <dsp:spPr>
        <a:xfrm>
          <a:off x="1589673" y="747564"/>
          <a:ext cx="384775" cy="384775"/>
        </a:xfrm>
        <a:prstGeom prst="ellipse">
          <a:avLst/>
        </a:prstGeom>
        <a:solidFill>
          <a:schemeClr val="accent1">
            <a:shade val="50000"/>
            <a:hueOff val="40160"/>
            <a:satOff val="-840"/>
            <a:lumOff val="467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1A2E51-FBAC-4362-8132-A6D9AD408828}">
      <dsp:nvSpPr>
        <dsp:cNvPr id="0" name=""/>
        <dsp:cNvSpPr/>
      </dsp:nvSpPr>
      <dsp:spPr>
        <a:xfrm>
          <a:off x="2236096" y="855301"/>
          <a:ext cx="604647" cy="604647"/>
        </a:xfrm>
        <a:prstGeom prst="ellipse">
          <a:avLst/>
        </a:prstGeom>
        <a:solidFill>
          <a:schemeClr val="accent1">
            <a:shade val="50000"/>
            <a:hueOff val="80319"/>
            <a:satOff val="-1680"/>
            <a:lumOff val="934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E93E2B-E3DC-4B85-991A-E3A3E6AE6063}">
      <dsp:nvSpPr>
        <dsp:cNvPr id="0" name=""/>
        <dsp:cNvSpPr/>
      </dsp:nvSpPr>
      <dsp:spPr>
        <a:xfrm>
          <a:off x="2774781" y="262747"/>
          <a:ext cx="384775" cy="384775"/>
        </a:xfrm>
        <a:prstGeom prst="ellipse">
          <a:avLst/>
        </a:prstGeom>
        <a:solidFill>
          <a:schemeClr val="accent1">
            <a:shade val="50000"/>
            <a:hueOff val="120479"/>
            <a:satOff val="-2520"/>
            <a:lumOff val="1402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783BE1-83AF-47CD-A52C-05B79213BA14}">
      <dsp:nvSpPr>
        <dsp:cNvPr id="0" name=""/>
        <dsp:cNvSpPr/>
      </dsp:nvSpPr>
      <dsp:spPr>
        <a:xfrm>
          <a:off x="3475073" y="47273"/>
          <a:ext cx="384775" cy="384775"/>
        </a:xfrm>
        <a:prstGeom prst="ellipse">
          <a:avLst/>
        </a:prstGeom>
        <a:solidFill>
          <a:schemeClr val="accent1">
            <a:shade val="50000"/>
            <a:hueOff val="160639"/>
            <a:satOff val="-3360"/>
            <a:lumOff val="1869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9FCF75-3094-4F2C-9090-696DE68FC9DB}">
      <dsp:nvSpPr>
        <dsp:cNvPr id="0" name=""/>
        <dsp:cNvSpPr/>
      </dsp:nvSpPr>
      <dsp:spPr>
        <a:xfrm>
          <a:off x="4336970" y="424353"/>
          <a:ext cx="384775" cy="384775"/>
        </a:xfrm>
        <a:prstGeom prst="ellipse">
          <a:avLst/>
        </a:prstGeom>
        <a:solidFill>
          <a:schemeClr val="accent1">
            <a:shade val="50000"/>
            <a:hueOff val="200799"/>
            <a:satOff val="-4200"/>
            <a:lumOff val="2336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51FC0D-44E2-4402-ACEF-B2A477BE7FF7}">
      <dsp:nvSpPr>
        <dsp:cNvPr id="0" name=""/>
        <dsp:cNvSpPr/>
      </dsp:nvSpPr>
      <dsp:spPr>
        <a:xfrm>
          <a:off x="4875655" y="693696"/>
          <a:ext cx="604647" cy="604647"/>
        </a:xfrm>
        <a:prstGeom prst="ellipse">
          <a:avLst/>
        </a:prstGeom>
        <a:solidFill>
          <a:schemeClr val="accent1">
            <a:shade val="50000"/>
            <a:hueOff val="240958"/>
            <a:satOff val="-5040"/>
            <a:lumOff val="2804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C0D8C1-4FCB-4E77-ABF2-BF38DFD82EA0}">
      <dsp:nvSpPr>
        <dsp:cNvPr id="0" name=""/>
        <dsp:cNvSpPr/>
      </dsp:nvSpPr>
      <dsp:spPr>
        <a:xfrm>
          <a:off x="5629815" y="1286250"/>
          <a:ext cx="384775" cy="384775"/>
        </a:xfrm>
        <a:prstGeom prst="ellipse">
          <a:avLst/>
        </a:prstGeom>
        <a:solidFill>
          <a:schemeClr val="accent1">
            <a:shade val="50000"/>
            <a:hueOff val="281118"/>
            <a:satOff val="-5880"/>
            <a:lumOff val="3271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4AD850-738A-4469-880C-475674DC64EC}">
      <dsp:nvSpPr>
        <dsp:cNvPr id="0" name=""/>
        <dsp:cNvSpPr/>
      </dsp:nvSpPr>
      <dsp:spPr>
        <a:xfrm>
          <a:off x="5953026" y="1878804"/>
          <a:ext cx="384775" cy="384775"/>
        </a:xfrm>
        <a:prstGeom prst="ellipse">
          <a:avLst/>
        </a:prstGeom>
        <a:solidFill>
          <a:schemeClr val="accent1">
            <a:shade val="50000"/>
            <a:hueOff val="321278"/>
            <a:satOff val="-6720"/>
            <a:lumOff val="3738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E2E3E0-B194-47DF-9174-06C0F49AD407}">
      <dsp:nvSpPr>
        <dsp:cNvPr id="0" name=""/>
        <dsp:cNvSpPr/>
      </dsp:nvSpPr>
      <dsp:spPr>
        <a:xfrm>
          <a:off x="3151861" y="747564"/>
          <a:ext cx="989422" cy="989422"/>
        </a:xfrm>
        <a:prstGeom prst="ellipse">
          <a:avLst/>
        </a:prstGeom>
        <a:solidFill>
          <a:schemeClr val="accent1">
            <a:shade val="50000"/>
            <a:hueOff val="361437"/>
            <a:satOff val="-7560"/>
            <a:lumOff val="4206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6F24D0-032B-445E-8E5E-3599F8F7721B}">
      <dsp:nvSpPr>
        <dsp:cNvPr id="0" name=""/>
        <dsp:cNvSpPr/>
      </dsp:nvSpPr>
      <dsp:spPr>
        <a:xfrm>
          <a:off x="1050988" y="2794569"/>
          <a:ext cx="384775" cy="384775"/>
        </a:xfrm>
        <a:prstGeom prst="ellipse">
          <a:avLst/>
        </a:prstGeom>
        <a:solidFill>
          <a:schemeClr val="accent1">
            <a:shade val="50000"/>
            <a:hueOff val="321278"/>
            <a:satOff val="-6720"/>
            <a:lumOff val="3738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35F128-2D1B-4365-ADFA-72A69344B778}">
      <dsp:nvSpPr>
        <dsp:cNvPr id="0" name=""/>
        <dsp:cNvSpPr/>
      </dsp:nvSpPr>
      <dsp:spPr>
        <a:xfrm>
          <a:off x="1374199" y="3279386"/>
          <a:ext cx="604647" cy="604647"/>
        </a:xfrm>
        <a:prstGeom prst="ellipse">
          <a:avLst/>
        </a:prstGeom>
        <a:solidFill>
          <a:schemeClr val="accent1">
            <a:shade val="50000"/>
            <a:hueOff val="281118"/>
            <a:satOff val="-5880"/>
            <a:lumOff val="3271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DFFF01-84B7-4768-AAA1-37453AC109F3}">
      <dsp:nvSpPr>
        <dsp:cNvPr id="0" name=""/>
        <dsp:cNvSpPr/>
      </dsp:nvSpPr>
      <dsp:spPr>
        <a:xfrm>
          <a:off x="2182227" y="3710335"/>
          <a:ext cx="879486" cy="879486"/>
        </a:xfrm>
        <a:prstGeom prst="ellipse">
          <a:avLst/>
        </a:prstGeom>
        <a:solidFill>
          <a:schemeClr val="accent1">
            <a:shade val="50000"/>
            <a:hueOff val="240958"/>
            <a:satOff val="-5040"/>
            <a:lumOff val="2804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F3AA11-77D6-44C2-A11E-AADDC76BBF5C}">
      <dsp:nvSpPr>
        <dsp:cNvPr id="0" name=""/>
        <dsp:cNvSpPr/>
      </dsp:nvSpPr>
      <dsp:spPr>
        <a:xfrm>
          <a:off x="3313467" y="4410626"/>
          <a:ext cx="384775" cy="384775"/>
        </a:xfrm>
        <a:prstGeom prst="ellipse">
          <a:avLst/>
        </a:prstGeom>
        <a:solidFill>
          <a:schemeClr val="accent1">
            <a:shade val="50000"/>
            <a:hueOff val="200799"/>
            <a:satOff val="-4200"/>
            <a:lumOff val="2336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E4EA1C-740A-4365-BBDF-1BE0A416F52E}">
      <dsp:nvSpPr>
        <dsp:cNvPr id="0" name=""/>
        <dsp:cNvSpPr/>
      </dsp:nvSpPr>
      <dsp:spPr>
        <a:xfrm>
          <a:off x="3528941" y="3710335"/>
          <a:ext cx="604647" cy="604647"/>
        </a:xfrm>
        <a:prstGeom prst="ellipse">
          <a:avLst/>
        </a:prstGeom>
        <a:solidFill>
          <a:schemeClr val="accent1">
            <a:shade val="50000"/>
            <a:hueOff val="160639"/>
            <a:satOff val="-3360"/>
            <a:lumOff val="1869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82E9AC-80FB-4150-899C-C3AC648AE286}">
      <dsp:nvSpPr>
        <dsp:cNvPr id="0" name=""/>
        <dsp:cNvSpPr/>
      </dsp:nvSpPr>
      <dsp:spPr>
        <a:xfrm>
          <a:off x="4067627" y="4464495"/>
          <a:ext cx="384775" cy="384775"/>
        </a:xfrm>
        <a:prstGeom prst="ellipse">
          <a:avLst/>
        </a:prstGeom>
        <a:solidFill>
          <a:schemeClr val="accent1">
            <a:shade val="50000"/>
            <a:hueOff val="120479"/>
            <a:satOff val="-2520"/>
            <a:lumOff val="1402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75D763-C3F9-4005-8713-A9F3425F6CFC}">
      <dsp:nvSpPr>
        <dsp:cNvPr id="0" name=""/>
        <dsp:cNvSpPr/>
      </dsp:nvSpPr>
      <dsp:spPr>
        <a:xfrm>
          <a:off x="4552444" y="3602598"/>
          <a:ext cx="879486" cy="879486"/>
        </a:xfrm>
        <a:prstGeom prst="ellipse">
          <a:avLst/>
        </a:prstGeom>
        <a:solidFill>
          <a:schemeClr val="accent1">
            <a:shade val="50000"/>
            <a:hueOff val="80319"/>
            <a:satOff val="-1680"/>
            <a:lumOff val="934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357788-74EF-4C16-BE6B-93AAA6D5186D}">
      <dsp:nvSpPr>
        <dsp:cNvPr id="0" name=""/>
        <dsp:cNvSpPr/>
      </dsp:nvSpPr>
      <dsp:spPr>
        <a:xfrm>
          <a:off x="5737552" y="3387123"/>
          <a:ext cx="604647" cy="604647"/>
        </a:xfrm>
        <a:prstGeom prst="ellipse">
          <a:avLst/>
        </a:prstGeom>
        <a:solidFill>
          <a:schemeClr val="accent1">
            <a:shade val="50000"/>
            <a:hueOff val="40160"/>
            <a:satOff val="-840"/>
            <a:lumOff val="467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ED6FA1-6F7A-41F7-B5E0-1A6ED0562DD8}">
      <dsp:nvSpPr>
        <dsp:cNvPr id="0" name=""/>
        <dsp:cNvSpPr/>
      </dsp:nvSpPr>
      <dsp:spPr>
        <a:xfrm>
          <a:off x="4248190" y="2016219"/>
          <a:ext cx="2306760" cy="7275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6467"/>
              </a:lnTo>
              <a:lnTo>
                <a:pt x="2306760" y="456467"/>
              </a:lnTo>
              <a:lnTo>
                <a:pt x="2306760" y="72758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3CFD15-B8CA-480D-8DC3-A4E9E6455794}">
      <dsp:nvSpPr>
        <dsp:cNvPr id="0" name=""/>
        <dsp:cNvSpPr/>
      </dsp:nvSpPr>
      <dsp:spPr>
        <a:xfrm>
          <a:off x="2070550" y="2016219"/>
          <a:ext cx="2177639" cy="727582"/>
        </a:xfrm>
        <a:custGeom>
          <a:avLst/>
          <a:gdLst/>
          <a:ahLst/>
          <a:cxnLst/>
          <a:rect l="0" t="0" r="0" b="0"/>
          <a:pathLst>
            <a:path>
              <a:moveTo>
                <a:pt x="2177639" y="0"/>
              </a:moveTo>
              <a:lnTo>
                <a:pt x="2177639" y="456467"/>
              </a:lnTo>
              <a:lnTo>
                <a:pt x="0" y="456467"/>
              </a:lnTo>
              <a:lnTo>
                <a:pt x="0" y="72758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8BADEA-9F3B-4E4B-AB26-6446DF4D0F2E}">
      <dsp:nvSpPr>
        <dsp:cNvPr id="0" name=""/>
        <dsp:cNvSpPr/>
      </dsp:nvSpPr>
      <dsp:spPr>
        <a:xfrm>
          <a:off x="1764785" y="125024"/>
          <a:ext cx="4966810" cy="18911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02DBC8-D7E0-460A-8A74-95BF7F2CA1DA}">
      <dsp:nvSpPr>
        <dsp:cNvPr id="0" name=""/>
        <dsp:cNvSpPr/>
      </dsp:nvSpPr>
      <dsp:spPr>
        <a:xfrm>
          <a:off x="2089960" y="433940"/>
          <a:ext cx="4966810" cy="18911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/>
            <a:t>Superintendência de Relatórios e Demonstrativos Contábeis </a:t>
          </a:r>
          <a:r>
            <a:rPr lang="pt-BR" sz="1400" b="1" kern="1200" dirty="0" smtClean="0"/>
            <a:t>– SUDEC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400" b="1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 smtClean="0">
              <a:solidFill>
                <a:srgbClr val="0070C0"/>
              </a:solidFill>
            </a:rPr>
            <a:t>Ronald Marcio Guedes Rodrigues</a:t>
          </a:r>
        </a:p>
      </dsp:txBody>
      <dsp:txXfrm>
        <a:off x="2145351" y="489331"/>
        <a:ext cx="4856028" cy="1780413"/>
      </dsp:txXfrm>
    </dsp:sp>
    <dsp:sp modelId="{38E2E0E2-3826-4D81-AC14-BA7355CC5F72}">
      <dsp:nvSpPr>
        <dsp:cNvPr id="0" name=""/>
        <dsp:cNvSpPr/>
      </dsp:nvSpPr>
      <dsp:spPr>
        <a:xfrm>
          <a:off x="214691" y="2743801"/>
          <a:ext cx="3711718" cy="19223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697882-B5A8-48CF-B987-E5D0BC051DCF}">
      <dsp:nvSpPr>
        <dsp:cNvPr id="0" name=""/>
        <dsp:cNvSpPr/>
      </dsp:nvSpPr>
      <dsp:spPr>
        <a:xfrm>
          <a:off x="539866" y="3052718"/>
          <a:ext cx="3711718" cy="19223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/>
            <a:t>Coordenadoria de Contas de Governo e Relatórios Fiscais  - </a:t>
          </a:r>
          <a:r>
            <a:rPr lang="pt-BR" sz="1400" b="1" kern="1200" dirty="0" smtClean="0"/>
            <a:t>CGORF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400" b="1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 smtClean="0">
              <a:solidFill>
                <a:srgbClr val="0070C0"/>
              </a:solidFill>
            </a:rPr>
            <a:t>Renato Ferreira Costa</a:t>
          </a:r>
          <a:endParaRPr lang="pt-BR" sz="1400" b="1" kern="1200" dirty="0">
            <a:solidFill>
              <a:srgbClr val="0070C0"/>
            </a:solidFill>
          </a:endParaRPr>
        </a:p>
      </dsp:txBody>
      <dsp:txXfrm>
        <a:off x="596171" y="3109023"/>
        <a:ext cx="3599108" cy="1809768"/>
      </dsp:txXfrm>
    </dsp:sp>
    <dsp:sp modelId="{A636DFC5-7181-4443-9632-9F913D1A8BE5}">
      <dsp:nvSpPr>
        <dsp:cNvPr id="0" name=""/>
        <dsp:cNvSpPr/>
      </dsp:nvSpPr>
      <dsp:spPr>
        <a:xfrm>
          <a:off x="4576760" y="2743801"/>
          <a:ext cx="3956380" cy="19863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038231-B360-46C2-B246-07B21515468F}">
      <dsp:nvSpPr>
        <dsp:cNvPr id="0" name=""/>
        <dsp:cNvSpPr/>
      </dsp:nvSpPr>
      <dsp:spPr>
        <a:xfrm>
          <a:off x="4901935" y="3052718"/>
          <a:ext cx="3956380" cy="19863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/>
            <a:t>Coordenadoria de Consolidação de Balanços e Relatórios Gerenciais </a:t>
          </a:r>
          <a:r>
            <a:rPr lang="pt-BR" sz="1400" b="1" kern="1200" dirty="0" smtClean="0"/>
            <a:t>– CCBAL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400" b="1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 smtClean="0">
              <a:solidFill>
                <a:srgbClr val="0070C0"/>
              </a:solidFill>
            </a:rPr>
            <a:t>Celso de Brito Borba</a:t>
          </a:r>
          <a:endParaRPr lang="pt-BR" sz="1400" b="1" kern="1200" dirty="0">
            <a:solidFill>
              <a:srgbClr val="0070C0"/>
            </a:solidFill>
          </a:endParaRPr>
        </a:p>
      </dsp:txBody>
      <dsp:txXfrm>
        <a:off x="4960114" y="3110897"/>
        <a:ext cx="3840022" cy="187002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target2">
  <dgm:title val=""/>
  <dgm:desc val=""/>
  <dgm:catLst>
    <dgm:cat type="relationship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chMax val="3"/>
      <dgm:chPref val="1"/>
      <dgm:dir/>
      <dgm:animLvl val="lvl"/>
      <dgm:resizeHandles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 ch" ptType="node node" st="1 1" cnt="1 0" func="cnt" op="gt" val="0">
            <dgm:choose name="Name5">
              <dgm:if name="Name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395"/>
                  <dgm:constr type="t" for="ch" forName="centerBox" refType="h" fact="0.5"/>
                  <dgm:constr type="w" for="ch" forName="centerBox" refType="w" fact="0.5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22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8">
            <dgm:choose name="Name9">
              <dgm:if name="Name1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26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if>
      <dgm:else name="Name12">
        <dgm:choose name="Name13">
          <dgm:if name="Name14" axis="ch ch" ptType="node node" st="1 1" cnt="1 0" func="cnt" op="gt" val="0">
            <dgm:choose name="Name15">
              <dgm:if name="Name1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18">
            <dgm:choose name="Name19">
              <dgm:if name="Name2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2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else>
    </dgm:choose>
    <dgm:ruleLst/>
    <dgm:choose name="Name22">
      <dgm:if name="Name23" axis="root ch" ptType="all node" st="1 1" cnt="0 0" func="cnt" op="gte" val="1">
        <dgm:layoutNode name="outerBox" styleLbl="node1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24">
            <dgm:if name="Name25" axis="root ch" ptType="all node" st="1 1" cnt="0 0" func="cnt" op="gt" val="1">
              <dgm:choose name="Name26">
                <dgm:if name="Name27" func="var" arg="dir" op="equ" val="norm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0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if>
                <dgm:else name="Name28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8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else>
              </dgm:choose>
            </dgm:if>
            <dgm:else name="Name29">
              <dgm:constrLst>
                <dgm:constr type="l" for="ch" forName="outerBoxParent"/>
                <dgm:constr type="t" for="ch" forName="outerBoxParent"/>
                <dgm:constr type="w" for="ch" forName="outerBoxParent" refType="w"/>
                <dgm:constr type="h" for="ch" forName="outerBoxParent" refType="h"/>
                <dgm:constr type="bMarg" for="ch" forName="outerBoxParent" refType="h" fact="1.75"/>
                <dgm:constr type="l" for="ch" forName="outerBoxChildren" refType="w" fact="0.025"/>
                <dgm:constr type="t" for="ch" forName="outerBoxChildren" refType="h" fact="0.45"/>
                <dgm:constr type="w" for="ch" forName="outerBoxChildren" refType="w" fact="0.95"/>
                <dgm:constr type="h" for="ch" forName="outerBoxChildren" refType="h" fact="0.45"/>
              </dgm:constrLst>
            </dgm:else>
          </dgm:choose>
          <dgm:ruleLst/>
          <dgm:layoutNode name="ou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085"/>
              </dgm:adjLst>
            </dgm:shape>
            <dgm:presOf axis="ch" ptType="node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outerBoxChildren">
            <dgm:choose name="Name30">
              <dgm:if name="Name31" axis="root ch" ptType="all node" st="1 1" cnt="0 0" func="cnt" op="gt" val="1">
                <dgm:alg type="lin">
                  <dgm:param type="linDir" val="fromT"/>
                  <dgm:param type="vertAlign" val="t"/>
                </dgm:alg>
              </dgm:if>
              <dgm:else name="Name32">
                <dgm:choose name="Name33">
                  <dgm:if name="Name34" func="var" arg="dir" op="equ" val="norm">
                    <dgm:alg type="lin">
                      <dgm:param type="horzAlign" val="l"/>
                    </dgm:alg>
                  </dgm:if>
                  <dgm:else name="Name35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oChild" refType="w"/>
              <dgm:constr type="h" for="ch" forName="oChild" refType="h"/>
            </dgm:constrLst>
            <dgm:ruleLst/>
            <dgm:forEach name="Name36" axis="ch ch" ptType="node node" st="1 1" cnt="1 0">
              <dgm:layoutNode name="o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37" axis="followSib" ptType="sibTrans" cnt="1">
                <dgm:layoutNode name="outer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38"/>
    </dgm:choose>
    <dgm:choose name="Name39">
      <dgm:if name="Name40" axis="root ch" ptType="all node" st="1 1" cnt="0 0" func="cnt" op="gte" val="2">
        <dgm:layoutNode name="middle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41">
            <dgm:if name="Name42" axis="root ch" ptType="all node" st="1 1" cnt="0 0" func="cnt" op="gt" val="2">
              <dgm:choose name="Name43">
                <dgm:if name="Name44" func="var" arg="dir" op="equ" val="norm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02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if>
                <dgm:else name="Name45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77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else>
              </dgm:choose>
            </dgm:if>
            <dgm:else name="Name46">
              <dgm:constrLst>
                <dgm:constr type="l" for="ch" forName="middleBoxParent"/>
                <dgm:constr type="t" for="ch" forName="middleBoxParent"/>
                <dgm:constr type="w" for="ch" forName="middleBoxParent" refType="w"/>
                <dgm:constr type="h" for="ch" forName="middleBoxParent" refType="h"/>
                <dgm:constr type="bMarg" for="ch" forName="middleBoxParent" refType="h" fact="1.8"/>
                <dgm:constr type="l" for="ch" forName="middleBoxChildren" refType="w" fact="0.025"/>
                <dgm:constr type="t" for="ch" forName="middleBoxChildren" refType="h" fact="0.45"/>
                <dgm:constr type="w" for="ch" forName="middleBoxChildren" refType="w" fact="0.95"/>
                <dgm:constr type="h" for="ch" forName="middleBoxChildren" refType="h" fact="0.45"/>
              </dgm:constrLst>
            </dgm:else>
          </dgm:choose>
          <dgm:ruleLst/>
          <dgm:layoutNode name="middle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2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middleBoxChildren">
            <dgm:choose name="Name47">
              <dgm:if name="Name48" axis="root ch" ptType="all node" st="1 1" cnt="0 0" func="cnt" op="gt" val="2">
                <dgm:alg type="lin">
                  <dgm:param type="linDir" val="fromT"/>
                  <dgm:param type="vertAlign" val="t"/>
                </dgm:alg>
              </dgm:if>
              <dgm:else name="Name49">
                <dgm:choose name="Name50">
                  <dgm:if name="Name51" func="var" arg="dir" op="equ" val="norm">
                    <dgm:alg type="lin">
                      <dgm:param type="horzAlign" val="l"/>
                    </dgm:alg>
                  </dgm:if>
                  <dgm:else name="Name52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mChild" refType="w"/>
              <dgm:constr type="h" for="ch" forName="mChild" refType="h"/>
            </dgm:constrLst>
            <dgm:ruleLst/>
            <dgm:forEach name="Name53" axis="ch ch" ptType="node node" st="2 1" cnt="1 0">
              <dgm:layoutNode name="m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54" axis="followSib" ptType="sibTrans" cnt="1">
                <dgm:layoutNode name="middle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55"/>
    </dgm:choose>
    <dgm:choose name="Name56">
      <dgm:if name="Name57" axis="root ch" ptType="all node" st="1 1" cnt="0 0" func="cnt" op="gte" val="3">
        <dgm:layoutNode name="center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58">
            <dgm:if name="Name59" axis="ch ch" ptType="node node" st="3 1" cnt="1 0" func="cnt" op="gt" val="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  <dgm:constr type="bMarg" for="ch" forName="centerBoxParent" refType="h" fact="1.6"/>
                <dgm:constr type="l" for="ch" forName="centerBoxChildren" refType="w" fact="0.025"/>
                <dgm:constr type="t" for="ch" forName="centerBoxChildren" refType="h" fact="0.45"/>
                <dgm:constr type="w" for="ch" forName="centerBoxChildren" refType="w" fact="0.95"/>
                <dgm:constr type="h" for="ch" forName="centerBoxChildren" refType="h" fact="0.45"/>
              </dgm:constrLst>
            </dgm:if>
            <dgm:else name="Name6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</dgm:constrLst>
            </dgm:else>
          </dgm:choose>
          <dgm:ruleLst/>
          <dgm:layoutNode name="cen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3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choose name="Name61">
            <dgm:if name="Name62" axis="ch ch" ptType="node node" st="3 1" cnt="1 0" func="cnt" op="gt" val="0">
              <dgm:layoutNode name="centerBoxChildren">
                <dgm:choose name="Name63">
                  <dgm:if name="Name64" func="var" arg="dir" op="equ" val="norm">
                    <dgm:alg type="lin">
                      <dgm:param type="horzAlign" val="l"/>
                    </dgm:alg>
                  </dgm:if>
                  <dgm:else name="Name65">
                    <dgm:alg type="lin">
                      <dgm:param type="linDir" val="fromR"/>
                      <dgm:param type="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cChild" refType="w"/>
                  <dgm:constr type="h" for="ch" forName="cChild" refType="h"/>
                </dgm:constrLst>
                <dgm:ruleLst/>
                <dgm:forEach name="Name66" axis="ch ch" ptType="node node" st="3 1" cnt="1 0">
                  <dgm:layoutNode name="cChild" styleLbl="fgAcc1">
                    <dgm:varLst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05"/>
                      </dgm:adjLst>
                    </dgm:shape>
                    <dgm:presOf axis="desOrSelf" ptType="node"/>
                    <dgm:constrLst>
                      <dgm:constr type="tMarg" refType="primFontSz" fact="0.3"/>
                      <dgm:constr type="bMarg" refType="primFontSz" fact="0.3"/>
                      <dgm:constr type="lMarg" refType="primFontSz" fact="0.3"/>
                      <dgm:constr type="rMarg" refType="primFontSz" fact="0.3"/>
                    </dgm:constrLst>
                    <dgm:ruleLst>
                      <dgm:rule type="primFontSz" val="5" fact="NaN" max="NaN"/>
                    </dgm:ruleLst>
                  </dgm:layoutNode>
                  <dgm:forEach name="Name67" axis="followSib" ptType="sibTrans" cnt="1">
                    <dgm:layoutNode name="centerSibTrans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userA"/>
                        <dgm:constr type="w" refType="userA" fact="0.015"/>
                        <dgm:constr type="h" refType="userA" fact="0.015"/>
                      </dgm:constrLst>
                      <dgm:ruleLst/>
                    </dgm:layoutNode>
                  </dgm:forEach>
                </dgm:forEach>
              </dgm:layoutNode>
            </dgm:if>
            <dgm:else name="Name68"/>
          </dgm:choose>
        </dgm:layoutNode>
      </dgm:if>
      <dgm:else name="Name69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6D8BC-92D5-4113-ACB1-709B34E7414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27/11/2019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340E8-1A09-492D-AE4A-CE3FDF215FC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958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48C7D-59AF-4103-8292-825DD16BA57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27/11/2019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1CA91-39BE-4305-AA83-8E1EA62A19FF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359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48C7D-59AF-4103-8292-825DD16BA57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27/11/2019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1CA91-39BE-4305-AA83-8E1EA62A19FF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2900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Arial" pitchFamily="34" charset="0"/>
              <a:buNone/>
            </a:pPr>
            <a:r>
              <a:rPr lang="pt-BR" sz="3200" dirty="0">
                <a:solidFill>
                  <a:prstClr val="black"/>
                </a:solidFill>
              </a:rPr>
              <a:t>Convergência</a:t>
            </a:r>
          </a:p>
          <a:p>
            <a:pPr algn="ctr">
              <a:buFont typeface="Arial" pitchFamily="34" charset="0"/>
              <a:buNone/>
            </a:pPr>
            <a:r>
              <a:rPr lang="pt-BR" sz="3200" dirty="0">
                <a:solidFill>
                  <a:prstClr val="black"/>
                </a:solidFill>
              </a:rPr>
              <a:t>Contas de Gestão – Exercício de 2012</a:t>
            </a:r>
          </a:p>
        </p:txBody>
      </p:sp>
      <p:grpSp>
        <p:nvGrpSpPr>
          <p:cNvPr id="7" name="Group 9"/>
          <p:cNvGrpSpPr>
            <a:grpSpLocks noChangeAspect="1"/>
          </p:cNvGrpSpPr>
          <p:nvPr userDrawn="1"/>
        </p:nvGrpSpPr>
        <p:grpSpPr bwMode="hidden">
          <a:xfrm>
            <a:off x="211665" y="4941168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pic>
        <p:nvPicPr>
          <p:cNvPr id="17" name="Imagem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5909926"/>
            <a:ext cx="2048288" cy="759434"/>
          </a:xfrm>
          <a:prstGeom prst="rect">
            <a:avLst/>
          </a:prstGeom>
        </p:spPr>
      </p:pic>
      <p:pic>
        <p:nvPicPr>
          <p:cNvPr id="18" name="Picture 2" descr="logo_horizontal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949280"/>
            <a:ext cx="3456384" cy="611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ixaDeTexto 8"/>
          <p:cNvSpPr txBox="1"/>
          <p:nvPr userDrawn="1"/>
        </p:nvSpPr>
        <p:spPr>
          <a:xfrm>
            <a:off x="683568" y="476672"/>
            <a:ext cx="77768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prstClr val="black"/>
                </a:solidFill>
              </a:rPr>
              <a:t>Apresentação</a:t>
            </a:r>
            <a:r>
              <a:rPr lang="en-US" sz="4000" dirty="0">
                <a:solidFill>
                  <a:prstClr val="black"/>
                </a:solidFill>
              </a:rPr>
              <a:t> dos </a:t>
            </a:r>
            <a:r>
              <a:rPr lang="en-US" sz="4000" dirty="0" err="1">
                <a:solidFill>
                  <a:prstClr val="black"/>
                </a:solidFill>
              </a:rPr>
              <a:t>Resultados</a:t>
            </a:r>
            <a:r>
              <a:rPr lang="en-US" sz="4000" dirty="0">
                <a:solidFill>
                  <a:prstClr val="black"/>
                </a:solidFill>
              </a:rPr>
              <a:t> </a:t>
            </a:r>
            <a:r>
              <a:rPr lang="en-US" sz="4000" dirty="0" err="1">
                <a:solidFill>
                  <a:prstClr val="black"/>
                </a:solidFill>
              </a:rPr>
              <a:t>Alcançados</a:t>
            </a:r>
            <a:r>
              <a:rPr lang="en-US" sz="4000" dirty="0">
                <a:solidFill>
                  <a:prstClr val="black"/>
                </a:solidFill>
              </a:rPr>
              <a:t> -  2012/2013</a:t>
            </a:r>
            <a:endParaRPr lang="pt-BR" sz="4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623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Imagem 1" descr="Descrição: imgSecretariaFazendaPlanejament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5" y="268745"/>
            <a:ext cx="4060239" cy="711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C:\Temporario\Content.Outlook\5SG4FE6D\logo SUBCONT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1" y="332656"/>
            <a:ext cx="2448272" cy="679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0256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48C7D-59AF-4103-8292-825DD16BA57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27/11/2019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1CA91-39BE-4305-AA83-8E1EA62A19FF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818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48C7D-59AF-4103-8292-825DD16BA57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27/11/2019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1CA91-39BE-4305-AA83-8E1EA62A19FF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340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48C7D-59AF-4103-8292-825DD16BA57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27/11/2019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1CA91-39BE-4305-AA83-8E1EA62A19FF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405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48C7D-59AF-4103-8292-825DD16BA57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27/11/2019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1CA91-39BE-4305-AA83-8E1EA62A19FF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075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48C7D-59AF-4103-8292-825DD16BA57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27/11/2019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1CA91-39BE-4305-AA83-8E1EA62A19FF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027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48C7D-59AF-4103-8292-825DD16BA57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27/11/2019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1CA91-39BE-4305-AA83-8E1EA62A19FF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354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48C7D-59AF-4103-8292-825DD16BA57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27/11/2019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1CA91-39BE-4305-AA83-8E1EA62A19FF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534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36D8BC-92D5-4113-ACB1-709B34E7414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27/11/2019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3340E8-1A09-492D-AE4A-CE3FDF215FC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74" t="67014" r="9314" b="18577"/>
          <a:stretch/>
        </p:blipFill>
        <p:spPr bwMode="auto">
          <a:xfrm>
            <a:off x="0" y="5885799"/>
            <a:ext cx="9144744" cy="990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2518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6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6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6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6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6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6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2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4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SUPERINTENDÊNCIA DE </a:t>
            </a:r>
          </a:p>
          <a:p>
            <a:pPr marL="0" indent="0" algn="ctr">
              <a:buNone/>
            </a:pPr>
            <a:r>
              <a:rPr lang="pt-BR" sz="4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RELATÓRIOS E DEMONSTRATIVOS CONTÁBEIS</a:t>
            </a:r>
          </a:p>
          <a:p>
            <a:pPr marL="0" indent="0" algn="ctr">
              <a:buNone/>
            </a:pPr>
            <a:r>
              <a:rPr lang="pt-BR" sz="4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 U D E C</a:t>
            </a:r>
          </a:p>
          <a:p>
            <a:pPr marL="0" indent="0" algn="ctr">
              <a:buNone/>
            </a:pPr>
            <a:r>
              <a:rPr lang="pt-BR" sz="4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endParaRPr lang="pt-BR" sz="4800" dirty="0"/>
          </a:p>
        </p:txBody>
      </p:sp>
      <p:pic>
        <p:nvPicPr>
          <p:cNvPr id="4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399" y="260648"/>
            <a:ext cx="2652713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3482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395536" y="980728"/>
            <a:ext cx="8686800" cy="576064"/>
          </a:xfrm>
        </p:spPr>
        <p:txBody>
          <a:bodyPr>
            <a:normAutofit/>
          </a:bodyPr>
          <a:lstStyle/>
          <a:p>
            <a:pPr algn="ctr"/>
            <a:r>
              <a:rPr lang="pt-BR" sz="3000" dirty="0">
                <a:latin typeface="Arial Black" pitchFamily="34" charset="0"/>
              </a:rPr>
              <a:t>INSCRIÇÃO DE RESTOS A PAGAR</a:t>
            </a:r>
          </a:p>
        </p:txBody>
      </p:sp>
      <p:sp>
        <p:nvSpPr>
          <p:cNvPr id="15" name="Espaço Reservado para Conteúdo 3"/>
          <p:cNvSpPr txBox="1">
            <a:spLocks/>
          </p:cNvSpPr>
          <p:nvPr/>
        </p:nvSpPr>
        <p:spPr>
          <a:xfrm>
            <a:off x="246508" y="4997152"/>
            <a:ext cx="8640960" cy="1008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900" dirty="0">
              <a:solidFill>
                <a:prstClr val="black"/>
              </a:solidFill>
            </a:endParaRPr>
          </a:p>
          <a:p>
            <a:endParaRPr lang="pt-BR" sz="1200" dirty="0">
              <a:solidFill>
                <a:prstClr val="black"/>
              </a:solidFill>
            </a:endParaRPr>
          </a:p>
          <a:p>
            <a:endParaRPr lang="pt-BR" sz="1200" dirty="0">
              <a:solidFill>
                <a:prstClr val="black"/>
              </a:solidFill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4222919802"/>
              </p:ext>
            </p:extLst>
          </p:nvPr>
        </p:nvGraphicFramePr>
        <p:xfrm>
          <a:off x="1043608" y="1629048"/>
          <a:ext cx="7363468" cy="4608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1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399" y="260648"/>
            <a:ext cx="2652713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93581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336611" y="1052736"/>
            <a:ext cx="8686800" cy="576064"/>
          </a:xfrm>
        </p:spPr>
        <p:txBody>
          <a:bodyPr>
            <a:normAutofit/>
          </a:bodyPr>
          <a:lstStyle/>
          <a:p>
            <a:pPr algn="ctr"/>
            <a:r>
              <a:rPr lang="pt-BR" sz="2800" dirty="0">
                <a:latin typeface="Arial Black" pitchFamily="34" charset="0"/>
              </a:rPr>
              <a:t>INSCRIÇÃO DE RESTOS A PAGAR</a:t>
            </a: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323528" y="1772816"/>
            <a:ext cx="8686800" cy="5040560"/>
          </a:xfrm>
        </p:spPr>
        <p:txBody>
          <a:bodyPr>
            <a:normAutofit fontScale="92500" lnSpcReduction="10000"/>
          </a:bodyPr>
          <a:lstStyle/>
          <a:p>
            <a:endParaRPr lang="pt-BR" sz="1200" dirty="0"/>
          </a:p>
          <a:p>
            <a:pPr marL="0" indent="0" algn="ctr">
              <a:buNone/>
            </a:pPr>
            <a:r>
              <a:rPr lang="pt-BR" sz="2600" b="1" u="sng" dirty="0"/>
              <a:t>EMPENHOS A LIQUIDAR SEM DISPONIBILIDADE FINANCEIRA </a:t>
            </a:r>
          </a:p>
          <a:p>
            <a:pPr marL="0" indent="0" algn="ctr">
              <a:buNone/>
            </a:pPr>
            <a:endParaRPr lang="pt-BR" sz="2200" dirty="0"/>
          </a:p>
          <a:p>
            <a:pPr marL="0" indent="0" algn="just">
              <a:buNone/>
            </a:pPr>
            <a:r>
              <a:rPr lang="pt-BR" sz="2700" dirty="0"/>
              <a:t>A falta de cancelamento dos empenhos sem Disponibilidade Financeira impede a </a:t>
            </a:r>
            <a:r>
              <a:rPr lang="pt-BR" sz="2700" b="1" dirty="0">
                <a:solidFill>
                  <a:srgbClr val="FF0000"/>
                </a:solidFill>
              </a:rPr>
              <a:t>CONCLUSÃO DO BOLETIM </a:t>
            </a:r>
            <a:r>
              <a:rPr lang="pt-BR" sz="2700" dirty="0"/>
              <a:t>e como consequência, </a:t>
            </a:r>
            <a:r>
              <a:rPr lang="pt-BR" sz="2700" b="1" dirty="0">
                <a:solidFill>
                  <a:srgbClr val="FF0000"/>
                </a:solidFill>
              </a:rPr>
              <a:t>“NENHUM RP SERÁ INSCRITO”</a:t>
            </a:r>
            <a:r>
              <a:rPr lang="pt-BR" sz="2700" b="1" dirty="0"/>
              <a:t>, </a:t>
            </a:r>
            <a:r>
              <a:rPr lang="pt-BR" sz="2700" dirty="0"/>
              <a:t>independente de haver Disponibilidade Financeira ou não. </a:t>
            </a:r>
          </a:p>
          <a:p>
            <a:pPr marL="0" indent="0" algn="just">
              <a:buNone/>
            </a:pPr>
            <a:endParaRPr lang="pt-BR" sz="2700" dirty="0"/>
          </a:p>
          <a:p>
            <a:pPr marL="0" indent="0" algn="just">
              <a:buNone/>
            </a:pPr>
            <a:r>
              <a:rPr lang="pt-BR" sz="2700" dirty="0"/>
              <a:t>Ou seja, caso a </a:t>
            </a:r>
            <a:r>
              <a:rPr lang="pt-BR" sz="2700" b="1" dirty="0"/>
              <a:t>UG</a:t>
            </a:r>
            <a:r>
              <a:rPr lang="pt-BR" sz="2700" dirty="0"/>
              <a:t> tenha saldos de empenhos a liquidar em várias fontes de recursos detalhadas e em uma delas </a:t>
            </a:r>
            <a:r>
              <a:rPr lang="pt-BR" sz="2700" b="1" dirty="0"/>
              <a:t>NÃO</a:t>
            </a:r>
            <a:r>
              <a:rPr lang="pt-BR" sz="2700" dirty="0"/>
              <a:t> haja Disponibilidade Financeira e esta não for cancelada, impedirá a inscrição de </a:t>
            </a:r>
            <a:r>
              <a:rPr lang="pt-BR" sz="2700" b="1" dirty="0"/>
              <a:t>TODO </a:t>
            </a:r>
            <a:r>
              <a:rPr lang="pt-BR" sz="2700" dirty="0"/>
              <a:t>o</a:t>
            </a:r>
            <a:r>
              <a:rPr lang="pt-BR" sz="2700" b="1" dirty="0"/>
              <a:t> RP </a:t>
            </a:r>
            <a:r>
              <a:rPr lang="pt-BR" sz="2700" dirty="0"/>
              <a:t>da </a:t>
            </a:r>
            <a:r>
              <a:rPr lang="pt-BR" sz="2700" b="1" dirty="0"/>
              <a:t>UG</a:t>
            </a:r>
            <a:r>
              <a:rPr lang="pt-BR" sz="2700" dirty="0"/>
              <a:t>. </a:t>
            </a:r>
          </a:p>
          <a:p>
            <a:pPr marL="0" indent="0" algn="just">
              <a:buNone/>
            </a:pPr>
            <a:r>
              <a:rPr lang="pt-BR" sz="2700" dirty="0"/>
              <a:t> </a:t>
            </a:r>
          </a:p>
          <a:p>
            <a:pPr marL="0" indent="0" algn="just">
              <a:buNone/>
            </a:pPr>
            <a:endParaRPr lang="pt-BR" sz="2200" dirty="0"/>
          </a:p>
          <a:p>
            <a:pPr marL="0" indent="0" algn="just">
              <a:buNone/>
            </a:pPr>
            <a:endParaRPr lang="pt-BR" sz="2200" dirty="0"/>
          </a:p>
        </p:txBody>
      </p:sp>
      <p:pic>
        <p:nvPicPr>
          <p:cNvPr id="4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399" y="260648"/>
            <a:ext cx="2652713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0020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251520" y="1124744"/>
            <a:ext cx="8686800" cy="504056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endParaRPr lang="pt-BR" sz="1000" b="1" dirty="0"/>
          </a:p>
          <a:p>
            <a:pPr marL="0" indent="0" algn="ctr">
              <a:buNone/>
            </a:pPr>
            <a:r>
              <a:rPr lang="pt-BR" sz="2600" b="1" u="sng" dirty="0"/>
              <a:t>EMPENHOS A LIQUIDAR SEM DISPONIBILIDADE FINANCEIRA </a:t>
            </a:r>
          </a:p>
          <a:p>
            <a:pPr marL="0" indent="0" algn="ctr">
              <a:buNone/>
            </a:pPr>
            <a:endParaRPr lang="pt-BR" sz="1000" dirty="0"/>
          </a:p>
          <a:p>
            <a:pPr algn="just"/>
            <a:r>
              <a:rPr lang="pt-BR" sz="2600" dirty="0"/>
              <a:t>Para fins de inscrição em Restos a Pagar, os </a:t>
            </a:r>
            <a:r>
              <a:rPr lang="pt-BR" sz="2600" b="1" dirty="0">
                <a:solidFill>
                  <a:srgbClr val="0070C0"/>
                </a:solidFill>
              </a:rPr>
              <a:t>Empenhos a Liquidar</a:t>
            </a:r>
            <a:r>
              <a:rPr lang="pt-BR" sz="2600" dirty="0">
                <a:solidFill>
                  <a:srgbClr val="0070C0"/>
                </a:solidFill>
              </a:rPr>
              <a:t> </a:t>
            </a:r>
            <a:r>
              <a:rPr lang="pt-BR" sz="2600" b="1" dirty="0">
                <a:solidFill>
                  <a:srgbClr val="0070C0"/>
                </a:solidFill>
              </a:rPr>
              <a:t>sem Disponibilidade Financeira por Fonte de Recurso</a:t>
            </a:r>
            <a:r>
              <a:rPr lang="pt-BR" sz="2600" dirty="0"/>
              <a:t>, deverão ser </a:t>
            </a:r>
            <a:r>
              <a:rPr lang="pt-BR" sz="2600" b="1" dirty="0">
                <a:solidFill>
                  <a:srgbClr val="FF0000"/>
                </a:solidFill>
              </a:rPr>
              <a:t>cancelados pelo Órgão</a:t>
            </a:r>
            <a:r>
              <a:rPr lang="pt-BR" sz="2600" dirty="0">
                <a:solidFill>
                  <a:srgbClr val="FF0000"/>
                </a:solidFill>
              </a:rPr>
              <a:t> </a:t>
            </a:r>
            <a:r>
              <a:rPr lang="pt-BR" sz="2600" dirty="0"/>
              <a:t>antes da conclusão do Boletim de RP, ou seja, </a:t>
            </a:r>
            <a:r>
              <a:rPr lang="pt-BR" sz="2600" b="1" dirty="0">
                <a:solidFill>
                  <a:srgbClr val="FF0000"/>
                </a:solidFill>
              </a:rPr>
              <a:t>até </a:t>
            </a:r>
            <a:r>
              <a:rPr lang="pt-BR" sz="2600" b="1" dirty="0" smtClean="0">
                <a:solidFill>
                  <a:srgbClr val="FF0000"/>
                </a:solidFill>
              </a:rPr>
              <a:t>09/01/2020 </a:t>
            </a:r>
            <a:r>
              <a:rPr lang="pt-BR" sz="2600" i="1" dirty="0"/>
              <a:t>(o dia anterior à </a:t>
            </a:r>
            <a:r>
              <a:rPr lang="pt-BR" sz="2600" i="1" u="sng" dirty="0"/>
              <a:t>Solicitação da Inscrição</a:t>
            </a:r>
            <a:r>
              <a:rPr lang="pt-BR" sz="2600" i="1" dirty="0"/>
              <a:t>).</a:t>
            </a:r>
            <a:r>
              <a:rPr lang="pt-BR" sz="2600" dirty="0">
                <a:solidFill>
                  <a:srgbClr val="FF0000"/>
                </a:solidFill>
              </a:rPr>
              <a:t> </a:t>
            </a:r>
          </a:p>
          <a:p>
            <a:pPr marL="0" indent="0" algn="just">
              <a:buNone/>
            </a:pPr>
            <a:endParaRPr lang="pt-BR" sz="1300" dirty="0"/>
          </a:p>
          <a:p>
            <a:pPr algn="just"/>
            <a:r>
              <a:rPr lang="pt-BR" sz="2700" dirty="0"/>
              <a:t>Os Órgãos deverão priorizar para fins de cancelamento, os empenhos a liquidar </a:t>
            </a:r>
            <a:r>
              <a:rPr lang="pt-BR" sz="2700" b="1" dirty="0"/>
              <a:t>não</a:t>
            </a:r>
            <a:r>
              <a:rPr lang="pt-BR" sz="2700" dirty="0"/>
              <a:t> </a:t>
            </a:r>
            <a:r>
              <a:rPr lang="pt-BR" sz="2700" b="1" dirty="0"/>
              <a:t>exigíveis</a:t>
            </a:r>
            <a:r>
              <a:rPr lang="pt-BR" sz="2700" dirty="0"/>
              <a:t> (empenhos para os quais inexista passivo)  registrados na conta  </a:t>
            </a:r>
            <a:r>
              <a:rPr lang="pt-BR" sz="2700" b="1" dirty="0">
                <a:solidFill>
                  <a:srgbClr val="FF0000"/>
                </a:solidFill>
              </a:rPr>
              <a:t>Crédito Empenhado a Liquidar</a:t>
            </a:r>
            <a:r>
              <a:rPr lang="pt-BR" sz="2700" dirty="0">
                <a:solidFill>
                  <a:srgbClr val="FF0000"/>
                </a:solidFill>
              </a:rPr>
              <a:t> </a:t>
            </a:r>
            <a:r>
              <a:rPr lang="pt-BR" sz="2700" dirty="0"/>
              <a:t>e a seguir os empenhos </a:t>
            </a:r>
            <a:r>
              <a:rPr lang="pt-BR" sz="2700" b="1" dirty="0"/>
              <a:t>exigíveis</a:t>
            </a:r>
            <a:r>
              <a:rPr lang="pt-BR" sz="2700" dirty="0"/>
              <a:t> (entendidos como aqueles cujo fato gerador já tenha ocorrido, mas que não é possível efetuar a liquidação formal) registrados na conta </a:t>
            </a:r>
            <a:r>
              <a:rPr lang="pt-BR" sz="2700" b="1" dirty="0">
                <a:solidFill>
                  <a:srgbClr val="FF0000"/>
                </a:solidFill>
              </a:rPr>
              <a:t>Crédito Empenhado </a:t>
            </a:r>
            <a:r>
              <a:rPr lang="pt-BR" sz="2700" b="1" u="sng" dirty="0">
                <a:solidFill>
                  <a:srgbClr val="FF0000"/>
                </a:solidFill>
              </a:rPr>
              <a:t>em</a:t>
            </a:r>
            <a:r>
              <a:rPr lang="pt-BR" sz="2700" b="1" dirty="0">
                <a:solidFill>
                  <a:srgbClr val="FF0000"/>
                </a:solidFill>
              </a:rPr>
              <a:t> </a:t>
            </a:r>
            <a:r>
              <a:rPr lang="pt-BR" sz="2700" b="1" u="sng" dirty="0">
                <a:solidFill>
                  <a:srgbClr val="FF0000"/>
                </a:solidFill>
              </a:rPr>
              <a:t>Liquidação</a:t>
            </a:r>
            <a:r>
              <a:rPr lang="pt-BR" sz="2700" b="1" dirty="0">
                <a:solidFill>
                  <a:srgbClr val="FF0000"/>
                </a:solidFill>
              </a:rPr>
              <a:t>.</a:t>
            </a:r>
          </a:p>
          <a:p>
            <a:pPr algn="just"/>
            <a:endParaRPr lang="pt-BR" sz="1100" dirty="0">
              <a:solidFill>
                <a:srgbClr val="FF0000"/>
              </a:solidFill>
            </a:endParaRPr>
          </a:p>
        </p:txBody>
      </p:sp>
      <p:pic>
        <p:nvPicPr>
          <p:cNvPr id="3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399" y="260648"/>
            <a:ext cx="2652713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69270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251520" y="1052736"/>
            <a:ext cx="8686800" cy="576064"/>
          </a:xfrm>
        </p:spPr>
        <p:txBody>
          <a:bodyPr>
            <a:normAutofit/>
          </a:bodyPr>
          <a:lstStyle/>
          <a:p>
            <a:r>
              <a:rPr lang="pt-BR" sz="2800" dirty="0">
                <a:latin typeface="Arial Black" pitchFamily="34" charset="0"/>
              </a:rPr>
              <a:t>INSCRIÇÃO DE RESTOS A PAGAR</a:t>
            </a: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304800" y="2204863"/>
            <a:ext cx="8686800" cy="352839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t-BR" sz="1000" b="1" dirty="0"/>
          </a:p>
          <a:p>
            <a:pPr marL="0" indent="0" algn="ctr">
              <a:buNone/>
            </a:pPr>
            <a:r>
              <a:rPr lang="pt-BR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4" name="Retângulo 3"/>
          <p:cNvSpPr/>
          <p:nvPr/>
        </p:nvSpPr>
        <p:spPr>
          <a:xfrm>
            <a:off x="251520" y="1539949"/>
            <a:ext cx="8892480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100" dirty="0">
                <a:solidFill>
                  <a:prstClr val="black"/>
                </a:solidFill>
              </a:rPr>
              <a:t>Para anular a Nota de Empenho para o qual </a:t>
            </a:r>
            <a:r>
              <a:rPr lang="pt-BR" sz="2100" b="1" dirty="0">
                <a:solidFill>
                  <a:srgbClr val="FF0000"/>
                </a:solidFill>
              </a:rPr>
              <a:t>NÃO</a:t>
            </a:r>
            <a:r>
              <a:rPr lang="pt-BR" sz="2100" dirty="0">
                <a:solidFill>
                  <a:prstClr val="black"/>
                </a:solidFill>
              </a:rPr>
              <a:t> houve </a:t>
            </a:r>
            <a:r>
              <a:rPr lang="pt-BR" sz="2100" dirty="0">
                <a:solidFill>
                  <a:srgbClr val="FF0000"/>
                </a:solidFill>
              </a:rPr>
              <a:t>liquidações</a:t>
            </a:r>
            <a:r>
              <a:rPr lang="pt-BR" sz="2100" dirty="0">
                <a:solidFill>
                  <a:prstClr val="black"/>
                </a:solidFill>
              </a:rPr>
              <a:t>:</a:t>
            </a:r>
          </a:p>
          <a:p>
            <a:r>
              <a:rPr lang="pt-BR" sz="2100" dirty="0">
                <a:solidFill>
                  <a:prstClr val="black"/>
                </a:solidFill>
              </a:rPr>
              <a:t> - Execução/Execução Orçamentária/Nota de Empenho</a:t>
            </a:r>
          </a:p>
          <a:p>
            <a:r>
              <a:rPr lang="pt-BR" sz="2100" dirty="0">
                <a:solidFill>
                  <a:prstClr val="black"/>
                </a:solidFill>
              </a:rPr>
              <a:t> - A seguir escolher a </a:t>
            </a:r>
            <a:r>
              <a:rPr lang="pt-BR" sz="2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 a cancelar</a:t>
            </a:r>
            <a:r>
              <a:rPr lang="pt-BR" sz="2100" dirty="0">
                <a:solidFill>
                  <a:prstClr val="black"/>
                </a:solidFill>
              </a:rPr>
              <a:t>, clicar em  </a:t>
            </a:r>
            <a:r>
              <a:rPr lang="pt-BR" sz="2100" b="1" u="sng" dirty="0">
                <a:solidFill>
                  <a:srgbClr val="FF0000"/>
                </a:solidFill>
              </a:rPr>
              <a:t>Alterar</a:t>
            </a:r>
            <a:r>
              <a:rPr lang="pt-BR" sz="2100" dirty="0">
                <a:solidFill>
                  <a:prstClr val="black"/>
                </a:solidFill>
              </a:rPr>
              <a:t> e </a:t>
            </a:r>
            <a:r>
              <a:rPr lang="pt-BR" sz="2100" dirty="0" smtClean="0">
                <a:solidFill>
                  <a:prstClr val="black"/>
                </a:solidFill>
              </a:rPr>
              <a:t>depois em </a:t>
            </a:r>
            <a:r>
              <a:rPr lang="pt-BR" sz="2100" b="1" u="sng" dirty="0" smtClean="0">
                <a:solidFill>
                  <a:srgbClr val="FF0000"/>
                </a:solidFill>
              </a:rPr>
              <a:t>ANULAR</a:t>
            </a:r>
            <a:r>
              <a:rPr lang="pt-BR" sz="2100" dirty="0" smtClean="0">
                <a:solidFill>
                  <a:srgbClr val="FF0000"/>
                </a:solidFill>
              </a:rPr>
              <a:t>, </a:t>
            </a:r>
            <a:r>
              <a:rPr lang="pt-BR" sz="2100" dirty="0" smtClean="0">
                <a:solidFill>
                  <a:prstClr val="black"/>
                </a:solidFill>
              </a:rPr>
              <a:t>  </a:t>
            </a:r>
            <a:r>
              <a:rPr lang="pt-BR" sz="2100" dirty="0">
                <a:solidFill>
                  <a:prstClr val="black"/>
                </a:solidFill>
              </a:rPr>
              <a:t>aparecerá a tela abaixo</a:t>
            </a:r>
            <a:r>
              <a:rPr lang="pt-BR" sz="2100" dirty="0" smtClean="0">
                <a:solidFill>
                  <a:prstClr val="black"/>
                </a:solidFill>
              </a:rPr>
              <a:t>:</a:t>
            </a:r>
          </a:p>
          <a:p>
            <a:endParaRPr lang="pt-BR" sz="2100" dirty="0">
              <a:solidFill>
                <a:prstClr val="black"/>
              </a:solidFill>
            </a:endParaRPr>
          </a:p>
        </p:txBody>
      </p:sp>
      <p:pic>
        <p:nvPicPr>
          <p:cNvPr id="6" name="Imagem 5"/>
          <p:cNvPicPr/>
          <p:nvPr/>
        </p:nvPicPr>
        <p:blipFill rotWithShape="1">
          <a:blip r:embed="rId2"/>
          <a:srcRect l="19329" t="20806" r="22493" b="19463"/>
          <a:stretch/>
        </p:blipFill>
        <p:spPr bwMode="auto">
          <a:xfrm>
            <a:off x="407256" y="3013771"/>
            <a:ext cx="7765144" cy="329554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Seta para a esquerda 6"/>
          <p:cNvSpPr/>
          <p:nvPr/>
        </p:nvSpPr>
        <p:spPr>
          <a:xfrm>
            <a:off x="5076056" y="3573016"/>
            <a:ext cx="2434704" cy="72008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pic>
        <p:nvPicPr>
          <p:cNvPr id="8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399" y="260648"/>
            <a:ext cx="2652713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2555776" y="4269368"/>
            <a:ext cx="1382307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31/12/2019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27859452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251520" y="1052736"/>
            <a:ext cx="8686800" cy="576064"/>
          </a:xfrm>
        </p:spPr>
        <p:txBody>
          <a:bodyPr>
            <a:normAutofit/>
          </a:bodyPr>
          <a:lstStyle/>
          <a:p>
            <a:r>
              <a:rPr lang="pt-BR" sz="2800" dirty="0">
                <a:latin typeface="Arial Black" pitchFamily="34" charset="0"/>
              </a:rPr>
              <a:t>INSCRIÇÃO DE RESTOS A PAGAR</a:t>
            </a: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304800" y="2204863"/>
            <a:ext cx="8686800" cy="352839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t-BR" sz="1000" b="1" dirty="0"/>
          </a:p>
          <a:p>
            <a:pPr marL="0" indent="0" algn="ctr">
              <a:buNone/>
            </a:pPr>
            <a:r>
              <a:rPr lang="pt-BR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4" name="Retângulo 3"/>
          <p:cNvSpPr/>
          <p:nvPr/>
        </p:nvSpPr>
        <p:spPr>
          <a:xfrm>
            <a:off x="251520" y="1539949"/>
            <a:ext cx="88924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100" dirty="0">
                <a:solidFill>
                  <a:prstClr val="black"/>
                </a:solidFill>
              </a:rPr>
              <a:t>Para </a:t>
            </a:r>
            <a:r>
              <a:rPr lang="pt-BR" sz="2100" b="1" u="sng" dirty="0">
                <a:solidFill>
                  <a:srgbClr val="00B0F0"/>
                </a:solidFill>
              </a:rPr>
              <a:t>cancelar</a:t>
            </a:r>
            <a:r>
              <a:rPr lang="pt-BR" sz="2100" dirty="0">
                <a:solidFill>
                  <a:prstClr val="black"/>
                </a:solidFill>
              </a:rPr>
              <a:t> saldo de Nota de Empenho o usuário deverá seguir o roteiro abaixo:</a:t>
            </a:r>
          </a:p>
          <a:p>
            <a:r>
              <a:rPr lang="pt-BR" sz="2100" dirty="0">
                <a:solidFill>
                  <a:prstClr val="black"/>
                </a:solidFill>
              </a:rPr>
              <a:t> - Execução/Execução Orçamentária/Nota de Empenho</a:t>
            </a:r>
          </a:p>
          <a:p>
            <a:r>
              <a:rPr lang="pt-BR" sz="2100" dirty="0">
                <a:solidFill>
                  <a:prstClr val="black"/>
                </a:solidFill>
              </a:rPr>
              <a:t> - A seguir escolher a </a:t>
            </a:r>
            <a:r>
              <a:rPr lang="pt-BR" sz="2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 </a:t>
            </a:r>
            <a:r>
              <a:rPr lang="pt-BR" sz="2100" dirty="0">
                <a:solidFill>
                  <a:prstClr val="black"/>
                </a:solidFill>
              </a:rPr>
              <a:t>, clicar em  </a:t>
            </a:r>
            <a:r>
              <a:rPr lang="pt-BR" sz="2100" b="1" u="sng" dirty="0">
                <a:solidFill>
                  <a:srgbClr val="FF0000"/>
                </a:solidFill>
              </a:rPr>
              <a:t>copiar </a:t>
            </a:r>
            <a:r>
              <a:rPr lang="pt-BR" sz="2100" dirty="0">
                <a:solidFill>
                  <a:prstClr val="black"/>
                </a:solidFill>
              </a:rPr>
              <a:t>e a seguir marcar as opções a seguir: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3429000"/>
            <a:ext cx="9114155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Seta para a esquerda 10"/>
          <p:cNvSpPr/>
          <p:nvPr/>
        </p:nvSpPr>
        <p:spPr>
          <a:xfrm rot="13200473">
            <a:off x="5746580" y="3388984"/>
            <a:ext cx="1791480" cy="833476"/>
          </a:xfrm>
          <a:prstGeom prst="leftArrow">
            <a:avLst>
              <a:gd name="adj1" fmla="val 51611"/>
              <a:gd name="adj2" fmla="val 81954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pic>
        <p:nvPicPr>
          <p:cNvPr id="7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399" y="260648"/>
            <a:ext cx="2652713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35666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323528" y="1124744"/>
            <a:ext cx="8686800" cy="576064"/>
          </a:xfrm>
        </p:spPr>
        <p:txBody>
          <a:bodyPr>
            <a:normAutofit/>
          </a:bodyPr>
          <a:lstStyle/>
          <a:p>
            <a:pPr algn="ctr"/>
            <a:r>
              <a:rPr lang="pt-BR" sz="2800" dirty="0">
                <a:latin typeface="Arial Black" pitchFamily="34" charset="0"/>
              </a:rPr>
              <a:t>INSCRIÇÃO DE RESTOS A PAGAR</a:t>
            </a: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179512" y="1700808"/>
            <a:ext cx="8686800" cy="4968552"/>
          </a:xfrm>
        </p:spPr>
        <p:txBody>
          <a:bodyPr>
            <a:normAutofit/>
          </a:bodyPr>
          <a:lstStyle/>
          <a:p>
            <a:pPr algn="just"/>
            <a:endParaRPr lang="pt-BR" sz="800" dirty="0"/>
          </a:p>
          <a:p>
            <a:pPr marL="0" indent="0" algn="just">
              <a:buNone/>
            </a:pPr>
            <a:r>
              <a:rPr lang="pt-BR" dirty="0"/>
              <a:t>	     </a:t>
            </a:r>
            <a:r>
              <a:rPr lang="pt-BR" b="1" dirty="0"/>
              <a:t>IMPORTANTE</a:t>
            </a:r>
          </a:p>
          <a:p>
            <a:pPr marL="0" indent="0" algn="just">
              <a:buNone/>
            </a:pPr>
            <a:endParaRPr lang="pt-BR" sz="800" b="1" dirty="0"/>
          </a:p>
          <a:p>
            <a:pPr algn="just"/>
            <a:r>
              <a:rPr lang="pt-BR" sz="2600" dirty="0"/>
              <a:t>Para </a:t>
            </a:r>
            <a:r>
              <a:rPr lang="pt-BR" sz="2600" b="1" dirty="0"/>
              <a:t>inscrição de Restos a Pagar, </a:t>
            </a:r>
            <a:r>
              <a:rPr lang="pt-BR" sz="2600" dirty="0"/>
              <a:t>as despesas financiadas com recursos vinculados </a:t>
            </a:r>
            <a:r>
              <a:rPr lang="pt-BR" sz="2600" b="1" dirty="0">
                <a:solidFill>
                  <a:srgbClr val="FF0000"/>
                </a:solidFill>
              </a:rPr>
              <a:t>(Convênios)</a:t>
            </a:r>
            <a:r>
              <a:rPr lang="pt-BR" sz="2600" b="1" dirty="0"/>
              <a:t> </a:t>
            </a:r>
            <a:r>
              <a:rPr lang="pt-BR" sz="2600" dirty="0"/>
              <a:t>deverão ser liquidados  </a:t>
            </a:r>
            <a:r>
              <a:rPr lang="pt-BR" sz="2600" b="1" dirty="0">
                <a:solidFill>
                  <a:srgbClr val="FF0000"/>
                </a:solidFill>
              </a:rPr>
              <a:t>até o limite da disponibilidade Financeira no exercício. </a:t>
            </a:r>
          </a:p>
          <a:p>
            <a:pPr algn="just"/>
            <a:r>
              <a:rPr lang="pt-BR" sz="2600" dirty="0"/>
              <a:t>Para efeito de apuração do </a:t>
            </a:r>
            <a:r>
              <a:rPr lang="pt-BR" sz="2600" dirty="0">
                <a:solidFill>
                  <a:srgbClr val="FF0000"/>
                </a:solidFill>
              </a:rPr>
              <a:t>Limite de Disponibilidade Financeira </a:t>
            </a:r>
            <a:r>
              <a:rPr lang="pt-BR" sz="2600" dirty="0"/>
              <a:t>para fins inscrição de </a:t>
            </a:r>
            <a:r>
              <a:rPr lang="pt-BR" sz="2600" b="1" u="sng" dirty="0"/>
              <a:t>RPNP</a:t>
            </a:r>
            <a:r>
              <a:rPr lang="pt-BR" sz="2600" dirty="0"/>
              <a:t>, não serão computados os valores registrados nas contas contábeis do grupo </a:t>
            </a:r>
            <a:r>
              <a:rPr lang="pt-BR" sz="2600" dirty="0">
                <a:solidFill>
                  <a:srgbClr val="FF0000"/>
                </a:solidFill>
              </a:rPr>
              <a:t>1.1.1.1.2.20.00 – Limite de saque com Vinculação de Pagamento.</a:t>
            </a:r>
            <a:endParaRPr lang="pt-BR" sz="2600" dirty="0"/>
          </a:p>
          <a:p>
            <a:pPr algn="just"/>
            <a:endParaRPr lang="pt-BR" sz="2800" dirty="0"/>
          </a:p>
          <a:p>
            <a:pPr algn="just"/>
            <a:endParaRPr lang="pt-BR" sz="3600" dirty="0"/>
          </a:p>
        </p:txBody>
      </p:sp>
      <p:grpSp>
        <p:nvGrpSpPr>
          <p:cNvPr id="4" name="Grupo 3"/>
          <p:cNvGrpSpPr>
            <a:grpSpLocks/>
          </p:cNvGrpSpPr>
          <p:nvPr/>
        </p:nvGrpSpPr>
        <p:grpSpPr bwMode="auto">
          <a:xfrm>
            <a:off x="611560" y="1890216"/>
            <a:ext cx="719137" cy="674688"/>
            <a:chOff x="1187624" y="1196752"/>
            <a:chExt cx="720080" cy="673451"/>
          </a:xfrm>
        </p:grpSpPr>
        <p:sp>
          <p:nvSpPr>
            <p:cNvPr id="5" name="Triângulo isósceles 4"/>
            <p:cNvSpPr/>
            <p:nvPr/>
          </p:nvSpPr>
          <p:spPr>
            <a:xfrm>
              <a:off x="1187624" y="1196752"/>
              <a:ext cx="720080" cy="576791"/>
            </a:xfrm>
            <a:prstGeom prst="triangle">
              <a:avLst/>
            </a:prstGeom>
            <a:solidFill>
              <a:schemeClr val="bg1"/>
            </a:solidFill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b"/>
            <a:lstStyle/>
            <a:p>
              <a:pPr algn="ctr">
                <a:defRPr/>
              </a:pPr>
              <a:endParaRPr lang="pt-BR" sz="2800" b="1" dirty="0">
                <a:solidFill>
                  <a:prstClr val="black"/>
                </a:solidFill>
              </a:endParaRPr>
            </a:p>
            <a:p>
              <a:pPr algn="ctr">
                <a:defRPr/>
              </a:pPr>
              <a:endParaRPr lang="pt-BR" sz="2800" b="1" dirty="0">
                <a:solidFill>
                  <a:prstClr val="black"/>
                </a:solidFill>
              </a:endParaRPr>
            </a:p>
            <a:p>
              <a:pPr algn="ctr">
                <a:defRPr/>
              </a:pPr>
              <a:endParaRPr lang="pt-BR" sz="2800" b="1" dirty="0">
                <a:solidFill>
                  <a:prstClr val="black"/>
                </a:solidFill>
              </a:endParaRPr>
            </a:p>
          </p:txBody>
        </p:sp>
        <p:sp>
          <p:nvSpPr>
            <p:cNvPr id="6" name="CaixaDeTexto 6"/>
            <p:cNvSpPr txBox="1">
              <a:spLocks noChangeArrowheads="1"/>
            </p:cNvSpPr>
            <p:nvPr/>
          </p:nvSpPr>
          <p:spPr bwMode="auto">
            <a:xfrm>
              <a:off x="1403648" y="1285428"/>
              <a:ext cx="288032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t-BR" sz="3200" dirty="0">
                  <a:solidFill>
                    <a:prstClr val="black"/>
                  </a:solidFill>
                  <a:latin typeface="Arial Black" pitchFamily="34" charset="0"/>
                  <a:cs typeface="Aharoni" pitchFamily="2" charset="-79"/>
                </a:rPr>
                <a:t>!</a:t>
              </a:r>
            </a:p>
          </p:txBody>
        </p:sp>
      </p:grpSp>
      <p:pic>
        <p:nvPicPr>
          <p:cNvPr id="7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399" y="260648"/>
            <a:ext cx="2652713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58409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989856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pt-BR" sz="2800" dirty="0">
                <a:latin typeface="Arial Black" pitchFamily="34" charset="0"/>
              </a:rPr>
              <a:t>INSCRIÇÃO DE RESTOS A PAGAR</a:t>
            </a:r>
            <a:br>
              <a:rPr lang="pt-BR" sz="2800" dirty="0">
                <a:latin typeface="Arial Black" pitchFamily="34" charset="0"/>
              </a:rPr>
            </a:br>
            <a:r>
              <a:rPr lang="pt-BR" sz="2800" dirty="0"/>
              <a:t>Art. 6º, Inciso IV, parágrafo 5º</a:t>
            </a:r>
            <a:br>
              <a:rPr lang="pt-BR" sz="2800" dirty="0"/>
            </a:br>
            <a:endParaRPr lang="pt-BR" sz="28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623594" y="1700808"/>
            <a:ext cx="769282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i="1" dirty="0">
                <a:solidFill>
                  <a:srgbClr val="FF0000"/>
                </a:solidFill>
              </a:rPr>
              <a:t>“A não inscrição de Empenhos a Liquidar por </a:t>
            </a:r>
            <a:r>
              <a:rPr lang="pt-BR" b="1" i="1" u="sng" dirty="0">
                <a:solidFill>
                  <a:srgbClr val="FF0000"/>
                </a:solidFill>
              </a:rPr>
              <a:t>indisponibilidade de caixa</a:t>
            </a:r>
            <a:r>
              <a:rPr lang="pt-BR" b="1" i="1" dirty="0">
                <a:solidFill>
                  <a:srgbClr val="FF0000"/>
                </a:solidFill>
              </a:rPr>
              <a:t> não resulta na extinção do passivo,...”</a:t>
            </a:r>
            <a:r>
              <a:rPr lang="pt-BR" b="1" dirty="0">
                <a:solidFill>
                  <a:srgbClr val="FF0000"/>
                </a:solidFill>
              </a:rPr>
              <a:t> </a:t>
            </a:r>
          </a:p>
          <a:p>
            <a:pPr algn="just"/>
            <a:endParaRPr lang="pt-BR" dirty="0">
              <a:solidFill>
                <a:prstClr val="black"/>
              </a:solidFill>
            </a:endParaRPr>
          </a:p>
          <a:p>
            <a:pPr algn="just"/>
            <a:r>
              <a:rPr lang="pt-BR" dirty="0">
                <a:solidFill>
                  <a:prstClr val="black"/>
                </a:solidFill>
              </a:rPr>
              <a:t>Portanto, </a:t>
            </a:r>
          </a:p>
          <a:p>
            <a:endParaRPr lang="pt-BR" dirty="0">
              <a:solidFill>
                <a:prstClr val="black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623594" y="2852936"/>
            <a:ext cx="7713240" cy="203132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Ø"/>
            </a:pPr>
            <a:r>
              <a:rPr lang="pt-BR" dirty="0">
                <a:solidFill>
                  <a:prstClr val="black"/>
                </a:solidFill>
              </a:rPr>
              <a:t>Os valores cancelados por indisponibilidade financeira para inscrição em RPNP referente a </a:t>
            </a:r>
            <a:r>
              <a:rPr lang="pt-BR" dirty="0">
                <a:solidFill>
                  <a:srgbClr val="FF0000"/>
                </a:solidFill>
              </a:rPr>
              <a:t>empenhos exigíveis </a:t>
            </a:r>
            <a:r>
              <a:rPr lang="pt-BR" dirty="0">
                <a:solidFill>
                  <a:prstClr val="black"/>
                </a:solidFill>
              </a:rPr>
              <a:t>registrados na conta </a:t>
            </a:r>
            <a:r>
              <a:rPr lang="pt-BR" dirty="0">
                <a:solidFill>
                  <a:srgbClr val="FF0000"/>
                </a:solidFill>
              </a:rPr>
              <a:t>Créditos Empenhados </a:t>
            </a:r>
            <a:r>
              <a:rPr lang="pt-BR" u="sng" dirty="0">
                <a:solidFill>
                  <a:srgbClr val="FF0000"/>
                </a:solidFill>
              </a:rPr>
              <a:t>em Liquidação</a:t>
            </a:r>
            <a:r>
              <a:rPr lang="pt-BR" u="sng" dirty="0">
                <a:solidFill>
                  <a:prstClr val="black"/>
                </a:solidFill>
              </a:rPr>
              <a:t>, e</a:t>
            </a:r>
          </a:p>
          <a:p>
            <a:pPr algn="just"/>
            <a:endParaRPr lang="pt-BR" u="sng" dirty="0">
              <a:solidFill>
                <a:srgbClr val="FF0000"/>
              </a:solidFill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pt-BR" dirty="0">
                <a:solidFill>
                  <a:prstClr val="black"/>
                </a:solidFill>
              </a:rPr>
              <a:t>Os valores cancelados referente a </a:t>
            </a:r>
            <a:r>
              <a:rPr lang="pt-BR" dirty="0">
                <a:solidFill>
                  <a:srgbClr val="FF0000"/>
                </a:solidFill>
              </a:rPr>
              <a:t>despesas  financiadas com recursos vinculados (Convênios)</a:t>
            </a:r>
            <a:r>
              <a:rPr lang="pt-BR" dirty="0">
                <a:solidFill>
                  <a:prstClr val="black"/>
                </a:solidFill>
              </a:rPr>
              <a:t> que tenham </a:t>
            </a:r>
            <a:r>
              <a:rPr lang="pt-BR" dirty="0" smtClean="0">
                <a:solidFill>
                  <a:prstClr val="black"/>
                </a:solidFill>
              </a:rPr>
              <a:t>ultrapassado </a:t>
            </a:r>
            <a:r>
              <a:rPr lang="pt-BR" dirty="0">
                <a:solidFill>
                  <a:prstClr val="black"/>
                </a:solidFill>
              </a:rPr>
              <a:t>o limite de disponibilidade financeira de caixa, não podendo assim ser inscritos em RPP,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611560" y="4941168"/>
            <a:ext cx="77048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>
                <a:solidFill>
                  <a:prstClr val="black"/>
                </a:solidFill>
              </a:rPr>
              <a:t>deverão ter suas respectivas  obrigações  registradas no </a:t>
            </a:r>
            <a:r>
              <a:rPr lang="pt-BR" u="sng" dirty="0">
                <a:solidFill>
                  <a:srgbClr val="FF0000"/>
                </a:solidFill>
              </a:rPr>
              <a:t>Passivo Permanente</a:t>
            </a:r>
            <a:r>
              <a:rPr lang="pt-BR" dirty="0">
                <a:solidFill>
                  <a:prstClr val="black"/>
                </a:solidFill>
              </a:rPr>
              <a:t>, observando o disposto nos </a:t>
            </a:r>
            <a:r>
              <a:rPr lang="pt-BR" b="1" u="sng" dirty="0">
                <a:solidFill>
                  <a:prstClr val="black"/>
                </a:solidFill>
              </a:rPr>
              <a:t>princípios contábeis da competência e oportunidade</a:t>
            </a:r>
            <a:r>
              <a:rPr lang="pt-BR" dirty="0">
                <a:solidFill>
                  <a:prstClr val="black"/>
                </a:solidFill>
              </a:rPr>
              <a:t>.</a:t>
            </a:r>
          </a:p>
        </p:txBody>
      </p:sp>
      <p:pic>
        <p:nvPicPr>
          <p:cNvPr id="7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399" y="260648"/>
            <a:ext cx="2652713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73478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4149080"/>
            <a:ext cx="8784975" cy="1619895"/>
          </a:xfrm>
        </p:spPr>
        <p:txBody>
          <a:bodyPr>
            <a:noAutofit/>
          </a:bodyPr>
          <a:lstStyle/>
          <a:p>
            <a:pPr algn="ctr"/>
            <a:r>
              <a:rPr lang="pt-BR" sz="4400" dirty="0">
                <a:latin typeface="Imprint MT Shadow" pitchFamily="82" charset="0"/>
              </a:rPr>
              <a:t>Prazos  dos</a:t>
            </a:r>
            <a:br>
              <a:rPr lang="pt-BR" sz="4400" dirty="0">
                <a:latin typeface="Imprint MT Shadow" pitchFamily="82" charset="0"/>
              </a:rPr>
            </a:br>
            <a:r>
              <a:rPr lang="pt-BR" sz="4400" dirty="0">
                <a:latin typeface="Imprint MT Shadow" pitchFamily="82" charset="0"/>
              </a:rPr>
              <a:t>relatórios  da  </a:t>
            </a:r>
            <a:r>
              <a:rPr lang="pt-BR" sz="4400" dirty="0" err="1">
                <a:latin typeface="Imprint MT Shadow" pitchFamily="82" charset="0"/>
              </a:rPr>
              <a:t>l.r.f</a:t>
            </a:r>
            <a:r>
              <a:rPr lang="pt-BR" sz="4400" dirty="0">
                <a:latin typeface="Imprint MT Shadow" pitchFamily="82" charset="0"/>
              </a:rPr>
              <a:t>.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964" y="620688"/>
            <a:ext cx="4886325" cy="313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995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503165"/>
            <a:ext cx="8579296" cy="2149971"/>
          </a:xfrm>
        </p:spPr>
        <p:txBody>
          <a:bodyPr>
            <a:noAutofit/>
          </a:bodyPr>
          <a:lstStyle/>
          <a:p>
            <a:pPr algn="just"/>
            <a:r>
              <a:rPr lang="pt-BR" sz="3200" dirty="0"/>
              <a:t/>
            </a:r>
            <a:br>
              <a:rPr lang="pt-BR" sz="3200" dirty="0"/>
            </a:br>
            <a:r>
              <a:rPr lang="pt-BR" sz="3200" dirty="0"/>
              <a:t>O Estado do Rio de Janeiro deverá publicar os anexos do </a:t>
            </a:r>
            <a:r>
              <a:rPr lang="pt-BR" sz="3200" dirty="0">
                <a:solidFill>
                  <a:srgbClr val="FF0000"/>
                </a:solidFill>
              </a:rPr>
              <a:t>Relatório Resumido de Execução Orçamentária - RREO </a:t>
            </a:r>
            <a:r>
              <a:rPr lang="pt-BR" sz="3200" dirty="0"/>
              <a:t>referente ao 6º Bimestre de </a:t>
            </a:r>
            <a:r>
              <a:rPr lang="pt-BR" sz="3200" dirty="0" smtClean="0"/>
              <a:t>2019 </a:t>
            </a:r>
            <a:r>
              <a:rPr lang="pt-BR" sz="3200" dirty="0"/>
              <a:t>e do </a:t>
            </a:r>
            <a:r>
              <a:rPr lang="pt-BR" sz="3200" dirty="0">
                <a:solidFill>
                  <a:srgbClr val="FF0000"/>
                </a:solidFill>
              </a:rPr>
              <a:t>Relatório de Gestão Fiscal - RGF</a:t>
            </a:r>
            <a:r>
              <a:rPr lang="pt-BR" sz="3200" dirty="0"/>
              <a:t> referente ao 3º Quadrimestre de </a:t>
            </a:r>
            <a:r>
              <a:rPr lang="pt-BR" sz="3200" dirty="0" smtClean="0"/>
              <a:t>2019 </a:t>
            </a:r>
            <a:r>
              <a:rPr lang="pt-BR" sz="3200" dirty="0"/>
              <a:t>até </a:t>
            </a:r>
            <a:r>
              <a:rPr lang="pt-BR" sz="3200" dirty="0" smtClean="0">
                <a:solidFill>
                  <a:srgbClr val="FF0000"/>
                </a:solidFill>
              </a:rPr>
              <a:t>30/01/2020</a:t>
            </a:r>
            <a:r>
              <a:rPr lang="pt-BR" sz="3200" dirty="0" smtClean="0"/>
              <a:t> </a:t>
            </a:r>
            <a:r>
              <a:rPr lang="pt-BR" sz="3200" dirty="0"/>
              <a:t>em cumprimento a Lei de Responsabilidade Fiscal – LRF.  (Art. 52, 53 e 54)</a:t>
            </a:r>
            <a:endParaRPr lang="pt-BR" sz="3000" dirty="0">
              <a:solidFill>
                <a:srgbClr val="3333CC"/>
              </a:solidFill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457200" y="836712"/>
            <a:ext cx="8229600" cy="12858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sz="2800" dirty="0">
                <a:solidFill>
                  <a:prstClr val="black"/>
                </a:solidFill>
                <a:latin typeface="Arial Black" pitchFamily="34" charset="0"/>
              </a:rPr>
              <a:t>DECRETO DE ENCERRAMENTO</a:t>
            </a:r>
            <a:br>
              <a:rPr lang="pt-BR" sz="2800" dirty="0">
                <a:solidFill>
                  <a:prstClr val="black"/>
                </a:solidFill>
                <a:latin typeface="Arial Black" pitchFamily="34" charset="0"/>
              </a:rPr>
            </a:br>
            <a:r>
              <a:rPr lang="pt-BR" sz="2800" dirty="0">
                <a:solidFill>
                  <a:prstClr val="black"/>
                </a:solidFill>
                <a:latin typeface="Arial Black" pitchFamily="34" charset="0"/>
              </a:rPr>
              <a:t>PRAZOS PARA LRF</a:t>
            </a:r>
          </a:p>
        </p:txBody>
      </p:sp>
      <p:pic>
        <p:nvPicPr>
          <p:cNvPr id="4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399" y="260648"/>
            <a:ext cx="2652713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98366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918989"/>
            <a:ext cx="8229600" cy="1285875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pt-BR" sz="2800" dirty="0">
                <a:latin typeface="Arial Black" pitchFamily="34" charset="0"/>
              </a:rPr>
              <a:t>DECRETO DE ENCERRAMENTO</a:t>
            </a:r>
            <a:br>
              <a:rPr lang="pt-BR" sz="2800" dirty="0">
                <a:latin typeface="Arial Black" pitchFamily="34" charset="0"/>
              </a:rPr>
            </a:br>
            <a:r>
              <a:rPr lang="pt-BR" sz="2800" dirty="0">
                <a:latin typeface="Arial Black" pitchFamily="34" charset="0"/>
              </a:rPr>
              <a:t>PRAZOS PARA LRF – ART. 13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2156226"/>
            <a:ext cx="8136904" cy="4225102"/>
          </a:xfrm>
        </p:spPr>
        <p:txBody>
          <a:bodyPr>
            <a:normAutofit/>
          </a:bodyPr>
          <a:lstStyle/>
          <a:p>
            <a:pPr algn="just">
              <a:buFontTx/>
              <a:buNone/>
              <a:defRPr/>
            </a:pPr>
            <a:r>
              <a:rPr lang="pt-BR" dirty="0">
                <a:effectLst/>
                <a:latin typeface="Sylfaen" pitchFamily="18" charset="0"/>
              </a:rPr>
              <a:t>  </a:t>
            </a:r>
            <a:r>
              <a:rPr lang="pt-BR" sz="3000" b="1" dirty="0">
                <a:effectLst/>
                <a:latin typeface="Sylfaen" pitchFamily="18" charset="0"/>
              </a:rPr>
              <a:t> </a:t>
            </a:r>
            <a:r>
              <a:rPr lang="pt-BR" sz="3000" dirty="0">
                <a:effectLst/>
                <a:latin typeface="+mj-lt"/>
              </a:rPr>
              <a:t>Os procedimentos contábeis necessários para cumprimento dos prazos estabelecidos pela </a:t>
            </a:r>
            <a:r>
              <a:rPr lang="pt-BR" sz="3000" b="1" dirty="0"/>
              <a:t>LRF</a:t>
            </a:r>
            <a:r>
              <a:rPr lang="pt-BR" sz="3000" dirty="0">
                <a:effectLst/>
                <a:latin typeface="+mj-lt"/>
              </a:rPr>
              <a:t> deverão estar concluídos até:</a:t>
            </a:r>
          </a:p>
          <a:p>
            <a:pPr algn="just">
              <a:buFont typeface="Wingdings" panose="05000000000000000000" pitchFamily="2" charset="2"/>
              <a:buChar char="ü"/>
              <a:defRPr/>
            </a:pPr>
            <a:r>
              <a:rPr lang="pt-BR" sz="3000" b="1" dirty="0">
                <a:solidFill>
                  <a:srgbClr val="FF0000"/>
                </a:solidFill>
                <a:latin typeface="+mj-lt"/>
              </a:rPr>
              <a:t>15 de janeiro de </a:t>
            </a:r>
            <a:r>
              <a:rPr lang="pt-BR" sz="3000" b="1" dirty="0" smtClean="0">
                <a:solidFill>
                  <a:srgbClr val="FF0000"/>
                </a:solidFill>
                <a:latin typeface="+mj-lt"/>
              </a:rPr>
              <a:t>2020 </a:t>
            </a:r>
            <a:r>
              <a:rPr lang="pt-BR" sz="3000" b="1" dirty="0">
                <a:latin typeface="+mj-lt"/>
              </a:rPr>
              <a:t>-</a:t>
            </a:r>
            <a:r>
              <a:rPr lang="pt-BR" sz="3000" dirty="0">
                <a:latin typeface="+mj-lt"/>
              </a:rPr>
              <a:t> Registros de natureza orçamentária e financeira.</a:t>
            </a:r>
          </a:p>
          <a:p>
            <a:pPr algn="just">
              <a:buFont typeface="Wingdings" panose="05000000000000000000" pitchFamily="2" charset="2"/>
              <a:buChar char="ü"/>
              <a:defRPr/>
            </a:pPr>
            <a:r>
              <a:rPr lang="pt-BR" sz="3000" b="1" dirty="0">
                <a:solidFill>
                  <a:srgbClr val="FF0000"/>
                </a:solidFill>
                <a:latin typeface="+mj-lt"/>
              </a:rPr>
              <a:t>22 de janeiro de </a:t>
            </a:r>
            <a:r>
              <a:rPr lang="pt-BR" sz="3000" b="1" dirty="0" smtClean="0">
                <a:solidFill>
                  <a:srgbClr val="FF0000"/>
                </a:solidFill>
                <a:latin typeface="+mj-lt"/>
              </a:rPr>
              <a:t>2020 </a:t>
            </a:r>
            <a:r>
              <a:rPr lang="pt-BR" sz="3000" b="1" dirty="0">
                <a:latin typeface="+mj-lt"/>
              </a:rPr>
              <a:t>-</a:t>
            </a:r>
            <a:r>
              <a:rPr lang="pt-BR" sz="3000" dirty="0">
                <a:latin typeface="+mj-lt"/>
              </a:rPr>
              <a:t> Registros de natureza patrimonial e típica de controle</a:t>
            </a:r>
            <a:r>
              <a:rPr lang="pt-BR" sz="3000" dirty="0">
                <a:effectLst/>
                <a:latin typeface="+mj-lt"/>
              </a:rPr>
              <a:t>.</a:t>
            </a:r>
            <a:endParaRPr lang="pt-BR" sz="3000" dirty="0">
              <a:latin typeface="+mj-lt"/>
            </a:endParaRPr>
          </a:p>
        </p:txBody>
      </p:sp>
      <p:pic>
        <p:nvPicPr>
          <p:cNvPr id="4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399" y="260648"/>
            <a:ext cx="2652713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66750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Diagrama 22"/>
          <p:cNvGraphicFramePr/>
          <p:nvPr>
            <p:extLst>
              <p:ext uri="{D42A27DB-BD31-4B8C-83A1-F6EECF244321}">
                <p14:modId xmlns:p14="http://schemas.microsoft.com/office/powerpoint/2010/main" val="340460022"/>
              </p:ext>
            </p:extLst>
          </p:nvPr>
        </p:nvGraphicFramePr>
        <p:xfrm>
          <a:off x="1214414" y="1192784"/>
          <a:ext cx="6929486" cy="56435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2" name="Quadro 41"/>
          <p:cNvSpPr/>
          <p:nvPr/>
        </p:nvSpPr>
        <p:spPr>
          <a:xfrm>
            <a:off x="532127" y="2348880"/>
            <a:ext cx="654356" cy="550785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prstClr val="black"/>
              </a:solidFill>
            </a:endParaRPr>
          </a:p>
        </p:txBody>
      </p:sp>
      <p:sp>
        <p:nvSpPr>
          <p:cNvPr id="43" name="Meio-quadro 42"/>
          <p:cNvSpPr/>
          <p:nvPr/>
        </p:nvSpPr>
        <p:spPr>
          <a:xfrm rot="13241246">
            <a:off x="835352" y="1581426"/>
            <a:ext cx="412608" cy="1293326"/>
          </a:xfrm>
          <a:prstGeom prst="halfFrame">
            <a:avLst/>
          </a:prstGeom>
          <a:solidFill>
            <a:srgbClr val="06F2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prstClr val="black"/>
              </a:solidFill>
            </a:endParaRPr>
          </a:p>
        </p:txBody>
      </p:sp>
      <p:sp>
        <p:nvSpPr>
          <p:cNvPr id="47" name="Quadro 46"/>
          <p:cNvSpPr/>
          <p:nvPr/>
        </p:nvSpPr>
        <p:spPr>
          <a:xfrm>
            <a:off x="536032" y="4293096"/>
            <a:ext cx="654356" cy="550785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prstClr val="black"/>
              </a:solidFill>
            </a:endParaRPr>
          </a:p>
        </p:txBody>
      </p:sp>
      <p:sp>
        <p:nvSpPr>
          <p:cNvPr id="48" name="Meio-quadro 47"/>
          <p:cNvSpPr/>
          <p:nvPr/>
        </p:nvSpPr>
        <p:spPr>
          <a:xfrm rot="13241246">
            <a:off x="839257" y="3623208"/>
            <a:ext cx="412608" cy="1293326"/>
          </a:xfrm>
          <a:prstGeom prst="halfFrame">
            <a:avLst/>
          </a:prstGeom>
          <a:solidFill>
            <a:srgbClr val="06F2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prstClr val="black"/>
              </a:solidFill>
            </a:endParaRPr>
          </a:p>
        </p:txBody>
      </p:sp>
      <p:sp>
        <p:nvSpPr>
          <p:cNvPr id="51" name="Quadro 50"/>
          <p:cNvSpPr/>
          <p:nvPr/>
        </p:nvSpPr>
        <p:spPr>
          <a:xfrm>
            <a:off x="536032" y="3238255"/>
            <a:ext cx="654356" cy="550785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prstClr val="black"/>
              </a:solidFill>
            </a:endParaRPr>
          </a:p>
        </p:txBody>
      </p:sp>
      <p:sp>
        <p:nvSpPr>
          <p:cNvPr id="52" name="Meio-quadro 51"/>
          <p:cNvSpPr/>
          <p:nvPr/>
        </p:nvSpPr>
        <p:spPr>
          <a:xfrm rot="13241246">
            <a:off x="839257" y="2517530"/>
            <a:ext cx="412608" cy="1293326"/>
          </a:xfrm>
          <a:prstGeom prst="halfFrame">
            <a:avLst/>
          </a:prstGeom>
          <a:solidFill>
            <a:srgbClr val="06F2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prstClr val="black"/>
              </a:solidFill>
            </a:endParaRPr>
          </a:p>
        </p:txBody>
      </p:sp>
      <p:sp>
        <p:nvSpPr>
          <p:cNvPr id="53" name="Quadro 52"/>
          <p:cNvSpPr/>
          <p:nvPr/>
        </p:nvSpPr>
        <p:spPr>
          <a:xfrm>
            <a:off x="536032" y="1347008"/>
            <a:ext cx="654356" cy="550785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prstClr val="black"/>
              </a:solidFill>
            </a:endParaRPr>
          </a:p>
        </p:txBody>
      </p:sp>
      <p:sp>
        <p:nvSpPr>
          <p:cNvPr id="54" name="Meio-quadro 53"/>
          <p:cNvSpPr/>
          <p:nvPr/>
        </p:nvSpPr>
        <p:spPr>
          <a:xfrm rot="13241246">
            <a:off x="839257" y="598872"/>
            <a:ext cx="412608" cy="1293326"/>
          </a:xfrm>
          <a:prstGeom prst="halfFrame">
            <a:avLst/>
          </a:prstGeom>
          <a:solidFill>
            <a:srgbClr val="06F2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prstClr val="black"/>
              </a:solidFill>
            </a:endParaRPr>
          </a:p>
        </p:txBody>
      </p:sp>
      <p:sp>
        <p:nvSpPr>
          <p:cNvPr id="55" name="Quadro 54"/>
          <p:cNvSpPr/>
          <p:nvPr/>
        </p:nvSpPr>
        <p:spPr>
          <a:xfrm>
            <a:off x="532126" y="5301208"/>
            <a:ext cx="654356" cy="550785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prstClr val="black"/>
              </a:solidFill>
            </a:endParaRPr>
          </a:p>
        </p:txBody>
      </p:sp>
      <p:sp>
        <p:nvSpPr>
          <p:cNvPr id="56" name="Meio-quadro 55"/>
          <p:cNvSpPr/>
          <p:nvPr/>
        </p:nvSpPr>
        <p:spPr>
          <a:xfrm rot="13241246">
            <a:off x="835351" y="4487304"/>
            <a:ext cx="412608" cy="1293326"/>
          </a:xfrm>
          <a:prstGeom prst="halfFrame">
            <a:avLst/>
          </a:prstGeom>
          <a:solidFill>
            <a:srgbClr val="06F2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prstClr val="black"/>
              </a:solidFill>
            </a:endParaRPr>
          </a:p>
        </p:txBody>
      </p:sp>
      <p:pic>
        <p:nvPicPr>
          <p:cNvPr id="13" name="Picture 1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399" y="260648"/>
            <a:ext cx="2652713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1234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8" grpId="0" animBg="1"/>
      <p:bldP spid="52" grpId="0" animBg="1"/>
      <p:bldP spid="54" grpId="0" animBg="1"/>
      <p:bldP spid="5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46335" y="2531120"/>
            <a:ext cx="7758113" cy="478631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3000" dirty="0" smtClean="0"/>
              <a:t>Para a </a:t>
            </a:r>
            <a:r>
              <a:rPr lang="pt-BR" sz="3000" u="sng" dirty="0"/>
              <a:t>inscrição contábil</a:t>
            </a:r>
            <a:r>
              <a:rPr lang="pt-BR" sz="3000" dirty="0"/>
              <a:t> dos Restos Pagar </a:t>
            </a:r>
            <a:r>
              <a:rPr lang="pt-BR" sz="3000" dirty="0" smtClean="0"/>
              <a:t>2019 </a:t>
            </a:r>
            <a:r>
              <a:rPr lang="pt-BR" sz="3000" dirty="0">
                <a:solidFill>
                  <a:srgbClr val="FF0000"/>
                </a:solidFill>
              </a:rPr>
              <a:t>(</a:t>
            </a:r>
            <a:r>
              <a:rPr lang="pt-BR" sz="3000" dirty="0" smtClean="0">
                <a:solidFill>
                  <a:srgbClr val="FF0000"/>
                </a:solidFill>
              </a:rPr>
              <a:t>17 </a:t>
            </a:r>
            <a:r>
              <a:rPr lang="pt-BR" sz="3000" dirty="0">
                <a:solidFill>
                  <a:srgbClr val="FF0000"/>
                </a:solidFill>
              </a:rPr>
              <a:t>de J</a:t>
            </a:r>
            <a:r>
              <a:rPr lang="pt-BR" sz="3000" dirty="0" smtClean="0">
                <a:solidFill>
                  <a:srgbClr val="FF0000"/>
                </a:solidFill>
              </a:rPr>
              <a:t>aneiro </a:t>
            </a:r>
            <a:r>
              <a:rPr lang="pt-BR" sz="3000" dirty="0">
                <a:solidFill>
                  <a:srgbClr val="FF0000"/>
                </a:solidFill>
              </a:rPr>
              <a:t>de </a:t>
            </a:r>
            <a:r>
              <a:rPr lang="pt-BR" sz="3000" dirty="0" smtClean="0">
                <a:solidFill>
                  <a:srgbClr val="FF0000"/>
                </a:solidFill>
              </a:rPr>
              <a:t>2020)</a:t>
            </a:r>
            <a:r>
              <a:rPr lang="pt-BR" sz="3000" dirty="0" smtClean="0"/>
              <a:t>, </a:t>
            </a:r>
            <a:r>
              <a:rPr lang="pt-BR" sz="3000" dirty="0"/>
              <a:t>o STATUS do mês no SIAFE-RIO será alterado de 12 para 13. Esse procedimento mantém </a:t>
            </a:r>
            <a:r>
              <a:rPr lang="pt-BR" sz="3800" b="1" dirty="0">
                <a:solidFill>
                  <a:srgbClr val="FF0000"/>
                </a:solidFill>
              </a:rPr>
              <a:t>bloqueadas todas as contas contábeis </a:t>
            </a:r>
            <a:r>
              <a:rPr lang="pt-BR" sz="3000" dirty="0"/>
              <a:t>que são utilizadas na elaboração dos relatórios da LRF.</a:t>
            </a:r>
            <a:endParaRPr lang="pt-BR" sz="3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57200" y="1003537"/>
            <a:ext cx="8229600" cy="1285875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pt-BR" sz="3200" dirty="0">
                <a:latin typeface="Arial Black" pitchFamily="34" charset="0"/>
              </a:rPr>
              <a:t>DECRETO DE ENCERRAMENTO</a:t>
            </a:r>
            <a:br>
              <a:rPr lang="pt-BR" sz="3200" dirty="0">
                <a:latin typeface="Arial Black" pitchFamily="34" charset="0"/>
              </a:rPr>
            </a:br>
            <a:r>
              <a:rPr lang="pt-BR" sz="3200" dirty="0">
                <a:latin typeface="Arial Black" pitchFamily="34" charset="0"/>
              </a:rPr>
              <a:t>PRAZOS PARA LRF</a:t>
            </a:r>
          </a:p>
        </p:txBody>
      </p:sp>
      <p:pic>
        <p:nvPicPr>
          <p:cNvPr id="4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399" y="260648"/>
            <a:ext cx="2652713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57528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954899"/>
            <a:ext cx="8229600" cy="1285875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pt-BR" sz="2800" dirty="0">
                <a:latin typeface="Arial Black" pitchFamily="34" charset="0"/>
              </a:rPr>
              <a:t>DECRETO DE ENCERRAMENTO</a:t>
            </a:r>
            <a:br>
              <a:rPr lang="pt-BR" sz="2800" dirty="0">
                <a:latin typeface="Arial Black" pitchFamily="34" charset="0"/>
              </a:rPr>
            </a:br>
            <a:r>
              <a:rPr lang="pt-BR" sz="2800" dirty="0">
                <a:latin typeface="Arial Black" pitchFamily="34" charset="0"/>
              </a:rPr>
              <a:t>PRAZOS PARA LRF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012210"/>
            <a:ext cx="7900988" cy="4225102"/>
          </a:xfrm>
        </p:spPr>
        <p:txBody>
          <a:bodyPr>
            <a:normAutofit/>
          </a:bodyPr>
          <a:lstStyle/>
          <a:p>
            <a:pPr algn="just">
              <a:buFontTx/>
              <a:buNone/>
              <a:defRPr/>
            </a:pPr>
            <a:r>
              <a:rPr lang="pt-BR" dirty="0">
                <a:effectLst/>
                <a:latin typeface="+mj-lt"/>
              </a:rPr>
              <a:t> </a:t>
            </a:r>
            <a:endParaRPr lang="pt-BR" sz="3000" b="1" dirty="0">
              <a:latin typeface="+mj-lt"/>
            </a:endParaRPr>
          </a:p>
          <a:p>
            <a:pPr algn="just">
              <a:buFontTx/>
              <a:buNone/>
              <a:defRPr/>
            </a:pPr>
            <a:r>
              <a:rPr lang="pt-BR" sz="3000" dirty="0">
                <a:latin typeface="+mj-lt"/>
              </a:rPr>
              <a:t>	A partir de 16 de janeiro de </a:t>
            </a:r>
            <a:r>
              <a:rPr lang="pt-BR" sz="3000" dirty="0" smtClean="0">
                <a:latin typeface="+mj-lt"/>
              </a:rPr>
              <a:t>2020</a:t>
            </a:r>
            <a:r>
              <a:rPr lang="pt-BR" sz="30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pt-BR" sz="3000" dirty="0">
                <a:latin typeface="+mj-lt"/>
              </a:rPr>
              <a:t>os  registros </a:t>
            </a:r>
            <a:r>
              <a:rPr lang="pt-BR" sz="3000" dirty="0"/>
              <a:t>de natureza</a:t>
            </a:r>
            <a:r>
              <a:rPr lang="pt-BR" sz="3000" dirty="0">
                <a:solidFill>
                  <a:srgbClr val="FF0000"/>
                </a:solidFill>
              </a:rPr>
              <a:t> patrimonial </a:t>
            </a:r>
            <a:r>
              <a:rPr lang="pt-BR" sz="3000" dirty="0"/>
              <a:t>e típica de</a:t>
            </a:r>
            <a:r>
              <a:rPr lang="pt-BR" sz="3000" dirty="0">
                <a:solidFill>
                  <a:srgbClr val="FF0000"/>
                </a:solidFill>
              </a:rPr>
              <a:t> controle</a:t>
            </a:r>
            <a:r>
              <a:rPr lang="pt-BR" sz="3000" dirty="0"/>
              <a:t> </a:t>
            </a:r>
            <a:r>
              <a:rPr lang="pt-BR" sz="3000" b="1" u="sng" dirty="0"/>
              <a:t>somente serão autorizados a</a:t>
            </a:r>
            <a:r>
              <a:rPr lang="pt-BR" sz="3000" b="1" u="sng" dirty="0">
                <a:latin typeface="+mj-lt"/>
              </a:rPr>
              <a:t>pós solicitação de liberação</a:t>
            </a:r>
            <a:r>
              <a:rPr lang="pt-BR" sz="3000" b="1" dirty="0">
                <a:latin typeface="+mj-lt"/>
              </a:rPr>
              <a:t>, via comunica (UG 200700 - SUDEC), </a:t>
            </a:r>
            <a:r>
              <a:rPr lang="pt-BR" sz="3000" dirty="0">
                <a:latin typeface="+mj-lt"/>
              </a:rPr>
              <a:t>para</a:t>
            </a:r>
            <a:r>
              <a:rPr lang="pt-BR" sz="3000" b="1" dirty="0">
                <a:latin typeface="+mj-lt"/>
              </a:rPr>
              <a:t> </a:t>
            </a:r>
            <a:r>
              <a:rPr lang="pt-BR" sz="3000" dirty="0">
                <a:latin typeface="+mj-lt"/>
              </a:rPr>
              <a:t> analisar as contas que serão movimentadas a fim de não prejudicar a elaboração dos relatórios da LRF. </a:t>
            </a:r>
          </a:p>
          <a:p>
            <a:pPr algn="just">
              <a:buFontTx/>
              <a:buNone/>
              <a:defRPr/>
            </a:pPr>
            <a:endParaRPr lang="pt-BR" sz="3000" dirty="0">
              <a:latin typeface="Sylfaen" pitchFamily="18" charset="0"/>
            </a:endParaRPr>
          </a:p>
          <a:p>
            <a:pPr algn="just">
              <a:buFontTx/>
              <a:buNone/>
              <a:defRPr/>
            </a:pPr>
            <a:endParaRPr lang="pt-BR" sz="3000" dirty="0">
              <a:latin typeface="Sylfaen" pitchFamily="18" charset="0"/>
            </a:endParaRPr>
          </a:p>
          <a:p>
            <a:pPr algn="just">
              <a:buFontTx/>
              <a:buNone/>
              <a:defRPr/>
            </a:pPr>
            <a:endParaRPr lang="pt-BR" sz="3000" dirty="0">
              <a:latin typeface="Sylfaen" pitchFamily="18" charset="0"/>
            </a:endParaRPr>
          </a:p>
          <a:p>
            <a:pPr algn="just">
              <a:buFontTx/>
              <a:buNone/>
              <a:defRPr/>
            </a:pPr>
            <a:endParaRPr lang="pt-BR" sz="3000" dirty="0">
              <a:latin typeface="Sylfaen" pitchFamily="18" charset="0"/>
            </a:endParaRPr>
          </a:p>
          <a:p>
            <a:pPr algn="just">
              <a:buFontTx/>
              <a:buNone/>
              <a:defRPr/>
            </a:pPr>
            <a:endParaRPr lang="pt-BR" sz="3000" dirty="0">
              <a:latin typeface="Sylfaen" pitchFamily="18" charset="0"/>
            </a:endParaRPr>
          </a:p>
          <a:p>
            <a:pPr algn="just">
              <a:buFontTx/>
              <a:buNone/>
              <a:defRPr/>
            </a:pPr>
            <a:endParaRPr lang="pt-BR" sz="3000" dirty="0">
              <a:latin typeface="Sylfaen" pitchFamily="18" charset="0"/>
            </a:endParaRPr>
          </a:p>
          <a:p>
            <a:pPr algn="just">
              <a:buFontTx/>
              <a:buNone/>
              <a:defRPr/>
            </a:pPr>
            <a:endParaRPr lang="pt-BR" sz="3000" dirty="0">
              <a:latin typeface="Sylfaen" pitchFamily="18" charset="0"/>
            </a:endParaRPr>
          </a:p>
          <a:p>
            <a:pPr algn="just">
              <a:buFontTx/>
              <a:buNone/>
              <a:defRPr/>
            </a:pPr>
            <a:endParaRPr lang="pt-BR" sz="3000" dirty="0">
              <a:latin typeface="Sylfaen" pitchFamily="18" charset="0"/>
            </a:endParaRPr>
          </a:p>
          <a:p>
            <a:pPr algn="just">
              <a:buFontTx/>
              <a:buNone/>
              <a:defRPr/>
            </a:pPr>
            <a:endParaRPr lang="pt-BR" sz="3000" dirty="0">
              <a:latin typeface="Sylfaen" pitchFamily="18" charset="0"/>
            </a:endParaRPr>
          </a:p>
          <a:p>
            <a:pPr algn="just">
              <a:buFontTx/>
              <a:buNone/>
              <a:defRPr/>
            </a:pPr>
            <a:endParaRPr lang="pt-BR" sz="3000" dirty="0">
              <a:latin typeface="Sylfaen" pitchFamily="18" charset="0"/>
            </a:endParaRPr>
          </a:p>
          <a:p>
            <a:pPr algn="just">
              <a:buFontTx/>
              <a:buNone/>
              <a:defRPr/>
            </a:pPr>
            <a:endParaRPr lang="pt-BR" sz="3000" dirty="0">
              <a:latin typeface="Sylfaen" pitchFamily="18" charset="0"/>
            </a:endParaRPr>
          </a:p>
          <a:p>
            <a:pPr algn="just">
              <a:buFontTx/>
              <a:buNone/>
              <a:defRPr/>
            </a:pPr>
            <a:endParaRPr lang="pt-BR" sz="3000" dirty="0">
              <a:latin typeface="Sylfaen" pitchFamily="18" charset="0"/>
            </a:endParaRPr>
          </a:p>
        </p:txBody>
      </p:sp>
      <p:pic>
        <p:nvPicPr>
          <p:cNvPr id="4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399" y="260648"/>
            <a:ext cx="2652713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95362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419579194"/>
              </p:ext>
            </p:extLst>
          </p:nvPr>
        </p:nvGraphicFramePr>
        <p:xfrm>
          <a:off x="611560" y="2448272"/>
          <a:ext cx="8401534" cy="4869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6800" y="1242931"/>
            <a:ext cx="8100000" cy="84128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pt-BR" sz="3200" dirty="0">
                <a:latin typeface="Arial Black" pitchFamily="34" charset="0"/>
              </a:rPr>
              <a:t>DECRETO DE ENCERRAMENTO</a:t>
            </a:r>
            <a:br>
              <a:rPr lang="pt-BR" sz="3200" dirty="0">
                <a:latin typeface="Arial Black" pitchFamily="34" charset="0"/>
              </a:rPr>
            </a:br>
            <a:r>
              <a:rPr lang="pt-BR" sz="3200" dirty="0">
                <a:latin typeface="Arial Black" pitchFamily="34" charset="0"/>
              </a:rPr>
              <a:t>PRAZOS PARA LRF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132856"/>
            <a:ext cx="7900988" cy="4225102"/>
          </a:xfrm>
        </p:spPr>
        <p:txBody>
          <a:bodyPr>
            <a:normAutofit/>
          </a:bodyPr>
          <a:lstStyle/>
          <a:p>
            <a:pPr algn="just">
              <a:buNone/>
              <a:defRPr/>
            </a:pPr>
            <a:r>
              <a:rPr lang="pt-BR" sz="3000" dirty="0">
                <a:latin typeface="+mj-lt"/>
              </a:rPr>
              <a:t>	As</a:t>
            </a:r>
            <a:r>
              <a:rPr lang="pt-BR" sz="3000" dirty="0">
                <a:solidFill>
                  <a:srgbClr val="FF0000"/>
                </a:solidFill>
                <a:latin typeface="+mj-lt"/>
              </a:rPr>
              <a:t> </a:t>
            </a:r>
            <a:r>
              <a:rPr lang="pt-BR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liberações das contas contábeis </a:t>
            </a:r>
            <a:r>
              <a:rPr lang="pt-BR" sz="3000" dirty="0">
                <a:latin typeface="+mj-lt"/>
              </a:rPr>
              <a:t>deverão ser solicitadas, para contabilização no mês 013, indicando:</a:t>
            </a:r>
            <a:endParaRPr lang="pt-BR" sz="3000" dirty="0">
              <a:solidFill>
                <a:schemeClr val="tx1">
                  <a:lumMod val="95000"/>
                  <a:lumOff val="5000"/>
                </a:schemeClr>
              </a:solidFill>
              <a:latin typeface="Sylfaen" pitchFamily="18" charset="0"/>
            </a:endParaRPr>
          </a:p>
          <a:p>
            <a:pPr algn="just">
              <a:buFontTx/>
              <a:buNone/>
              <a:defRPr/>
            </a:pPr>
            <a:endParaRPr lang="pt-BR" sz="3000" dirty="0">
              <a:solidFill>
                <a:schemeClr val="tx1">
                  <a:lumMod val="95000"/>
                  <a:lumOff val="5000"/>
                </a:schemeClr>
              </a:solidFill>
              <a:latin typeface="Sylfaen" pitchFamily="18" charset="0"/>
            </a:endParaRPr>
          </a:p>
          <a:p>
            <a:pPr algn="just">
              <a:buFontTx/>
              <a:buNone/>
              <a:defRPr/>
            </a:pPr>
            <a:endParaRPr lang="pt-BR" sz="3000" dirty="0">
              <a:latin typeface="Sylfaen" pitchFamily="18" charset="0"/>
            </a:endParaRPr>
          </a:p>
          <a:p>
            <a:pPr algn="just">
              <a:buFontTx/>
              <a:buNone/>
              <a:defRPr/>
            </a:pPr>
            <a:endParaRPr lang="pt-BR" sz="3000" dirty="0">
              <a:latin typeface="Sylfaen" pitchFamily="18" charset="0"/>
            </a:endParaRPr>
          </a:p>
          <a:p>
            <a:pPr algn="just">
              <a:buFontTx/>
              <a:buNone/>
              <a:defRPr/>
            </a:pPr>
            <a:endParaRPr lang="pt-BR" sz="3000" dirty="0">
              <a:latin typeface="Sylfaen" pitchFamily="18" charset="0"/>
            </a:endParaRPr>
          </a:p>
          <a:p>
            <a:pPr algn="just">
              <a:buFontTx/>
              <a:buNone/>
              <a:defRPr/>
            </a:pPr>
            <a:endParaRPr lang="pt-BR" sz="3000" dirty="0">
              <a:latin typeface="Sylfaen" pitchFamily="18" charset="0"/>
            </a:endParaRPr>
          </a:p>
          <a:p>
            <a:pPr algn="just">
              <a:buFontTx/>
              <a:buNone/>
              <a:defRPr/>
            </a:pPr>
            <a:endParaRPr lang="pt-BR" sz="3000" dirty="0">
              <a:latin typeface="Sylfaen" pitchFamily="18" charset="0"/>
            </a:endParaRPr>
          </a:p>
          <a:p>
            <a:pPr algn="just">
              <a:buFontTx/>
              <a:buNone/>
              <a:defRPr/>
            </a:pPr>
            <a:endParaRPr lang="pt-BR" sz="3000" dirty="0">
              <a:latin typeface="Sylfaen" pitchFamily="18" charset="0"/>
            </a:endParaRPr>
          </a:p>
          <a:p>
            <a:pPr algn="just">
              <a:buFontTx/>
              <a:buNone/>
              <a:defRPr/>
            </a:pPr>
            <a:endParaRPr lang="pt-BR" sz="3000" dirty="0">
              <a:latin typeface="Sylfaen" pitchFamily="18" charset="0"/>
            </a:endParaRPr>
          </a:p>
          <a:p>
            <a:pPr algn="just">
              <a:buFontTx/>
              <a:buNone/>
              <a:defRPr/>
            </a:pPr>
            <a:endParaRPr lang="pt-BR" sz="3000" dirty="0">
              <a:latin typeface="Sylfaen" pitchFamily="18" charset="0"/>
            </a:endParaRPr>
          </a:p>
          <a:p>
            <a:pPr algn="just">
              <a:buFontTx/>
              <a:buNone/>
              <a:defRPr/>
            </a:pPr>
            <a:endParaRPr lang="pt-BR" sz="3000" dirty="0">
              <a:latin typeface="Sylfaen" pitchFamily="18" charset="0"/>
            </a:endParaRPr>
          </a:p>
          <a:p>
            <a:pPr algn="just">
              <a:buFontTx/>
              <a:buNone/>
              <a:defRPr/>
            </a:pPr>
            <a:endParaRPr lang="pt-BR" sz="3000" dirty="0">
              <a:latin typeface="Sylfaen" pitchFamily="18" charset="0"/>
            </a:endParaRPr>
          </a:p>
          <a:p>
            <a:pPr algn="just">
              <a:buFontTx/>
              <a:buNone/>
              <a:defRPr/>
            </a:pPr>
            <a:endParaRPr lang="pt-BR" sz="3000" dirty="0">
              <a:latin typeface="Sylfaen" pitchFamily="18" charset="0"/>
            </a:endParaRPr>
          </a:p>
          <a:p>
            <a:pPr algn="just">
              <a:buFontTx/>
              <a:buNone/>
              <a:defRPr/>
            </a:pPr>
            <a:endParaRPr lang="pt-BR" sz="3000" dirty="0">
              <a:latin typeface="Sylfaen" pitchFamily="18" charset="0"/>
            </a:endParaRPr>
          </a:p>
        </p:txBody>
      </p:sp>
      <p:pic>
        <p:nvPicPr>
          <p:cNvPr id="5" name="Picture 1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399" y="260648"/>
            <a:ext cx="2652713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52416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467544" y="2060848"/>
            <a:ext cx="8219256" cy="41044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pt-BR" sz="180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ASSUNTO: LIBERAÇÃO </a:t>
            </a:r>
            <a:r>
              <a:rPr lang="pt-BR" sz="1800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PARA REGISTRO NO MÊS </a:t>
            </a:r>
            <a:r>
              <a:rPr lang="pt-BR" sz="180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013 </a:t>
            </a:r>
          </a:p>
          <a:p>
            <a:pPr marL="0" indent="0">
              <a:buFont typeface="Arial" pitchFamily="34" charset="0"/>
              <a:buNone/>
            </a:pPr>
            <a:r>
              <a:rPr lang="pt-BR" sz="180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TEXTO : A/C SUDEC</a:t>
            </a:r>
          </a:p>
          <a:p>
            <a:pPr marL="0" indent="0">
              <a:buFont typeface="Arial" pitchFamily="34" charset="0"/>
              <a:buNone/>
            </a:pPr>
            <a:r>
              <a:rPr lang="pt-BR" sz="180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</a:t>
            </a:r>
          </a:p>
          <a:p>
            <a:pPr marL="0" indent="0" algn="just">
              <a:buFont typeface="Arial" pitchFamily="34" charset="0"/>
              <a:buNone/>
            </a:pPr>
            <a:r>
              <a:rPr lang="pt-BR" sz="1800" b="1" i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SOLICITO A LIBERAÇÃO PARA REGISTRO NA(S) </a:t>
            </a:r>
            <a:r>
              <a:rPr lang="pt-BR" sz="1800" b="1" i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CONTA(S) CONTÁBEIS</a:t>
            </a:r>
            <a:r>
              <a:rPr lang="pt-BR" sz="1800" b="1" i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(INDICAR CONTAS CONTÁBEIS), NO(S) </a:t>
            </a:r>
            <a:r>
              <a:rPr lang="pt-BR" sz="1800" b="1" i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TIPO(S)</a:t>
            </a:r>
            <a:r>
              <a:rPr lang="pt-BR" sz="1800" b="1" i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(INDICAR OS TIPOS PATRIMONIAIS), NO(S) </a:t>
            </a:r>
            <a:r>
              <a:rPr lang="pt-BR" sz="1800" b="1" i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ITEM(S)</a:t>
            </a:r>
            <a:r>
              <a:rPr lang="pt-BR" sz="1800" b="1" i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(INDICAR OS ITENS PATRIMONIAIS), NA(S) </a:t>
            </a:r>
            <a:r>
              <a:rPr lang="pt-BR" sz="1800" b="1" i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OPERAÇÕES PATRIMONIAIS </a:t>
            </a:r>
            <a:r>
              <a:rPr lang="pt-BR" sz="1800" b="1" i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(INDICAR AS OPERAÇÕES PATRIMONIAIS) DA(S) </a:t>
            </a:r>
            <a:r>
              <a:rPr lang="pt-BR" sz="1800" b="1" i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UNIDADE(S) GESTORA(S) </a:t>
            </a:r>
            <a:r>
              <a:rPr lang="pt-BR" sz="1800" b="1" i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(INDICAR CÓDIGO DAS UG’S).</a:t>
            </a:r>
          </a:p>
          <a:p>
            <a:pPr marL="0" indent="0" algn="just">
              <a:buFont typeface="Arial" pitchFamily="34" charset="0"/>
              <a:buNone/>
            </a:pPr>
            <a:r>
              <a:rPr lang="pt-BR" sz="1800" b="1" i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</a:t>
            </a:r>
          </a:p>
          <a:p>
            <a:pPr marL="0" indent="0">
              <a:buFont typeface="Arial" pitchFamily="34" charset="0"/>
              <a:buNone/>
            </a:pPr>
            <a:r>
              <a:rPr lang="pt-BR" sz="180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ATT. </a:t>
            </a:r>
          </a:p>
          <a:p>
            <a:pPr marL="0" indent="0">
              <a:buFont typeface="Arial" pitchFamily="34" charset="0"/>
              <a:buNone/>
            </a:pPr>
            <a:r>
              <a:rPr lang="pt-BR" sz="180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NOME </a:t>
            </a:r>
          </a:p>
          <a:p>
            <a:pPr marL="0" indent="0">
              <a:buFont typeface="Arial" pitchFamily="34" charset="0"/>
              <a:buNone/>
            </a:pPr>
            <a:r>
              <a:rPr lang="pt-BR" sz="180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MATRICULA </a:t>
            </a:r>
          </a:p>
          <a:p>
            <a:pPr marL="0" indent="0">
              <a:buFont typeface="Arial" pitchFamily="34" charset="0"/>
              <a:buNone/>
            </a:pPr>
            <a:r>
              <a:rPr lang="pt-BR" sz="180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TELEFONE </a:t>
            </a:r>
            <a:r>
              <a:rPr lang="pt-BR" sz="160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	</a:t>
            </a:r>
          </a:p>
          <a:p>
            <a:pPr algn="just">
              <a:buFontTx/>
              <a:buNone/>
              <a:defRPr/>
            </a:pPr>
            <a:endParaRPr lang="pt-BR" sz="3000" dirty="0">
              <a:solidFill>
                <a:prstClr val="black">
                  <a:lumMod val="95000"/>
                  <a:lumOff val="5000"/>
                </a:prstClr>
              </a:solidFill>
              <a:latin typeface="Sylfaen" pitchFamily="18" charset="0"/>
            </a:endParaRPr>
          </a:p>
          <a:p>
            <a:pPr algn="just">
              <a:buFontTx/>
              <a:buNone/>
              <a:defRPr/>
            </a:pPr>
            <a:endParaRPr lang="pt-BR" sz="3000" dirty="0">
              <a:solidFill>
                <a:prstClr val="black">
                  <a:lumMod val="95000"/>
                  <a:lumOff val="5000"/>
                </a:prstClr>
              </a:solidFill>
              <a:latin typeface="Sylfaen" pitchFamily="18" charset="0"/>
            </a:endParaRPr>
          </a:p>
          <a:p>
            <a:pPr algn="just">
              <a:buFontTx/>
              <a:buNone/>
              <a:defRPr/>
            </a:pPr>
            <a:endParaRPr lang="pt-BR" sz="3000" dirty="0">
              <a:solidFill>
                <a:prstClr val="black"/>
              </a:solidFill>
              <a:latin typeface="Sylfaen" pitchFamily="18" charset="0"/>
            </a:endParaRPr>
          </a:p>
          <a:p>
            <a:pPr algn="just">
              <a:buFontTx/>
              <a:buNone/>
              <a:defRPr/>
            </a:pPr>
            <a:endParaRPr lang="pt-BR" sz="3000" dirty="0">
              <a:solidFill>
                <a:prstClr val="black"/>
              </a:solidFill>
              <a:latin typeface="Sylfaen" pitchFamily="18" charset="0"/>
            </a:endParaRPr>
          </a:p>
          <a:p>
            <a:pPr algn="just">
              <a:buFontTx/>
              <a:buNone/>
              <a:defRPr/>
            </a:pPr>
            <a:endParaRPr lang="pt-BR" sz="3000" dirty="0">
              <a:solidFill>
                <a:prstClr val="black"/>
              </a:solidFill>
              <a:latin typeface="Sylfaen" pitchFamily="18" charset="0"/>
            </a:endParaRPr>
          </a:p>
          <a:p>
            <a:pPr algn="just">
              <a:buFontTx/>
              <a:buNone/>
              <a:defRPr/>
            </a:pPr>
            <a:endParaRPr lang="pt-BR" sz="3000" dirty="0">
              <a:solidFill>
                <a:prstClr val="black"/>
              </a:solidFill>
              <a:latin typeface="Sylfaen" pitchFamily="18" charset="0"/>
            </a:endParaRPr>
          </a:p>
          <a:p>
            <a:pPr algn="just">
              <a:buFontTx/>
              <a:buNone/>
              <a:defRPr/>
            </a:pPr>
            <a:endParaRPr lang="pt-BR" sz="3000" dirty="0">
              <a:solidFill>
                <a:prstClr val="black"/>
              </a:solidFill>
              <a:latin typeface="Sylfaen" pitchFamily="18" charset="0"/>
            </a:endParaRPr>
          </a:p>
          <a:p>
            <a:pPr algn="just">
              <a:buFontTx/>
              <a:buNone/>
              <a:defRPr/>
            </a:pPr>
            <a:endParaRPr lang="pt-BR" sz="3000" dirty="0">
              <a:solidFill>
                <a:prstClr val="black"/>
              </a:solidFill>
              <a:latin typeface="Sylfaen" pitchFamily="18" charset="0"/>
            </a:endParaRPr>
          </a:p>
          <a:p>
            <a:pPr algn="just">
              <a:buFontTx/>
              <a:buNone/>
              <a:defRPr/>
            </a:pPr>
            <a:endParaRPr lang="pt-BR" sz="3000" dirty="0">
              <a:solidFill>
                <a:prstClr val="black"/>
              </a:solidFill>
              <a:latin typeface="Sylfaen" pitchFamily="18" charset="0"/>
            </a:endParaRPr>
          </a:p>
          <a:p>
            <a:pPr algn="just">
              <a:buFontTx/>
              <a:buNone/>
              <a:defRPr/>
            </a:pPr>
            <a:endParaRPr lang="pt-BR" sz="3000" dirty="0">
              <a:solidFill>
                <a:prstClr val="black"/>
              </a:solidFill>
              <a:latin typeface="Sylfaen" pitchFamily="18" charset="0"/>
            </a:endParaRPr>
          </a:p>
          <a:p>
            <a:pPr algn="just">
              <a:buFontTx/>
              <a:buNone/>
              <a:defRPr/>
            </a:pPr>
            <a:endParaRPr lang="pt-BR" sz="3000" dirty="0">
              <a:solidFill>
                <a:prstClr val="black"/>
              </a:solidFill>
              <a:latin typeface="Sylfaen" pitchFamily="18" charset="0"/>
            </a:endParaRPr>
          </a:p>
          <a:p>
            <a:pPr algn="just">
              <a:buFontTx/>
              <a:buNone/>
              <a:defRPr/>
            </a:pPr>
            <a:endParaRPr lang="pt-BR" sz="3000" dirty="0">
              <a:solidFill>
                <a:prstClr val="black"/>
              </a:solidFill>
              <a:latin typeface="Sylfaen" pitchFamily="18" charset="0"/>
            </a:endParaRPr>
          </a:p>
          <a:p>
            <a:pPr algn="just">
              <a:buFontTx/>
              <a:buNone/>
              <a:defRPr/>
            </a:pPr>
            <a:endParaRPr lang="pt-BR" sz="3000" dirty="0">
              <a:solidFill>
                <a:prstClr val="black"/>
              </a:solidFill>
              <a:latin typeface="Sylfaen" pitchFamily="18" charset="0"/>
            </a:endParaRPr>
          </a:p>
          <a:p>
            <a:pPr algn="just">
              <a:buFontTx/>
              <a:buNone/>
              <a:defRPr/>
            </a:pPr>
            <a:endParaRPr lang="pt-BR" sz="3000" dirty="0">
              <a:solidFill>
                <a:prstClr val="black"/>
              </a:solidFill>
              <a:latin typeface="Sylfaen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508104" y="5445224"/>
            <a:ext cx="2850084" cy="912734"/>
          </a:xfrm>
        </p:spPr>
        <p:txBody>
          <a:bodyPr>
            <a:normAutofit/>
          </a:bodyPr>
          <a:lstStyle/>
          <a:p>
            <a:pPr algn="just">
              <a:buNone/>
              <a:defRPr/>
            </a:pPr>
            <a:r>
              <a:rPr lang="pt-BR" sz="3000" dirty="0">
                <a:latin typeface="+mj-lt"/>
              </a:rPr>
              <a:t>	</a:t>
            </a:r>
            <a:endParaRPr lang="pt-BR" sz="3000" dirty="0">
              <a:solidFill>
                <a:schemeClr val="tx1">
                  <a:lumMod val="95000"/>
                  <a:lumOff val="5000"/>
                </a:schemeClr>
              </a:solidFill>
              <a:latin typeface="Sylfaen" pitchFamily="18" charset="0"/>
            </a:endParaRPr>
          </a:p>
          <a:p>
            <a:pPr algn="just">
              <a:buFontTx/>
              <a:buNone/>
              <a:defRPr/>
            </a:pPr>
            <a:endParaRPr lang="pt-BR" sz="3000" dirty="0">
              <a:solidFill>
                <a:schemeClr val="tx1">
                  <a:lumMod val="95000"/>
                  <a:lumOff val="5000"/>
                </a:schemeClr>
              </a:solidFill>
              <a:latin typeface="Sylfaen" pitchFamily="18" charset="0"/>
            </a:endParaRPr>
          </a:p>
          <a:p>
            <a:pPr algn="just">
              <a:buFontTx/>
              <a:buNone/>
              <a:defRPr/>
            </a:pPr>
            <a:endParaRPr lang="pt-BR" sz="3000" dirty="0">
              <a:latin typeface="Sylfaen" pitchFamily="18" charset="0"/>
            </a:endParaRPr>
          </a:p>
          <a:p>
            <a:pPr algn="just">
              <a:buFontTx/>
              <a:buNone/>
              <a:defRPr/>
            </a:pPr>
            <a:endParaRPr lang="pt-BR" sz="3000" dirty="0">
              <a:latin typeface="Sylfaen" pitchFamily="18" charset="0"/>
            </a:endParaRPr>
          </a:p>
          <a:p>
            <a:pPr algn="just">
              <a:buFontTx/>
              <a:buNone/>
              <a:defRPr/>
            </a:pPr>
            <a:endParaRPr lang="pt-BR" sz="3000" dirty="0">
              <a:latin typeface="Sylfaen" pitchFamily="18" charset="0"/>
            </a:endParaRPr>
          </a:p>
          <a:p>
            <a:pPr algn="just">
              <a:buFontTx/>
              <a:buNone/>
              <a:defRPr/>
            </a:pPr>
            <a:endParaRPr lang="pt-BR" sz="3000" dirty="0">
              <a:latin typeface="Sylfaen" pitchFamily="18" charset="0"/>
            </a:endParaRPr>
          </a:p>
          <a:p>
            <a:pPr algn="just">
              <a:buFontTx/>
              <a:buNone/>
              <a:defRPr/>
            </a:pPr>
            <a:endParaRPr lang="pt-BR" sz="3000" dirty="0">
              <a:latin typeface="Sylfaen" pitchFamily="18" charset="0"/>
            </a:endParaRPr>
          </a:p>
          <a:p>
            <a:pPr algn="just">
              <a:buFontTx/>
              <a:buNone/>
              <a:defRPr/>
            </a:pPr>
            <a:endParaRPr lang="pt-BR" sz="3000" dirty="0">
              <a:latin typeface="Sylfaen" pitchFamily="18" charset="0"/>
            </a:endParaRPr>
          </a:p>
          <a:p>
            <a:pPr algn="just">
              <a:buFontTx/>
              <a:buNone/>
              <a:defRPr/>
            </a:pPr>
            <a:endParaRPr lang="pt-BR" sz="3000" dirty="0">
              <a:latin typeface="Sylfaen" pitchFamily="18" charset="0"/>
            </a:endParaRPr>
          </a:p>
          <a:p>
            <a:pPr algn="just">
              <a:buFontTx/>
              <a:buNone/>
              <a:defRPr/>
            </a:pPr>
            <a:endParaRPr lang="pt-BR" sz="3000" dirty="0">
              <a:latin typeface="Sylfaen" pitchFamily="18" charset="0"/>
            </a:endParaRPr>
          </a:p>
          <a:p>
            <a:pPr algn="just">
              <a:buFontTx/>
              <a:buNone/>
              <a:defRPr/>
            </a:pPr>
            <a:endParaRPr lang="pt-BR" sz="3000" dirty="0">
              <a:latin typeface="Sylfaen" pitchFamily="18" charset="0"/>
            </a:endParaRPr>
          </a:p>
          <a:p>
            <a:pPr algn="just">
              <a:buFontTx/>
              <a:buNone/>
              <a:defRPr/>
            </a:pPr>
            <a:endParaRPr lang="pt-BR" sz="3000" dirty="0">
              <a:latin typeface="Sylfaen" pitchFamily="18" charset="0"/>
            </a:endParaRPr>
          </a:p>
          <a:p>
            <a:pPr algn="just">
              <a:buFontTx/>
              <a:buNone/>
              <a:defRPr/>
            </a:pPr>
            <a:endParaRPr lang="pt-BR" sz="3000" dirty="0">
              <a:latin typeface="Sylfaen" pitchFamily="18" charset="0"/>
            </a:endParaRPr>
          </a:p>
          <a:p>
            <a:pPr algn="just">
              <a:buFontTx/>
              <a:buNone/>
              <a:defRPr/>
            </a:pPr>
            <a:endParaRPr lang="pt-BR" sz="3000" dirty="0">
              <a:latin typeface="Sylfaen" pitchFamily="18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6800" y="931529"/>
            <a:ext cx="8100000" cy="84128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pt-BR" sz="4000" b="1" dirty="0"/>
              <a:t>Modelo de COMUNICA</a:t>
            </a:r>
          </a:p>
        </p:txBody>
      </p:sp>
      <p:pic>
        <p:nvPicPr>
          <p:cNvPr id="5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399" y="260648"/>
            <a:ext cx="2652713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95977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836712"/>
            <a:ext cx="9324528" cy="11430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pt-BR" sz="2800" b="1" dirty="0">
                <a:latin typeface="Arial Black" pitchFamily="34" charset="0"/>
              </a:rPr>
              <a:t>DECRETO DE ENCERRAMENTO ART. 11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2073" y="1700808"/>
            <a:ext cx="8892480" cy="4786312"/>
          </a:xfrm>
        </p:spPr>
        <p:txBody>
          <a:bodyPr>
            <a:noAutofit/>
          </a:bodyPr>
          <a:lstStyle/>
          <a:p>
            <a:pPr algn="just">
              <a:lnSpc>
                <a:spcPts val="4000"/>
              </a:lnSpc>
              <a:spcBef>
                <a:spcPts val="0"/>
              </a:spcBef>
            </a:pPr>
            <a:r>
              <a:rPr lang="pt-BR" sz="2400" dirty="0">
                <a:latin typeface="+mj-lt"/>
              </a:rPr>
              <a:t>Para fins de elaboração da </a:t>
            </a:r>
            <a:r>
              <a:rPr lang="pt-BR" sz="2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Prestação de Contas de Governo </a:t>
            </a:r>
            <a:r>
              <a:rPr lang="pt-BR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do Exercício de 2019</a:t>
            </a:r>
            <a:r>
              <a:rPr lang="pt-B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</a:t>
            </a:r>
            <a:r>
              <a:rPr lang="pt-BR" sz="2400" dirty="0" smtClean="0">
                <a:latin typeface="+mj-lt"/>
              </a:rPr>
              <a:t>os </a:t>
            </a:r>
            <a:r>
              <a:rPr lang="pt-BR" sz="2400" dirty="0">
                <a:latin typeface="+mj-lt"/>
              </a:rPr>
              <a:t>respectivos responsáveis deverão </a:t>
            </a:r>
            <a:r>
              <a:rPr lang="pt-BR" sz="2400" dirty="0" smtClean="0">
                <a:latin typeface="+mj-lt"/>
              </a:rPr>
              <a:t>encaminhar a documentação (incisos I a XV) </a:t>
            </a:r>
            <a:r>
              <a:rPr lang="pt-BR" sz="2400" dirty="0">
                <a:solidFill>
                  <a:srgbClr val="FF0000"/>
                </a:solidFill>
                <a:latin typeface="+mj-lt"/>
              </a:rPr>
              <a:t>diretamente</a:t>
            </a:r>
            <a:r>
              <a:rPr lang="pt-BR" sz="2400" dirty="0">
                <a:latin typeface="+mj-lt"/>
              </a:rPr>
              <a:t>  à </a:t>
            </a:r>
            <a:r>
              <a:rPr lang="pt-BR" sz="2400" dirty="0" smtClean="0">
                <a:latin typeface="+mj-lt"/>
              </a:rPr>
              <a:t>SUBCONT.</a:t>
            </a:r>
          </a:p>
          <a:p>
            <a:pPr marL="0" indent="0" algn="just">
              <a:lnSpc>
                <a:spcPts val="4000"/>
              </a:lnSpc>
              <a:spcBef>
                <a:spcPts val="0"/>
              </a:spcBef>
              <a:buNone/>
            </a:pPr>
            <a:endParaRPr lang="pt-BR" sz="1200" dirty="0" smtClean="0">
              <a:latin typeface="+mj-lt"/>
            </a:endParaRPr>
          </a:p>
          <a:p>
            <a:pPr algn="just">
              <a:lnSpc>
                <a:spcPts val="4000"/>
              </a:lnSpc>
              <a:spcBef>
                <a:spcPts val="0"/>
              </a:spcBef>
            </a:pPr>
            <a:r>
              <a:rPr lang="pt-BR" sz="2400" dirty="0" smtClean="0"/>
              <a:t>Os documentos referentes </a:t>
            </a:r>
            <a:r>
              <a:rPr lang="pt-BR" sz="2400" dirty="0"/>
              <a:t>aos </a:t>
            </a:r>
            <a:r>
              <a:rPr lang="pt-BR" sz="2400" b="1" u="sng" dirty="0"/>
              <a:t>Incisos I a XIV</a:t>
            </a:r>
            <a:r>
              <a:rPr lang="pt-BR" sz="2400" dirty="0"/>
              <a:t> </a:t>
            </a:r>
            <a:r>
              <a:rPr lang="pt-BR" sz="2400" dirty="0" smtClean="0"/>
              <a:t>deverão </a:t>
            </a:r>
            <a:r>
              <a:rPr lang="pt-BR" sz="2400" dirty="0"/>
              <a:t>ser encaminhados exclusivamente em formato digital, para o </a:t>
            </a:r>
            <a:r>
              <a:rPr lang="pt-BR" sz="2400" b="1" u="sng" dirty="0" err="1"/>
              <a:t>email</a:t>
            </a:r>
            <a:r>
              <a:rPr lang="pt-BR" sz="2400" b="1" u="sng" dirty="0"/>
              <a:t> subcont@fazenda.rj.gov.br ou em </a:t>
            </a:r>
            <a:r>
              <a:rPr lang="pt-BR" sz="2400" b="1" u="sng" dirty="0" err="1"/>
              <a:t>Compact</a:t>
            </a:r>
            <a:r>
              <a:rPr lang="pt-BR" sz="2400" b="1" u="sng" dirty="0"/>
              <a:t> </a:t>
            </a:r>
            <a:r>
              <a:rPr lang="pt-BR" sz="2400" b="1" u="sng" dirty="0" err="1"/>
              <a:t>Disc</a:t>
            </a:r>
            <a:r>
              <a:rPr lang="pt-BR" sz="2400" b="1" u="sng" dirty="0"/>
              <a:t> - CD.</a:t>
            </a:r>
            <a:endParaRPr lang="pt-BR" sz="2400" dirty="0"/>
          </a:p>
          <a:p>
            <a:pPr marL="0" indent="0" algn="just">
              <a:lnSpc>
                <a:spcPts val="4000"/>
              </a:lnSpc>
              <a:spcBef>
                <a:spcPts val="0"/>
              </a:spcBef>
              <a:buNone/>
            </a:pPr>
            <a:endParaRPr lang="pt-BR" sz="2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4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399" y="260648"/>
            <a:ext cx="2652713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23838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276798065"/>
              </p:ext>
            </p:extLst>
          </p:nvPr>
        </p:nvGraphicFramePr>
        <p:xfrm>
          <a:off x="827584" y="1196752"/>
          <a:ext cx="7488832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1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399" y="260648"/>
            <a:ext cx="2652713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8001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51520" y="1196752"/>
            <a:ext cx="864096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solidFill>
                  <a:prstClr val="black"/>
                </a:solidFill>
                <a:latin typeface="Arial Black" pitchFamily="34" charset="0"/>
              </a:rPr>
              <a:t>PORTARIA SUBCONT Nº 01 DE 02 DE OUTUBRO DE 2018</a:t>
            </a:r>
          </a:p>
          <a:p>
            <a:pPr algn="ctr"/>
            <a:r>
              <a:rPr lang="pt-BR" sz="2500" dirty="0">
                <a:solidFill>
                  <a:prstClr val="black"/>
                </a:solidFill>
                <a:latin typeface="Arial Black" pitchFamily="34" charset="0"/>
              </a:rPr>
              <a:t>DECLARAÇÃO ANUAL DO CONTADOR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403920" y="2264673"/>
            <a:ext cx="864096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b="1" dirty="0">
                <a:solidFill>
                  <a:prstClr val="black"/>
                </a:solidFill>
              </a:rPr>
              <a:t>Art. 1º - </a:t>
            </a:r>
            <a:r>
              <a:rPr lang="pt-BR" sz="2800" dirty="0">
                <a:solidFill>
                  <a:prstClr val="black"/>
                </a:solidFill>
              </a:rPr>
              <a:t>Determinar às Assessorias de Contabilidade -</a:t>
            </a:r>
            <a:r>
              <a:rPr lang="pt-BR" sz="2800" dirty="0" err="1">
                <a:solidFill>
                  <a:prstClr val="black"/>
                </a:solidFill>
              </a:rPr>
              <a:t>ASSCON‘s</a:t>
            </a:r>
            <a:r>
              <a:rPr lang="pt-BR" sz="2800" dirty="0">
                <a:solidFill>
                  <a:prstClr val="black"/>
                </a:solidFill>
              </a:rPr>
              <a:t> ou equivalentes de todas as Unidades Gestoras integrantes do SIAFE-Rio a obrigatoriedade de emissão da Declaração Anual do Contador</a:t>
            </a:r>
            <a:r>
              <a:rPr lang="pt-BR" sz="2800" dirty="0" smtClean="0">
                <a:solidFill>
                  <a:prstClr val="black"/>
                </a:solidFill>
              </a:rPr>
              <a:t>.</a:t>
            </a:r>
          </a:p>
          <a:p>
            <a:pPr algn="just"/>
            <a:endParaRPr lang="pt-BR" sz="2800" dirty="0">
              <a:solidFill>
                <a:prstClr val="black"/>
              </a:solidFill>
              <a:latin typeface="Arial Black" pitchFamily="34" charset="0"/>
            </a:endParaRPr>
          </a:p>
          <a:p>
            <a:pPr algn="just"/>
            <a:r>
              <a:rPr lang="pt-BR" sz="2400" dirty="0" smtClean="0">
                <a:solidFill>
                  <a:prstClr val="black"/>
                </a:solidFill>
                <a:latin typeface="Arial Black" pitchFamily="34" charset="0"/>
              </a:rPr>
              <a:t>Prazo Previsto no Decreto de Encerramento: </a:t>
            </a:r>
            <a:r>
              <a:rPr lang="pt-BR" sz="2400" dirty="0" smtClean="0">
                <a:solidFill>
                  <a:srgbClr val="FF0000"/>
                </a:solidFill>
                <a:latin typeface="Arial Black" pitchFamily="34" charset="0"/>
              </a:rPr>
              <a:t>02/03/2020</a:t>
            </a:r>
            <a:r>
              <a:rPr lang="pt-BR" sz="2400" dirty="0" smtClean="0">
                <a:solidFill>
                  <a:prstClr val="black"/>
                </a:solidFill>
                <a:latin typeface="Arial Black" pitchFamily="34" charset="0"/>
              </a:rPr>
              <a:t>.</a:t>
            </a:r>
            <a:endParaRPr lang="pt-BR" sz="2400" dirty="0">
              <a:solidFill>
                <a:prstClr val="black"/>
              </a:solidFill>
              <a:latin typeface="Arial Black" pitchFamily="34" charset="0"/>
            </a:endParaRPr>
          </a:p>
        </p:txBody>
      </p:sp>
      <p:pic>
        <p:nvPicPr>
          <p:cNvPr id="4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399" y="260648"/>
            <a:ext cx="2652713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804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51520" y="1196752"/>
            <a:ext cx="864096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solidFill>
                  <a:prstClr val="black"/>
                </a:solidFill>
                <a:latin typeface="Arial Black" pitchFamily="34" charset="0"/>
              </a:rPr>
              <a:t>PORTARIA SUBCONT Nº 01 DE 02 DE OUTUBRO DE 2018</a:t>
            </a:r>
          </a:p>
          <a:p>
            <a:pPr algn="ctr"/>
            <a:r>
              <a:rPr lang="pt-BR" sz="2500" dirty="0">
                <a:solidFill>
                  <a:prstClr val="black"/>
                </a:solidFill>
                <a:latin typeface="Arial Black" pitchFamily="34" charset="0"/>
              </a:rPr>
              <a:t>DECLARAÇÃO ANUAL DO CONTADOR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64" t="30597" r="7919" b="16978"/>
          <a:stretch/>
        </p:blipFill>
        <p:spPr bwMode="auto">
          <a:xfrm>
            <a:off x="251520" y="1880226"/>
            <a:ext cx="8496944" cy="4285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lipse 2"/>
          <p:cNvSpPr/>
          <p:nvPr/>
        </p:nvSpPr>
        <p:spPr>
          <a:xfrm>
            <a:off x="251520" y="2053590"/>
            <a:ext cx="1296144" cy="36729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6" name="Elipse 5"/>
          <p:cNvSpPr/>
          <p:nvPr/>
        </p:nvSpPr>
        <p:spPr>
          <a:xfrm>
            <a:off x="251520" y="3709774"/>
            <a:ext cx="1800200" cy="36729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5" name="Retângulo de cantos arredondados 4"/>
          <p:cNvSpPr/>
          <p:nvPr/>
        </p:nvSpPr>
        <p:spPr>
          <a:xfrm>
            <a:off x="4932040" y="4581128"/>
            <a:ext cx="3240360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200" dirty="0">
                <a:solidFill>
                  <a:prstClr val="white"/>
                </a:solidFill>
              </a:rPr>
              <a:t>VALIDAÇÕES CONTÁBEIS (LISCONTIR),</a:t>
            </a:r>
          </a:p>
          <a:p>
            <a:r>
              <a:rPr lang="pt-BR" sz="1200" dirty="0">
                <a:solidFill>
                  <a:prstClr val="white"/>
                </a:solidFill>
              </a:rPr>
              <a:t>SALDOS CONTÁBEIS A ANALISAR,</a:t>
            </a:r>
          </a:p>
          <a:p>
            <a:r>
              <a:rPr lang="pt-BR" sz="1200" dirty="0">
                <a:solidFill>
                  <a:prstClr val="white"/>
                </a:solidFill>
              </a:rPr>
              <a:t>ETC</a:t>
            </a:r>
          </a:p>
        </p:txBody>
      </p:sp>
      <p:pic>
        <p:nvPicPr>
          <p:cNvPr id="7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399" y="260648"/>
            <a:ext cx="2652713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0363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201037914"/>
              </p:ext>
            </p:extLst>
          </p:nvPr>
        </p:nvGraphicFramePr>
        <p:xfrm>
          <a:off x="827584" y="1196752"/>
          <a:ext cx="7488832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1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399" y="260648"/>
            <a:ext cx="2652713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9808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628799"/>
            <a:ext cx="8435280" cy="4248473"/>
          </a:xfrm>
        </p:spPr>
        <p:txBody>
          <a:bodyPr anchor="ctr">
            <a:normAutofit lnSpcReduction="10000"/>
          </a:bodyPr>
          <a:lstStyle/>
          <a:p>
            <a:pPr marL="0" indent="0" algn="just">
              <a:lnSpc>
                <a:spcPct val="120000"/>
              </a:lnSpc>
              <a:buNone/>
            </a:pPr>
            <a:endParaRPr lang="pt-BR" sz="2200" dirty="0"/>
          </a:p>
          <a:p>
            <a:pPr marL="0" indent="0" algn="just">
              <a:lnSpc>
                <a:spcPct val="120000"/>
              </a:lnSpc>
              <a:buNone/>
            </a:pPr>
            <a:endParaRPr lang="pt-BR" sz="2200" dirty="0"/>
          </a:p>
          <a:p>
            <a:pPr marL="0" indent="0" algn="just">
              <a:lnSpc>
                <a:spcPct val="120000"/>
              </a:lnSpc>
              <a:buNone/>
            </a:pPr>
            <a:endParaRPr lang="pt-BR" sz="2900" dirty="0"/>
          </a:p>
          <a:p>
            <a:pPr algn="just">
              <a:lnSpc>
                <a:spcPct val="120000"/>
              </a:lnSpc>
            </a:pPr>
            <a:r>
              <a:rPr lang="pt-BR" sz="2900" dirty="0"/>
              <a:t>Somente após o ENCERRAMENTO DO EXERCÍCIO </a:t>
            </a:r>
            <a:r>
              <a:rPr lang="pt-BR" sz="2900" dirty="0">
                <a:solidFill>
                  <a:srgbClr val="FF0000"/>
                </a:solidFill>
              </a:rPr>
              <a:t>(mês 14) </a:t>
            </a:r>
            <a:r>
              <a:rPr lang="pt-BR" sz="2900" dirty="0"/>
              <a:t>os Demonstrativos Contábeis </a:t>
            </a:r>
            <a:r>
              <a:rPr lang="pt-BR" sz="2900" dirty="0">
                <a:solidFill>
                  <a:srgbClr val="FF0000"/>
                </a:solidFill>
              </a:rPr>
              <a:t>DEFINITIVOS,</a:t>
            </a:r>
            <a:r>
              <a:rPr lang="pt-BR" sz="2900" dirty="0"/>
              <a:t> que farão parte da Prestação de Contas Anual,  deverão ser extraídos do </a:t>
            </a:r>
            <a:r>
              <a:rPr lang="pt-BR" sz="2900" dirty="0" smtClean="0"/>
              <a:t>SIAFE-RIO  </a:t>
            </a:r>
            <a:r>
              <a:rPr lang="pt-BR" sz="2900" dirty="0"/>
              <a:t>e do FLEXVISION.</a:t>
            </a:r>
            <a:endParaRPr lang="pt-BR" sz="2900" dirty="0">
              <a:solidFill>
                <a:srgbClr val="FF0000"/>
              </a:solidFill>
            </a:endParaRPr>
          </a:p>
          <a:p>
            <a:pPr marL="0" indent="0" algn="just">
              <a:lnSpc>
                <a:spcPct val="120000"/>
              </a:lnSpc>
              <a:buNone/>
            </a:pPr>
            <a:endParaRPr lang="pt-BR" sz="2900" dirty="0"/>
          </a:p>
          <a:p>
            <a:pPr algn="just">
              <a:lnSpc>
                <a:spcPct val="120000"/>
              </a:lnSpc>
            </a:pPr>
            <a:endParaRPr lang="pt-BR" sz="2200" dirty="0"/>
          </a:p>
          <a:p>
            <a:pPr algn="just">
              <a:lnSpc>
                <a:spcPct val="120000"/>
              </a:lnSpc>
            </a:pPr>
            <a:endParaRPr lang="pt-BR" sz="2200" dirty="0"/>
          </a:p>
          <a:p>
            <a:pPr marL="0" indent="0">
              <a:buNone/>
            </a:pPr>
            <a:endParaRPr lang="pt-BR" sz="2500" dirty="0"/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457200" y="989856"/>
            <a:ext cx="8229600" cy="1143000"/>
          </a:xfrm>
        </p:spPr>
        <p:txBody>
          <a:bodyPr>
            <a:normAutofit/>
          </a:bodyPr>
          <a:lstStyle/>
          <a:p>
            <a:r>
              <a:rPr lang="pt-BR" sz="3100" dirty="0">
                <a:latin typeface="Arial Black" pitchFamily="34" charset="0"/>
              </a:rPr>
              <a:t>DEMONSTRAÇÕES CONTÁBEIS</a:t>
            </a:r>
            <a:r>
              <a:rPr lang="pt-BR" dirty="0"/>
              <a:t/>
            </a:r>
            <a:br>
              <a:rPr lang="pt-BR" dirty="0"/>
            </a:br>
            <a:r>
              <a:rPr lang="pt-BR" sz="2800" b="1" i="1" dirty="0"/>
              <a:t>(Prestação de Contas </a:t>
            </a:r>
            <a:r>
              <a:rPr lang="pt-BR" sz="2800" b="1" i="1" dirty="0" smtClean="0"/>
              <a:t>Anual/2019)</a:t>
            </a:r>
            <a:endParaRPr lang="pt-BR" sz="2800" b="1" i="1" dirty="0"/>
          </a:p>
        </p:txBody>
      </p:sp>
      <p:pic>
        <p:nvPicPr>
          <p:cNvPr id="4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399" y="260648"/>
            <a:ext cx="2652713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46349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699116717"/>
              </p:ext>
            </p:extLst>
          </p:nvPr>
        </p:nvGraphicFramePr>
        <p:xfrm>
          <a:off x="827584" y="1196752"/>
          <a:ext cx="7488832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1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399" y="260648"/>
            <a:ext cx="2652713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8482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457200" y="917848"/>
            <a:ext cx="8229600" cy="1143000"/>
          </a:xfrm>
        </p:spPr>
        <p:txBody>
          <a:bodyPr>
            <a:normAutofit/>
          </a:bodyPr>
          <a:lstStyle/>
          <a:p>
            <a:r>
              <a:rPr lang="pt-BR" sz="3100" dirty="0">
                <a:latin typeface="Arial Black" pitchFamily="34" charset="0"/>
              </a:rPr>
              <a:t>DEMONSTRAÇÕES CONTÁBEIS</a:t>
            </a:r>
            <a:r>
              <a:rPr lang="pt-BR" dirty="0"/>
              <a:t/>
            </a:r>
            <a:br>
              <a:rPr lang="pt-BR" dirty="0"/>
            </a:br>
            <a:r>
              <a:rPr lang="pt-BR" sz="2800" b="1" i="1" dirty="0"/>
              <a:t>(Prestação de Contas </a:t>
            </a:r>
            <a:r>
              <a:rPr lang="pt-BR" sz="2800" b="1" i="1" dirty="0" smtClean="0"/>
              <a:t>Anual/2019)</a:t>
            </a:r>
            <a:endParaRPr lang="pt-BR" sz="2800" b="1" i="1" dirty="0"/>
          </a:p>
        </p:txBody>
      </p:sp>
      <p:sp>
        <p:nvSpPr>
          <p:cNvPr id="7" name="CaixaDeTexto 6"/>
          <p:cNvSpPr txBox="1"/>
          <p:nvPr/>
        </p:nvSpPr>
        <p:spPr>
          <a:xfrm>
            <a:off x="683568" y="1916832"/>
            <a:ext cx="8064896" cy="1034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pt-BR" dirty="0">
                <a:solidFill>
                  <a:prstClr val="black"/>
                </a:solidFill>
              </a:rPr>
              <a:t>Demonstrações da Lei 4.320/64 (</a:t>
            </a:r>
            <a:r>
              <a:rPr lang="pt-BR" b="1" u="sng" dirty="0">
                <a:solidFill>
                  <a:srgbClr val="FF0000"/>
                </a:solidFill>
              </a:rPr>
              <a:t>Adm. Direta, Fundos, Fundações e Autarquias</a:t>
            </a:r>
            <a:r>
              <a:rPr lang="pt-BR" dirty="0">
                <a:solidFill>
                  <a:prstClr val="black"/>
                </a:solidFill>
              </a:rPr>
              <a:t>) </a:t>
            </a:r>
          </a:p>
          <a:p>
            <a:pPr algn="just">
              <a:lnSpc>
                <a:spcPct val="120000"/>
              </a:lnSpc>
            </a:pPr>
            <a:r>
              <a:rPr lang="pt-BR" dirty="0">
                <a:solidFill>
                  <a:prstClr val="black"/>
                </a:solidFill>
              </a:rPr>
              <a:t>Opção no </a:t>
            </a:r>
            <a:r>
              <a:rPr lang="pt-BR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SIAFE-Rio</a:t>
            </a:r>
            <a:r>
              <a:rPr lang="pt-BR" dirty="0">
                <a:solidFill>
                  <a:prstClr val="black"/>
                </a:solidFill>
              </a:rPr>
              <a:t>: </a:t>
            </a:r>
            <a:r>
              <a:rPr lang="pt-BR" dirty="0">
                <a:solidFill>
                  <a:srgbClr val="0070C0"/>
                </a:solidFill>
              </a:rPr>
              <a:t>EXECUÇÃO/CONTABILIDADE/EMITIR BALANÇOS. </a:t>
            </a:r>
            <a:endParaRPr lang="pt-BR" u="sng" dirty="0">
              <a:solidFill>
                <a:prstClr val="black"/>
              </a:solidFill>
            </a:endParaRPr>
          </a:p>
          <a:p>
            <a:endParaRPr lang="pt-BR" dirty="0">
              <a:solidFill>
                <a:prstClr val="black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31" y="2636912"/>
            <a:ext cx="8509949" cy="3611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Elipse 8"/>
          <p:cNvSpPr/>
          <p:nvPr/>
        </p:nvSpPr>
        <p:spPr>
          <a:xfrm>
            <a:off x="1115616" y="2636912"/>
            <a:ext cx="576064" cy="1440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11" name="Elipse 10"/>
          <p:cNvSpPr/>
          <p:nvPr/>
        </p:nvSpPr>
        <p:spPr>
          <a:xfrm>
            <a:off x="2483768" y="2780928"/>
            <a:ext cx="576064" cy="1440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12" name="Elipse 11"/>
          <p:cNvSpPr/>
          <p:nvPr/>
        </p:nvSpPr>
        <p:spPr>
          <a:xfrm>
            <a:off x="467544" y="3717032"/>
            <a:ext cx="749840" cy="1440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14" name="Elipse 13"/>
          <p:cNvSpPr/>
          <p:nvPr/>
        </p:nvSpPr>
        <p:spPr>
          <a:xfrm>
            <a:off x="7998624" y="3789040"/>
            <a:ext cx="749840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pic>
        <p:nvPicPr>
          <p:cNvPr id="10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399" y="260648"/>
            <a:ext cx="2652713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98786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41" t="24253" r="12766" b="18471"/>
          <a:stretch/>
        </p:blipFill>
        <p:spPr bwMode="auto">
          <a:xfrm>
            <a:off x="0" y="1196752"/>
            <a:ext cx="9144000" cy="418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Elipse 3"/>
          <p:cNvSpPr/>
          <p:nvPr/>
        </p:nvSpPr>
        <p:spPr>
          <a:xfrm>
            <a:off x="8064896" y="2348880"/>
            <a:ext cx="1115616" cy="3600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03" t="27817" r="52378" b="19014"/>
          <a:stretch/>
        </p:blipFill>
        <p:spPr bwMode="auto">
          <a:xfrm>
            <a:off x="7812360" y="1052736"/>
            <a:ext cx="1296144" cy="1270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ângulo 1"/>
          <p:cNvSpPr/>
          <p:nvPr/>
        </p:nvSpPr>
        <p:spPr>
          <a:xfrm>
            <a:off x="4211960" y="2348880"/>
            <a:ext cx="864096" cy="1800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399" y="260648"/>
            <a:ext cx="2652713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21551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457200" y="917848"/>
            <a:ext cx="8229600" cy="1143000"/>
          </a:xfrm>
        </p:spPr>
        <p:txBody>
          <a:bodyPr>
            <a:normAutofit/>
          </a:bodyPr>
          <a:lstStyle/>
          <a:p>
            <a:r>
              <a:rPr lang="pt-BR" sz="3100" dirty="0">
                <a:latin typeface="Arial Black" pitchFamily="34" charset="0"/>
              </a:rPr>
              <a:t>DEMONSTRAÇÕES CONTÁBEIS</a:t>
            </a:r>
            <a:r>
              <a:rPr lang="pt-BR" dirty="0"/>
              <a:t/>
            </a:r>
            <a:br>
              <a:rPr lang="pt-BR" dirty="0"/>
            </a:br>
            <a:r>
              <a:rPr lang="pt-BR" sz="2800" b="1" i="1" dirty="0"/>
              <a:t>(Prestação de Contas </a:t>
            </a:r>
            <a:r>
              <a:rPr lang="pt-BR" sz="2800" b="1" i="1" dirty="0" smtClean="0"/>
              <a:t>Anual/2019)</a:t>
            </a:r>
            <a:endParaRPr lang="pt-BR" sz="2800" b="1" i="1" dirty="0"/>
          </a:p>
        </p:txBody>
      </p:sp>
      <p:sp>
        <p:nvSpPr>
          <p:cNvPr id="7" name="CaixaDeTexto 6"/>
          <p:cNvSpPr txBox="1"/>
          <p:nvPr/>
        </p:nvSpPr>
        <p:spPr>
          <a:xfrm>
            <a:off x="395536" y="1916832"/>
            <a:ext cx="8460432" cy="169892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pt-BR" dirty="0" smtClean="0">
                <a:solidFill>
                  <a:prstClr val="black"/>
                </a:solidFill>
              </a:rPr>
              <a:t>Demonstração das Mutações no Patrimônio Líquido - DMPL</a:t>
            </a:r>
            <a:r>
              <a:rPr lang="pt-B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just">
              <a:lnSpc>
                <a:spcPct val="120000"/>
              </a:lnSpc>
            </a:pPr>
            <a:r>
              <a:rPr lang="pt-BR" u="sng" dirty="0" smtClean="0">
                <a:solidFill>
                  <a:prstClr val="black"/>
                </a:solidFill>
              </a:rPr>
              <a:t>(</a:t>
            </a:r>
            <a:r>
              <a:rPr lang="pt-BR" b="1" u="sng" dirty="0">
                <a:solidFill>
                  <a:srgbClr val="FF0000"/>
                </a:solidFill>
              </a:rPr>
              <a:t>Empresas Públicas e Sociedades de Economia Mista</a:t>
            </a:r>
            <a:r>
              <a:rPr lang="pt-BR" u="sng" dirty="0">
                <a:solidFill>
                  <a:prstClr val="black"/>
                </a:solidFill>
              </a:rPr>
              <a:t>) </a:t>
            </a:r>
          </a:p>
          <a:p>
            <a:pPr algn="just">
              <a:lnSpc>
                <a:spcPct val="120000"/>
              </a:lnSpc>
            </a:pPr>
            <a:r>
              <a:rPr lang="pt-BR" dirty="0">
                <a:solidFill>
                  <a:prstClr val="black"/>
                </a:solidFill>
              </a:rPr>
              <a:t>Caminho no </a:t>
            </a:r>
            <a:r>
              <a:rPr lang="pt-BR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FLEXVISION</a:t>
            </a:r>
            <a:r>
              <a:rPr lang="pt-BR" dirty="0">
                <a:solidFill>
                  <a:prstClr val="black"/>
                </a:solidFill>
              </a:rPr>
              <a:t>:  </a:t>
            </a:r>
            <a:endParaRPr lang="pt-BR" dirty="0" smtClean="0">
              <a:solidFill>
                <a:prstClr val="black"/>
              </a:solidFill>
            </a:endParaRPr>
          </a:p>
          <a:p>
            <a:pPr algn="just">
              <a:lnSpc>
                <a:spcPct val="120000"/>
              </a:lnSpc>
            </a:pPr>
            <a:r>
              <a:rPr lang="pt-BR" b="1" dirty="0" smtClean="0">
                <a:solidFill>
                  <a:srgbClr val="0070C0"/>
                </a:solidFill>
              </a:rPr>
              <a:t>“03.1 - FLEXVISION SUGER &gt; CCBAL &gt; DECOB &gt; DEMONSTRAÇÕES 6.404/76  &gt; 2019”</a:t>
            </a:r>
            <a:r>
              <a:rPr lang="pt-BR" dirty="0" smtClean="0">
                <a:solidFill>
                  <a:prstClr val="black"/>
                </a:solidFill>
              </a:rPr>
              <a:t>. </a:t>
            </a:r>
            <a:endParaRPr lang="pt-BR" dirty="0">
              <a:solidFill>
                <a:prstClr val="black"/>
              </a:solidFill>
            </a:endParaRPr>
          </a:p>
          <a:p>
            <a:endParaRPr lang="pt-BR" dirty="0">
              <a:solidFill>
                <a:prstClr val="black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3" t="23390" r="26149" b="37453"/>
          <a:stretch/>
        </p:blipFill>
        <p:spPr bwMode="auto">
          <a:xfrm>
            <a:off x="467544" y="3645024"/>
            <a:ext cx="8208912" cy="2364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lipse 2"/>
          <p:cNvSpPr/>
          <p:nvPr/>
        </p:nvSpPr>
        <p:spPr>
          <a:xfrm>
            <a:off x="1403648" y="5589240"/>
            <a:ext cx="504056" cy="14401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399" y="260648"/>
            <a:ext cx="2652713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35615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457200" y="917848"/>
            <a:ext cx="8229600" cy="1143000"/>
          </a:xfrm>
        </p:spPr>
        <p:txBody>
          <a:bodyPr>
            <a:normAutofit/>
          </a:bodyPr>
          <a:lstStyle/>
          <a:p>
            <a:r>
              <a:rPr lang="pt-BR" sz="3100" dirty="0">
                <a:latin typeface="Arial Black" pitchFamily="34" charset="0"/>
              </a:rPr>
              <a:t>DEMONSTRAÇÕES CONTÁBEIS</a:t>
            </a:r>
            <a:r>
              <a:rPr lang="pt-BR" dirty="0"/>
              <a:t/>
            </a:r>
            <a:br>
              <a:rPr lang="pt-BR" dirty="0"/>
            </a:br>
            <a:r>
              <a:rPr lang="pt-BR" sz="2800" b="1" i="1" dirty="0"/>
              <a:t>(Prestação de Contas </a:t>
            </a:r>
            <a:r>
              <a:rPr lang="pt-BR" sz="2800" b="1" i="1" dirty="0" smtClean="0"/>
              <a:t>Anual/2019)</a:t>
            </a:r>
            <a:endParaRPr lang="pt-BR" sz="2800" b="1" i="1" dirty="0"/>
          </a:p>
        </p:txBody>
      </p:sp>
      <p:sp>
        <p:nvSpPr>
          <p:cNvPr id="7" name="CaixaDeTexto 6"/>
          <p:cNvSpPr txBox="1"/>
          <p:nvPr/>
        </p:nvSpPr>
        <p:spPr>
          <a:xfrm>
            <a:off x="395536" y="1916832"/>
            <a:ext cx="8460432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pt-BR" dirty="0">
                <a:solidFill>
                  <a:prstClr val="black"/>
                </a:solidFill>
              </a:rPr>
              <a:t>Demonstração das Mutações no Patrimônio Líquido - DMPL</a:t>
            </a:r>
            <a:r>
              <a:rPr lang="pt-B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pt-BR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ct val="120000"/>
              </a:lnSpc>
            </a:pPr>
            <a:r>
              <a:rPr lang="pt-BR" u="sng" dirty="0" smtClean="0">
                <a:solidFill>
                  <a:prstClr val="black"/>
                </a:solidFill>
              </a:rPr>
              <a:t>(</a:t>
            </a:r>
            <a:r>
              <a:rPr lang="pt-BR" b="1" u="sng" dirty="0">
                <a:solidFill>
                  <a:srgbClr val="FF0000"/>
                </a:solidFill>
              </a:rPr>
              <a:t>Empresas Públicas e Sociedades de Economia Mista</a:t>
            </a:r>
            <a:r>
              <a:rPr lang="pt-BR" u="sng" dirty="0">
                <a:solidFill>
                  <a:prstClr val="black"/>
                </a:solidFill>
              </a:rPr>
              <a:t>) </a:t>
            </a:r>
          </a:p>
          <a:p>
            <a:pPr algn="just">
              <a:lnSpc>
                <a:spcPct val="120000"/>
              </a:lnSpc>
            </a:pPr>
            <a:r>
              <a:rPr lang="pt-BR" dirty="0">
                <a:solidFill>
                  <a:prstClr val="black"/>
                </a:solidFill>
              </a:rPr>
              <a:t>Caminho no </a:t>
            </a:r>
            <a:r>
              <a:rPr lang="pt-BR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FLEXVISION</a:t>
            </a:r>
            <a:r>
              <a:rPr lang="pt-BR" dirty="0">
                <a:solidFill>
                  <a:prstClr val="black"/>
                </a:solidFill>
              </a:rPr>
              <a:t>:  </a:t>
            </a:r>
          </a:p>
          <a:p>
            <a:pPr algn="just">
              <a:lnSpc>
                <a:spcPct val="120000"/>
              </a:lnSpc>
            </a:pPr>
            <a:r>
              <a:rPr lang="pt-BR" b="1" dirty="0">
                <a:solidFill>
                  <a:srgbClr val="0070C0"/>
                </a:solidFill>
              </a:rPr>
              <a:t>“03.1 - FLEXVISION SUGER &gt; CCBAL &gt; DECOB &gt; DEMONSTRAÇÕES 6.404/76  &gt; 2019”</a:t>
            </a:r>
            <a:r>
              <a:rPr lang="pt-BR" dirty="0">
                <a:solidFill>
                  <a:prstClr val="black"/>
                </a:solidFill>
              </a:rPr>
              <a:t>.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37" t="35913" r="13725" b="21031"/>
          <a:stretch/>
        </p:blipFill>
        <p:spPr bwMode="auto">
          <a:xfrm>
            <a:off x="251520" y="3537012"/>
            <a:ext cx="8784976" cy="2609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03" t="27817" r="52378" b="19014"/>
          <a:stretch/>
        </p:blipFill>
        <p:spPr bwMode="auto">
          <a:xfrm>
            <a:off x="8198584" y="3284984"/>
            <a:ext cx="765903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Elipse 3"/>
          <p:cNvSpPr/>
          <p:nvPr/>
        </p:nvSpPr>
        <p:spPr>
          <a:xfrm>
            <a:off x="8100392" y="3933056"/>
            <a:ext cx="755576" cy="21602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399" y="260648"/>
            <a:ext cx="2652713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25567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pt-BR" sz="4400" dirty="0"/>
          </a:p>
          <a:p>
            <a:pPr marL="0" indent="0" algn="ctr">
              <a:buNone/>
            </a:pPr>
            <a:endParaRPr lang="pt-BR" sz="4400" dirty="0"/>
          </a:p>
          <a:p>
            <a:pPr marL="0" indent="0" algn="ctr">
              <a:buNone/>
            </a:pPr>
            <a:endParaRPr lang="pt-BR" sz="4400" dirty="0"/>
          </a:p>
          <a:p>
            <a:pPr marL="0" indent="0" algn="ctr">
              <a:buNone/>
            </a:pPr>
            <a:endParaRPr lang="pt-BR" sz="4400" dirty="0"/>
          </a:p>
          <a:p>
            <a:pPr marL="0" indent="0" algn="ctr">
              <a:buNone/>
            </a:pPr>
            <a:endParaRPr lang="pt-BR" sz="44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412776"/>
            <a:ext cx="7004966" cy="4176463"/>
          </a:xfrm>
          <a:prstGeom prst="rect">
            <a:avLst/>
          </a:prstGeom>
        </p:spPr>
      </p:pic>
      <p:pic>
        <p:nvPicPr>
          <p:cNvPr id="5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399" y="260648"/>
            <a:ext cx="2652713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2475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a 8"/>
          <p:cNvGraphicFramePr/>
          <p:nvPr>
            <p:extLst>
              <p:ext uri="{D42A27DB-BD31-4B8C-83A1-F6EECF244321}">
                <p14:modId xmlns:p14="http://schemas.microsoft.com/office/powerpoint/2010/main" val="1491590156"/>
              </p:ext>
            </p:extLst>
          </p:nvPr>
        </p:nvGraphicFramePr>
        <p:xfrm>
          <a:off x="35496" y="908720"/>
          <a:ext cx="9073008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1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399" y="260648"/>
            <a:ext cx="2652713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78944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323528" y="934616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pt-BR" sz="2800" dirty="0">
                <a:latin typeface="Arial Black" pitchFamily="34" charset="0"/>
              </a:rPr>
              <a:t>INSCRIÇÃO DE RESTOS A PAGAR</a:t>
            </a: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304800" y="1340767"/>
            <a:ext cx="8686800" cy="4752529"/>
          </a:xfrm>
        </p:spPr>
        <p:txBody>
          <a:bodyPr>
            <a:normAutofit/>
          </a:bodyPr>
          <a:lstStyle/>
          <a:p>
            <a:endParaRPr lang="pt-BR" dirty="0"/>
          </a:p>
          <a:p>
            <a:pPr marL="0" indent="0">
              <a:buNone/>
              <a:tabLst>
                <a:tab pos="808038" algn="l"/>
                <a:tab pos="1798638" algn="l"/>
              </a:tabLst>
            </a:pPr>
            <a:r>
              <a:rPr lang="pt-BR" b="1" dirty="0"/>
              <a:t>	BOLETIM DE INSCRIÇÃO DE RP </a:t>
            </a:r>
          </a:p>
          <a:p>
            <a:pPr marL="0" indent="0" algn="ctr">
              <a:buNone/>
            </a:pPr>
            <a:endParaRPr lang="pt-BR" dirty="0"/>
          </a:p>
          <a:p>
            <a:pPr algn="just"/>
            <a:r>
              <a:rPr lang="pt-BR" dirty="0"/>
              <a:t>Os dados do Boletim de Inscrição de RP </a:t>
            </a:r>
            <a:r>
              <a:rPr lang="pt-BR" dirty="0" smtClean="0"/>
              <a:t>são </a:t>
            </a:r>
            <a:r>
              <a:rPr lang="pt-BR" dirty="0"/>
              <a:t>de INTEIRA RESPONSABILIDADE DOS ÓRGÃOS OU ENTIDADES e a </a:t>
            </a:r>
            <a:r>
              <a:rPr lang="pt-BR" b="1" u="sng" dirty="0"/>
              <a:t>solicitação de inscrição</a:t>
            </a:r>
            <a:r>
              <a:rPr lang="pt-BR" b="1" dirty="0"/>
              <a:t> </a:t>
            </a:r>
            <a:r>
              <a:rPr lang="pt-BR" dirty="0"/>
              <a:t>deverá ocorrer até a data limite de </a:t>
            </a:r>
            <a:r>
              <a:rPr lang="pt-BR" b="1" dirty="0" smtClean="0">
                <a:solidFill>
                  <a:srgbClr val="FF0000"/>
                </a:solidFill>
              </a:rPr>
              <a:t>10/01/2020</a:t>
            </a:r>
            <a:r>
              <a:rPr lang="pt-BR" b="1" dirty="0" smtClean="0"/>
              <a:t>. </a:t>
            </a:r>
            <a:endParaRPr lang="pt-BR" b="1" dirty="0"/>
          </a:p>
          <a:p>
            <a:pPr marL="0" indent="0" algn="just">
              <a:buNone/>
            </a:pPr>
            <a:endParaRPr lang="pt-BR" sz="1600" b="1" dirty="0" smtClean="0">
              <a:latin typeface="Calibri" pitchFamily="34" charset="0"/>
            </a:endParaRPr>
          </a:p>
          <a:p>
            <a:pPr marL="0" indent="0" algn="just">
              <a:buNone/>
            </a:pPr>
            <a:r>
              <a:rPr lang="pt-BR" sz="1600" b="1" dirty="0" smtClean="0">
                <a:latin typeface="Calibri" pitchFamily="34" charset="0"/>
              </a:rPr>
              <a:t>Decreto </a:t>
            </a:r>
            <a:r>
              <a:rPr lang="pt-BR" sz="1600" b="1" dirty="0">
                <a:latin typeface="Calibri" pitchFamily="34" charset="0"/>
              </a:rPr>
              <a:t>nº 46.816 de 01/11/2019 (Encerramento de 2019) , Art. 6°, inciso </a:t>
            </a:r>
            <a:r>
              <a:rPr lang="pt-BR" sz="1600" b="1" dirty="0" smtClean="0">
                <a:latin typeface="Calibri" pitchFamily="34" charset="0"/>
              </a:rPr>
              <a:t>II.</a:t>
            </a:r>
            <a:endParaRPr lang="pt-BR" sz="1600" b="1" dirty="0"/>
          </a:p>
        </p:txBody>
      </p:sp>
      <p:sp>
        <p:nvSpPr>
          <p:cNvPr id="4" name="Explosão 1 3"/>
          <p:cNvSpPr/>
          <p:nvPr/>
        </p:nvSpPr>
        <p:spPr>
          <a:xfrm>
            <a:off x="6715512" y="1700808"/>
            <a:ext cx="2448272" cy="1296144"/>
          </a:xfrm>
          <a:prstGeom prst="irregularSeal1">
            <a:avLst/>
          </a:prstGeom>
          <a:solidFill>
            <a:srgbClr val="FF000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prstClr val="black"/>
                </a:solidFill>
              </a:rPr>
              <a:t>ATENÇÃO!!</a:t>
            </a:r>
          </a:p>
        </p:txBody>
      </p:sp>
      <p:pic>
        <p:nvPicPr>
          <p:cNvPr id="5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399" y="260648"/>
            <a:ext cx="2652713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43013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179512" y="1628799"/>
            <a:ext cx="8964488" cy="94714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400" dirty="0"/>
              <a:t>Para a inscrição de Restos a Pagar é necessário o preenchimento do Boletim de Inscrição no </a:t>
            </a:r>
            <a:r>
              <a:rPr lang="pt-BR" sz="2400" dirty="0" smtClean="0"/>
              <a:t>SIAFE-RIO.</a:t>
            </a:r>
            <a:endParaRPr lang="pt-BR" sz="2400" dirty="0"/>
          </a:p>
        </p:txBody>
      </p:sp>
      <p:sp>
        <p:nvSpPr>
          <p:cNvPr id="10" name="Título 2"/>
          <p:cNvSpPr txBox="1">
            <a:spLocks/>
          </p:cNvSpPr>
          <p:nvPr/>
        </p:nvSpPr>
        <p:spPr>
          <a:xfrm>
            <a:off x="323528" y="934616"/>
            <a:ext cx="86868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dirty="0">
                <a:solidFill>
                  <a:prstClr val="black"/>
                </a:solidFill>
                <a:latin typeface="Arial Black" pitchFamily="34" charset="0"/>
              </a:rPr>
              <a:t>INSCRIÇÃO DE RESTOS A PAGAR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204" y="2575941"/>
            <a:ext cx="8208252" cy="3373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Elipse 10"/>
          <p:cNvSpPr/>
          <p:nvPr/>
        </p:nvSpPr>
        <p:spPr>
          <a:xfrm>
            <a:off x="468204" y="2996952"/>
            <a:ext cx="791428" cy="1440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pic>
        <p:nvPicPr>
          <p:cNvPr id="6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399" y="260648"/>
            <a:ext cx="2652713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19460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11010538"/>
              </p:ext>
            </p:extLst>
          </p:nvPr>
        </p:nvGraphicFramePr>
        <p:xfrm>
          <a:off x="323528" y="1556792"/>
          <a:ext cx="8496944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Imagem 1" descr="Descrição: imgSecretariaFazendaPlanejament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5" y="268745"/>
            <a:ext cx="4060239" cy="711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4294967295"/>
          </p:nvPr>
        </p:nvSpPr>
        <p:spPr>
          <a:xfrm>
            <a:off x="8543281" y="6356352"/>
            <a:ext cx="561975" cy="365125"/>
          </a:xfrm>
          <a:prstGeom prst="rect">
            <a:avLst/>
          </a:prstGeom>
        </p:spPr>
        <p:txBody>
          <a:bodyPr/>
          <a:lstStyle/>
          <a:p>
            <a:fld id="{2A134C4A-9D79-4985-A1CE-2F516E608D4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1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399" y="260648"/>
            <a:ext cx="2652713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7816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86" y="3279626"/>
            <a:ext cx="9066514" cy="3101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143000"/>
          </a:xfrm>
        </p:spPr>
        <p:txBody>
          <a:bodyPr>
            <a:normAutofit/>
          </a:bodyPr>
          <a:lstStyle/>
          <a:p>
            <a:r>
              <a:rPr lang="pt-BR" sz="2800" dirty="0">
                <a:latin typeface="Arial Black" pitchFamily="34" charset="0"/>
              </a:rPr>
              <a:t>INSCRIÇÃO DE RESTOS A PAGAR</a:t>
            </a:r>
            <a:endParaRPr lang="pt-BR" sz="2800" dirty="0"/>
          </a:p>
        </p:txBody>
      </p:sp>
      <p:sp>
        <p:nvSpPr>
          <p:cNvPr id="4" name="Retângulo 3"/>
          <p:cNvSpPr/>
          <p:nvPr/>
        </p:nvSpPr>
        <p:spPr>
          <a:xfrm>
            <a:off x="107504" y="1556792"/>
            <a:ext cx="8496944" cy="24745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pt-BR" dirty="0">
                <a:solidFill>
                  <a:prstClr val="black"/>
                </a:solidFill>
              </a:rPr>
              <a:t>O Boletim  de RP mostrará os itens com pendências de regularização. Para visualizá-las deve-se clicar no item e a seguir em </a:t>
            </a:r>
            <a:r>
              <a:rPr lang="pt-BR" dirty="0">
                <a:solidFill>
                  <a:srgbClr val="FF0000"/>
                </a:solidFill>
              </a:rPr>
              <a:t>“Visualizar Pendência”.</a:t>
            </a:r>
            <a:r>
              <a:rPr lang="pt-BR" dirty="0">
                <a:solidFill>
                  <a:prstClr val="black"/>
                </a:solidFill>
              </a:rPr>
              <a:t> </a:t>
            </a:r>
            <a:endParaRPr lang="pt-BR" dirty="0" smtClean="0">
              <a:solidFill>
                <a:prstClr val="black"/>
              </a:solidFill>
            </a:endParaRPr>
          </a:p>
          <a:p>
            <a:pPr marL="342900" indent="-342900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pt-BR" dirty="0" smtClean="0">
                <a:solidFill>
                  <a:prstClr val="black"/>
                </a:solidFill>
              </a:rPr>
              <a:t>Para </a:t>
            </a:r>
            <a:r>
              <a:rPr lang="pt-BR" dirty="0">
                <a:solidFill>
                  <a:prstClr val="black"/>
                </a:solidFill>
              </a:rPr>
              <a:t>verificar os valores por Fonte de Recurso Detalhada que serão inscritos em  RPNP e os Empenhos sem Disponibilidade Financeira para Inscrição, deve-se clicar em </a:t>
            </a:r>
            <a:r>
              <a:rPr lang="pt-BR" dirty="0">
                <a:solidFill>
                  <a:srgbClr val="FF0000"/>
                </a:solidFill>
              </a:rPr>
              <a:t>“Capacidade Inscrição –RPNP”. </a:t>
            </a:r>
            <a:r>
              <a:rPr lang="pt-BR" dirty="0">
                <a:solidFill>
                  <a:prstClr val="black"/>
                </a:solidFill>
              </a:rPr>
              <a:t>Os valores por Fonte de Recurso que serão inscritos em RPP serão apresentados ao clicar em </a:t>
            </a:r>
            <a:r>
              <a:rPr lang="pt-BR" dirty="0">
                <a:solidFill>
                  <a:srgbClr val="FF0000"/>
                </a:solidFill>
              </a:rPr>
              <a:t>“Capacidade de Inscrição – RPP”.</a:t>
            </a:r>
            <a:r>
              <a:rPr lang="pt-BR" dirty="0">
                <a:solidFill>
                  <a:prstClr val="black"/>
                </a:solidFill>
              </a:rPr>
              <a:t> </a:t>
            </a:r>
          </a:p>
          <a:p>
            <a:pPr marL="342900" indent="-342900" algn="just">
              <a:spcBef>
                <a:spcPct val="20000"/>
              </a:spcBef>
              <a:buFont typeface="Arial" pitchFamily="34" charset="0"/>
              <a:buChar char="•"/>
            </a:pPr>
            <a:endParaRPr lang="pt-BR" dirty="0">
              <a:solidFill>
                <a:prstClr val="black"/>
              </a:solidFill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endParaRPr lang="pt-BR" dirty="0">
              <a:solidFill>
                <a:prstClr val="black"/>
              </a:solidFill>
            </a:endParaRPr>
          </a:p>
        </p:txBody>
      </p:sp>
      <p:sp>
        <p:nvSpPr>
          <p:cNvPr id="7" name="Elipse 6"/>
          <p:cNvSpPr/>
          <p:nvPr/>
        </p:nvSpPr>
        <p:spPr>
          <a:xfrm>
            <a:off x="3059832" y="5976264"/>
            <a:ext cx="3600400" cy="549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pic>
        <p:nvPicPr>
          <p:cNvPr id="6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399" y="260648"/>
            <a:ext cx="2652713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0152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73832"/>
            <a:ext cx="8229600" cy="1143000"/>
          </a:xfrm>
        </p:spPr>
        <p:txBody>
          <a:bodyPr>
            <a:normAutofit/>
          </a:bodyPr>
          <a:lstStyle/>
          <a:p>
            <a:r>
              <a:rPr lang="pt-BR" sz="2800" dirty="0">
                <a:latin typeface="Arial Black" pitchFamily="34" charset="0"/>
              </a:rPr>
              <a:t>INSCRIÇÃO DE RESTOS A PAGAR</a:t>
            </a:r>
            <a:endParaRPr lang="pt-BR" sz="2800" dirty="0"/>
          </a:p>
        </p:txBody>
      </p:sp>
      <p:sp>
        <p:nvSpPr>
          <p:cNvPr id="4" name="Retângulo 3"/>
          <p:cNvSpPr/>
          <p:nvPr/>
        </p:nvSpPr>
        <p:spPr>
          <a:xfrm>
            <a:off x="107504" y="1699296"/>
            <a:ext cx="8784976" cy="16250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pt-BR" dirty="0">
                <a:solidFill>
                  <a:prstClr val="black"/>
                </a:solidFill>
              </a:rPr>
              <a:t>O Boletim de Inscrição de Restos a Pagar será </a:t>
            </a:r>
            <a:r>
              <a:rPr lang="pt-BR" b="1" dirty="0">
                <a:solidFill>
                  <a:srgbClr val="FF0000"/>
                </a:solidFill>
              </a:rPr>
              <a:t>atualizado automaticamente</a:t>
            </a:r>
            <a:r>
              <a:rPr lang="pt-BR" dirty="0">
                <a:solidFill>
                  <a:srgbClr val="FF0000"/>
                </a:solidFill>
              </a:rPr>
              <a:t> </a:t>
            </a:r>
            <a:r>
              <a:rPr lang="pt-BR" dirty="0">
                <a:solidFill>
                  <a:prstClr val="black"/>
                </a:solidFill>
              </a:rPr>
              <a:t>após o fechamento diário do </a:t>
            </a:r>
            <a:r>
              <a:rPr lang="pt-BR" dirty="0" err="1">
                <a:solidFill>
                  <a:prstClr val="black"/>
                </a:solidFill>
              </a:rPr>
              <a:t>SIAFE-Rio</a:t>
            </a:r>
            <a:r>
              <a:rPr lang="pt-BR" dirty="0">
                <a:solidFill>
                  <a:prstClr val="black"/>
                </a:solidFill>
              </a:rPr>
              <a:t>, podendo ser atualizado </a:t>
            </a:r>
            <a:r>
              <a:rPr lang="pt-BR" sz="24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manualmente</a:t>
            </a:r>
            <a:r>
              <a:rPr lang="pt-BR" dirty="0">
                <a:solidFill>
                  <a:prstClr val="black"/>
                </a:solidFill>
              </a:rPr>
              <a:t> pelo usuário durante o dia após a regularização da pendência. A atualização manual ocorrerá quando o usuário clicar na linha da pendência e a seguir clicar em </a:t>
            </a:r>
            <a:r>
              <a:rPr lang="pt-BR" b="1" u="sng" dirty="0">
                <a:solidFill>
                  <a:srgbClr val="FF0000"/>
                </a:solidFill>
              </a:rPr>
              <a:t>Atualizar Situação</a:t>
            </a:r>
            <a:r>
              <a:rPr lang="pt-BR" dirty="0">
                <a:solidFill>
                  <a:prstClr val="black"/>
                </a:solidFill>
              </a:rPr>
              <a:t>.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endParaRPr lang="pt-BR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86" y="3207618"/>
            <a:ext cx="9066514" cy="3101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Elipse 5"/>
          <p:cNvSpPr/>
          <p:nvPr/>
        </p:nvSpPr>
        <p:spPr>
          <a:xfrm>
            <a:off x="6516216" y="4653136"/>
            <a:ext cx="1440160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pic>
        <p:nvPicPr>
          <p:cNvPr id="7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399" y="260648"/>
            <a:ext cx="2652713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6815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359</TotalTime>
  <Words>1302</Words>
  <Application>Microsoft Office PowerPoint</Application>
  <PresentationFormat>Apresentação na tela (4:3)</PresentationFormat>
  <Paragraphs>202</Paragraphs>
  <Slides>34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34</vt:i4>
      </vt:variant>
    </vt:vector>
  </HeadingPairs>
  <TitlesOfParts>
    <vt:vector size="35" baseType="lpstr">
      <vt:lpstr>1_Tema do Office</vt:lpstr>
      <vt:lpstr>Apresentação do PowerPoint</vt:lpstr>
      <vt:lpstr>Apresentação do PowerPoint</vt:lpstr>
      <vt:lpstr>Apresentação do PowerPoint</vt:lpstr>
      <vt:lpstr>Apresentação do PowerPoint</vt:lpstr>
      <vt:lpstr>INSCRIÇÃO DE RESTOS A PAGAR</vt:lpstr>
      <vt:lpstr>Apresentação do PowerPoint</vt:lpstr>
      <vt:lpstr>Apresentação do PowerPoint</vt:lpstr>
      <vt:lpstr>INSCRIÇÃO DE RESTOS A PAGAR</vt:lpstr>
      <vt:lpstr>INSCRIÇÃO DE RESTOS A PAGAR</vt:lpstr>
      <vt:lpstr>INSCRIÇÃO DE RESTOS A PAGAR</vt:lpstr>
      <vt:lpstr>INSCRIÇÃO DE RESTOS A PAGAR</vt:lpstr>
      <vt:lpstr>Apresentação do PowerPoint</vt:lpstr>
      <vt:lpstr>INSCRIÇÃO DE RESTOS A PAGAR</vt:lpstr>
      <vt:lpstr>INSCRIÇÃO DE RESTOS A PAGAR</vt:lpstr>
      <vt:lpstr>INSCRIÇÃO DE RESTOS A PAGAR</vt:lpstr>
      <vt:lpstr>INSCRIÇÃO DE RESTOS A PAGAR Art. 6º, Inciso IV, parágrafo 5º </vt:lpstr>
      <vt:lpstr>Prazos  dos relatórios  da  l.r.f.</vt:lpstr>
      <vt:lpstr> O Estado do Rio de Janeiro deverá publicar os anexos do Relatório Resumido de Execução Orçamentária - RREO referente ao 6º Bimestre de 2019 e do Relatório de Gestão Fiscal - RGF referente ao 3º Quadrimestre de 2019 até 30/01/2020 em cumprimento a Lei de Responsabilidade Fiscal – LRF.  (Art. 52, 53 e 54)</vt:lpstr>
      <vt:lpstr>DECRETO DE ENCERRAMENTO PRAZOS PARA LRF – ART. 13</vt:lpstr>
      <vt:lpstr>DECRETO DE ENCERRAMENTO PRAZOS PARA LRF</vt:lpstr>
      <vt:lpstr>DECRETO DE ENCERRAMENTO PRAZOS PARA LRF</vt:lpstr>
      <vt:lpstr>DECRETO DE ENCERRAMENTO PRAZOS PARA LRF</vt:lpstr>
      <vt:lpstr>Modelo de COMUNICA</vt:lpstr>
      <vt:lpstr>DECRETO DE ENCERRAMENTO ART. 11</vt:lpstr>
      <vt:lpstr>Apresentação do PowerPoint</vt:lpstr>
      <vt:lpstr>Apresentação do PowerPoint</vt:lpstr>
      <vt:lpstr>Apresentação do PowerPoint</vt:lpstr>
      <vt:lpstr>Apresentação do PowerPoint</vt:lpstr>
      <vt:lpstr>DEMONSTRAÇÕES CONTÁBEIS (Prestação de Contas Anual/2019)</vt:lpstr>
      <vt:lpstr>DEMONSTRAÇÕES CONTÁBEIS (Prestação de Contas Anual/2019)</vt:lpstr>
      <vt:lpstr>Apresentação do PowerPoint</vt:lpstr>
      <vt:lpstr>DEMONSTRAÇÕES CONTÁBEIS (Prestação de Contas Anual/2019)</vt:lpstr>
      <vt:lpstr>DEMONSTRAÇÕES CONTÁBEIS (Prestação de Contas Anual/2019)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Welson Baptista de Salles Júnior</dc:creator>
  <cp:lastModifiedBy>Maria Antonietta D´elia Campos</cp:lastModifiedBy>
  <cp:revision>36</cp:revision>
  <dcterms:created xsi:type="dcterms:W3CDTF">2019-11-06T14:08:33Z</dcterms:created>
  <dcterms:modified xsi:type="dcterms:W3CDTF">2019-11-27T14:55:58Z</dcterms:modified>
</cp:coreProperties>
</file>