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3" r:id="rId2"/>
    <p:sldMasterId id="2147483705" r:id="rId3"/>
  </p:sldMasterIdLst>
  <p:notesMasterIdLst>
    <p:notesMasterId r:id="rId79"/>
  </p:notesMasterIdLst>
  <p:handoutMasterIdLst>
    <p:handoutMasterId r:id="rId80"/>
  </p:handoutMasterIdLst>
  <p:sldIdLst>
    <p:sldId id="655" r:id="rId4"/>
    <p:sldId id="692" r:id="rId5"/>
    <p:sldId id="673" r:id="rId6"/>
    <p:sldId id="657" r:id="rId7"/>
    <p:sldId id="671" r:id="rId8"/>
    <p:sldId id="658" r:id="rId9"/>
    <p:sldId id="672" r:id="rId10"/>
    <p:sldId id="659" r:id="rId11"/>
    <p:sldId id="661" r:id="rId12"/>
    <p:sldId id="662" r:id="rId13"/>
    <p:sldId id="663" r:id="rId14"/>
    <p:sldId id="582" r:id="rId15"/>
    <p:sldId id="585" r:id="rId16"/>
    <p:sldId id="584" r:id="rId17"/>
    <p:sldId id="583" r:id="rId18"/>
    <p:sldId id="674" r:id="rId19"/>
    <p:sldId id="695" r:id="rId20"/>
    <p:sldId id="697" r:id="rId21"/>
    <p:sldId id="699" r:id="rId22"/>
    <p:sldId id="700" r:id="rId23"/>
    <p:sldId id="665" r:id="rId24"/>
    <p:sldId id="670" r:id="rId25"/>
    <p:sldId id="669" r:id="rId26"/>
    <p:sldId id="668" r:id="rId27"/>
    <p:sldId id="693" r:id="rId28"/>
    <p:sldId id="664" r:id="rId29"/>
    <p:sldId id="666" r:id="rId30"/>
    <p:sldId id="667" r:id="rId31"/>
    <p:sldId id="689" r:id="rId32"/>
    <p:sldId id="690" r:id="rId33"/>
    <p:sldId id="691" r:id="rId34"/>
    <p:sldId id="683" r:id="rId35"/>
    <p:sldId id="501" r:id="rId36"/>
    <p:sldId id="684" r:id="rId37"/>
    <p:sldId id="595" r:id="rId38"/>
    <p:sldId id="694" r:id="rId39"/>
    <p:sldId id="688" r:id="rId40"/>
    <p:sldId id="675" r:id="rId41"/>
    <p:sldId id="676" r:id="rId42"/>
    <p:sldId id="677" r:id="rId43"/>
    <p:sldId id="678" r:id="rId44"/>
    <p:sldId id="679" r:id="rId45"/>
    <p:sldId id="687" r:id="rId46"/>
    <p:sldId id="680" r:id="rId47"/>
    <p:sldId id="682" r:id="rId48"/>
    <p:sldId id="686" r:id="rId49"/>
    <p:sldId id="701" r:id="rId50"/>
    <p:sldId id="681" r:id="rId51"/>
    <p:sldId id="564" r:id="rId52"/>
    <p:sldId id="443" r:id="rId53"/>
    <p:sldId id="444" r:id="rId54"/>
    <p:sldId id="366" r:id="rId55"/>
    <p:sldId id="445" r:id="rId56"/>
    <p:sldId id="446" r:id="rId57"/>
    <p:sldId id="538" r:id="rId58"/>
    <p:sldId id="448" r:id="rId59"/>
    <p:sldId id="449" r:id="rId60"/>
    <p:sldId id="539" r:id="rId61"/>
    <p:sldId id="451" r:id="rId62"/>
    <p:sldId id="452" r:id="rId63"/>
    <p:sldId id="454" r:id="rId64"/>
    <p:sldId id="455" r:id="rId65"/>
    <p:sldId id="461" r:id="rId66"/>
    <p:sldId id="458" r:id="rId67"/>
    <p:sldId id="460" r:id="rId68"/>
    <p:sldId id="456" r:id="rId69"/>
    <p:sldId id="529" r:id="rId70"/>
    <p:sldId id="524" r:id="rId71"/>
    <p:sldId id="525" r:id="rId72"/>
    <p:sldId id="517" r:id="rId73"/>
    <p:sldId id="476" r:id="rId74"/>
    <p:sldId id="484" r:id="rId75"/>
    <p:sldId id="485" r:id="rId76"/>
    <p:sldId id="257" r:id="rId77"/>
    <p:sldId id="654" r:id="rId78"/>
  </p:sldIdLst>
  <p:sldSz cx="9144000" cy="6858000" type="screen4x3"/>
  <p:notesSz cx="6669088" cy="98679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o Campos Pereira" initials="BCP" lastIdx="16" clrIdx="0"/>
  <p:cmAuthor id="1" name="marcela fernandes" initials="mf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1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9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presProps" Target="presProp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87DD2-8868-4296-9916-4D4A29DA4113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9218E09-F3C8-4183-8268-C5B2B7104DB6}">
      <dgm:prSet phldrT="[Texto]"/>
      <dgm:spPr/>
      <dgm:t>
        <a:bodyPr/>
        <a:lstStyle/>
        <a:p>
          <a:r>
            <a:rPr lang="pt-BR" dirty="0"/>
            <a:t>Subsecretaria de Contabilidade Geral do Estado</a:t>
          </a:r>
        </a:p>
      </dgm:t>
    </dgm:pt>
    <dgm:pt modelId="{8CAA1262-EAEC-4B4D-AFBA-14280EF72271}" type="parTrans" cxnId="{0E06E939-051A-4C04-B30D-3BB2EBA09FCD}">
      <dgm:prSet/>
      <dgm:spPr/>
      <dgm:t>
        <a:bodyPr/>
        <a:lstStyle/>
        <a:p>
          <a:endParaRPr lang="pt-BR"/>
        </a:p>
      </dgm:t>
    </dgm:pt>
    <dgm:pt modelId="{AAD45041-41AE-42A5-9D02-A230CDE8A71B}" type="sibTrans" cxnId="{0E06E939-051A-4C04-B30D-3BB2EBA09FCD}">
      <dgm:prSet/>
      <dgm:spPr/>
      <dgm:t>
        <a:bodyPr/>
        <a:lstStyle/>
        <a:p>
          <a:endParaRPr lang="pt-BR"/>
        </a:p>
      </dgm:t>
    </dgm:pt>
    <dgm:pt modelId="{E3BDA1BE-9D89-46E3-80BE-794313D7F789}">
      <dgm:prSet phldrT="[Texto]"/>
      <dgm:spPr/>
      <dgm:t>
        <a:bodyPr/>
        <a:lstStyle/>
        <a:p>
          <a:r>
            <a:rPr lang="pt-BR" dirty="0"/>
            <a:t>Superintendência de Normas Técnicas - SUNOT</a:t>
          </a:r>
        </a:p>
      </dgm:t>
    </dgm:pt>
    <dgm:pt modelId="{9192B60E-CC28-4FF9-A022-779DE2860892}" type="parTrans" cxnId="{DBBD42AF-77F8-4B8C-8564-4E80B54E2CF2}">
      <dgm:prSet/>
      <dgm:spPr/>
      <dgm:t>
        <a:bodyPr/>
        <a:lstStyle/>
        <a:p>
          <a:endParaRPr lang="pt-BR"/>
        </a:p>
      </dgm:t>
    </dgm:pt>
    <dgm:pt modelId="{E2965E4A-CD0D-4314-96D4-CDB7F9C98B15}" type="sibTrans" cxnId="{DBBD42AF-77F8-4B8C-8564-4E80B54E2CF2}">
      <dgm:prSet/>
      <dgm:spPr/>
      <dgm:t>
        <a:bodyPr/>
        <a:lstStyle/>
        <a:p>
          <a:endParaRPr lang="pt-BR"/>
        </a:p>
      </dgm:t>
    </dgm:pt>
    <dgm:pt modelId="{E541419A-A227-42C0-92F1-B6FBB6F075BE}">
      <dgm:prSet phldrT="[Texto]"/>
      <dgm:spPr/>
      <dgm:t>
        <a:bodyPr/>
        <a:lstStyle/>
        <a:p>
          <a:r>
            <a:rPr lang="pt-BR" dirty="0"/>
            <a:t>Superintendência de Relatórios e Demonstrativos Contábeis - SUDEC</a:t>
          </a:r>
        </a:p>
      </dgm:t>
    </dgm:pt>
    <dgm:pt modelId="{E8C9E225-71E8-4E7A-8BEB-3A894EB38B28}" type="parTrans" cxnId="{34D3C4C1-81AA-4E7C-B9D2-32C984603059}">
      <dgm:prSet/>
      <dgm:spPr/>
      <dgm:t>
        <a:bodyPr/>
        <a:lstStyle/>
        <a:p>
          <a:endParaRPr lang="pt-BR"/>
        </a:p>
      </dgm:t>
    </dgm:pt>
    <dgm:pt modelId="{C550CDB6-0BC9-4348-8E10-A0AE06AC310A}" type="sibTrans" cxnId="{34D3C4C1-81AA-4E7C-B9D2-32C984603059}">
      <dgm:prSet/>
      <dgm:spPr/>
      <dgm:t>
        <a:bodyPr/>
        <a:lstStyle/>
        <a:p>
          <a:endParaRPr lang="pt-BR"/>
        </a:p>
      </dgm:t>
    </dgm:pt>
    <dgm:pt modelId="{ED54BFA3-FD99-469B-B02B-ABC0B5C3FD79}">
      <dgm:prSet phldrT="[Texto]"/>
      <dgm:spPr/>
      <dgm:t>
        <a:bodyPr/>
        <a:lstStyle/>
        <a:p>
          <a:r>
            <a:rPr lang="pt-BR" dirty="0"/>
            <a:t>Superintendência de Cadastro e Acompanhamento do SIAFE-Rio - SUCAS </a:t>
          </a:r>
        </a:p>
      </dgm:t>
    </dgm:pt>
    <dgm:pt modelId="{75C59E33-7CFC-4958-B2FF-46C795037FFF}" type="parTrans" cxnId="{E0286924-8AB5-456C-B975-9CD72B7742AA}">
      <dgm:prSet/>
      <dgm:spPr/>
      <dgm:t>
        <a:bodyPr/>
        <a:lstStyle/>
        <a:p>
          <a:endParaRPr lang="pt-BR"/>
        </a:p>
      </dgm:t>
    </dgm:pt>
    <dgm:pt modelId="{D028E46E-1D43-474A-AE03-E280C92025EB}" type="sibTrans" cxnId="{E0286924-8AB5-456C-B975-9CD72B7742AA}">
      <dgm:prSet/>
      <dgm:spPr/>
      <dgm:t>
        <a:bodyPr/>
        <a:lstStyle/>
        <a:p>
          <a:endParaRPr lang="pt-BR"/>
        </a:p>
      </dgm:t>
    </dgm:pt>
    <dgm:pt modelId="{21D6D5D0-C6F7-4ACA-8F41-EAFD47DE0369}" type="pres">
      <dgm:prSet presAssocID="{83487DD2-8868-4296-9916-4D4A29DA41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6179506-ADDD-4195-8BFC-CDC0D9DDD98C}" type="pres">
      <dgm:prSet presAssocID="{59218E09-F3C8-4183-8268-C5B2B7104DB6}" presName="hierRoot1" presStyleCnt="0">
        <dgm:presLayoutVars>
          <dgm:hierBranch val="init"/>
        </dgm:presLayoutVars>
      </dgm:prSet>
      <dgm:spPr/>
    </dgm:pt>
    <dgm:pt modelId="{3B5A5986-D4DB-4858-83DB-2DD65B339FFD}" type="pres">
      <dgm:prSet presAssocID="{59218E09-F3C8-4183-8268-C5B2B7104DB6}" presName="rootComposite1" presStyleCnt="0"/>
      <dgm:spPr/>
    </dgm:pt>
    <dgm:pt modelId="{484FA640-6E4E-4BCC-8254-050DDD9A2F3C}" type="pres">
      <dgm:prSet presAssocID="{59218E09-F3C8-4183-8268-C5B2B7104DB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526AAB5-23F2-4C40-88B5-FEDBA61DDC22}" type="pres">
      <dgm:prSet presAssocID="{59218E09-F3C8-4183-8268-C5B2B7104DB6}" presName="rootConnector1" presStyleLbl="node1" presStyleIdx="0" presStyleCnt="0"/>
      <dgm:spPr/>
      <dgm:t>
        <a:bodyPr/>
        <a:lstStyle/>
        <a:p>
          <a:endParaRPr lang="pt-BR"/>
        </a:p>
      </dgm:t>
    </dgm:pt>
    <dgm:pt modelId="{ED4677EB-58BD-4EC4-B596-2C1063D82966}" type="pres">
      <dgm:prSet presAssocID="{59218E09-F3C8-4183-8268-C5B2B7104DB6}" presName="hierChild2" presStyleCnt="0"/>
      <dgm:spPr/>
    </dgm:pt>
    <dgm:pt modelId="{DF21CEA2-208E-4B16-98B3-D108D89857AF}" type="pres">
      <dgm:prSet presAssocID="{9192B60E-CC28-4FF9-A022-779DE2860892}" presName="Name37" presStyleLbl="parChTrans1D2" presStyleIdx="0" presStyleCnt="3"/>
      <dgm:spPr/>
      <dgm:t>
        <a:bodyPr/>
        <a:lstStyle/>
        <a:p>
          <a:endParaRPr lang="pt-BR"/>
        </a:p>
      </dgm:t>
    </dgm:pt>
    <dgm:pt modelId="{D6C1C599-D0BE-403B-9FCB-B7EC5450B81A}" type="pres">
      <dgm:prSet presAssocID="{E3BDA1BE-9D89-46E3-80BE-794313D7F789}" presName="hierRoot2" presStyleCnt="0">
        <dgm:presLayoutVars>
          <dgm:hierBranch val="init"/>
        </dgm:presLayoutVars>
      </dgm:prSet>
      <dgm:spPr/>
    </dgm:pt>
    <dgm:pt modelId="{12D1FD00-02BD-4938-AA19-EDA13E36620B}" type="pres">
      <dgm:prSet presAssocID="{E3BDA1BE-9D89-46E3-80BE-794313D7F789}" presName="rootComposite" presStyleCnt="0"/>
      <dgm:spPr/>
    </dgm:pt>
    <dgm:pt modelId="{E4C61F7A-7196-4D77-B003-3AE3D65244C3}" type="pres">
      <dgm:prSet presAssocID="{E3BDA1BE-9D89-46E3-80BE-794313D7F78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A01F727-6A68-459A-B242-C03139113077}" type="pres">
      <dgm:prSet presAssocID="{E3BDA1BE-9D89-46E3-80BE-794313D7F789}" presName="rootConnector" presStyleLbl="node2" presStyleIdx="0" presStyleCnt="3"/>
      <dgm:spPr/>
      <dgm:t>
        <a:bodyPr/>
        <a:lstStyle/>
        <a:p>
          <a:endParaRPr lang="pt-BR"/>
        </a:p>
      </dgm:t>
    </dgm:pt>
    <dgm:pt modelId="{C6EDEAE1-C1FB-4749-9E8C-1242C2EA89C5}" type="pres">
      <dgm:prSet presAssocID="{E3BDA1BE-9D89-46E3-80BE-794313D7F789}" presName="hierChild4" presStyleCnt="0"/>
      <dgm:spPr/>
    </dgm:pt>
    <dgm:pt modelId="{CB2A214A-8AAC-4F76-92F8-8048D6E09115}" type="pres">
      <dgm:prSet presAssocID="{E3BDA1BE-9D89-46E3-80BE-794313D7F789}" presName="hierChild5" presStyleCnt="0"/>
      <dgm:spPr/>
    </dgm:pt>
    <dgm:pt modelId="{A66B8B95-EBCE-406C-BF23-15128F5009FC}" type="pres">
      <dgm:prSet presAssocID="{E8C9E225-71E8-4E7A-8BEB-3A894EB38B28}" presName="Name37" presStyleLbl="parChTrans1D2" presStyleIdx="1" presStyleCnt="3"/>
      <dgm:spPr/>
      <dgm:t>
        <a:bodyPr/>
        <a:lstStyle/>
        <a:p>
          <a:endParaRPr lang="pt-BR"/>
        </a:p>
      </dgm:t>
    </dgm:pt>
    <dgm:pt modelId="{5DCABFC8-548D-4B2D-BC3B-F021E3DF7C2B}" type="pres">
      <dgm:prSet presAssocID="{E541419A-A227-42C0-92F1-B6FBB6F075BE}" presName="hierRoot2" presStyleCnt="0">
        <dgm:presLayoutVars>
          <dgm:hierBranch val="init"/>
        </dgm:presLayoutVars>
      </dgm:prSet>
      <dgm:spPr/>
    </dgm:pt>
    <dgm:pt modelId="{8B66C98F-3898-405B-97E3-2AB31E7CB5E2}" type="pres">
      <dgm:prSet presAssocID="{E541419A-A227-42C0-92F1-B6FBB6F075BE}" presName="rootComposite" presStyleCnt="0"/>
      <dgm:spPr/>
    </dgm:pt>
    <dgm:pt modelId="{E4347C2E-F666-43E9-AACD-CCAF662C798D}" type="pres">
      <dgm:prSet presAssocID="{E541419A-A227-42C0-92F1-B6FBB6F075B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0FC1E91-A591-480F-B60C-950451A54BE7}" type="pres">
      <dgm:prSet presAssocID="{E541419A-A227-42C0-92F1-B6FBB6F075BE}" presName="rootConnector" presStyleLbl="node2" presStyleIdx="1" presStyleCnt="3"/>
      <dgm:spPr/>
      <dgm:t>
        <a:bodyPr/>
        <a:lstStyle/>
        <a:p>
          <a:endParaRPr lang="pt-BR"/>
        </a:p>
      </dgm:t>
    </dgm:pt>
    <dgm:pt modelId="{2460C7DD-AA4D-4768-B333-73F5FE103D8E}" type="pres">
      <dgm:prSet presAssocID="{E541419A-A227-42C0-92F1-B6FBB6F075BE}" presName="hierChild4" presStyleCnt="0"/>
      <dgm:spPr/>
    </dgm:pt>
    <dgm:pt modelId="{488D5FB2-71BF-436A-86E9-75B7E598DCDD}" type="pres">
      <dgm:prSet presAssocID="{E541419A-A227-42C0-92F1-B6FBB6F075BE}" presName="hierChild5" presStyleCnt="0"/>
      <dgm:spPr/>
    </dgm:pt>
    <dgm:pt modelId="{9A820CBC-6C9B-48E1-A201-4720F48B16BD}" type="pres">
      <dgm:prSet presAssocID="{75C59E33-7CFC-4958-B2FF-46C795037FFF}" presName="Name37" presStyleLbl="parChTrans1D2" presStyleIdx="2" presStyleCnt="3"/>
      <dgm:spPr/>
      <dgm:t>
        <a:bodyPr/>
        <a:lstStyle/>
        <a:p>
          <a:endParaRPr lang="pt-BR"/>
        </a:p>
      </dgm:t>
    </dgm:pt>
    <dgm:pt modelId="{215752E5-2D4E-4F19-B107-6250D2AE576E}" type="pres">
      <dgm:prSet presAssocID="{ED54BFA3-FD99-469B-B02B-ABC0B5C3FD79}" presName="hierRoot2" presStyleCnt="0">
        <dgm:presLayoutVars>
          <dgm:hierBranch val="init"/>
        </dgm:presLayoutVars>
      </dgm:prSet>
      <dgm:spPr/>
    </dgm:pt>
    <dgm:pt modelId="{64AE5ED0-BD95-43E8-AA55-9FC647B725B3}" type="pres">
      <dgm:prSet presAssocID="{ED54BFA3-FD99-469B-B02B-ABC0B5C3FD79}" presName="rootComposite" presStyleCnt="0"/>
      <dgm:spPr/>
    </dgm:pt>
    <dgm:pt modelId="{27079A50-26EB-41F9-ADA2-17643025CDE2}" type="pres">
      <dgm:prSet presAssocID="{ED54BFA3-FD99-469B-B02B-ABC0B5C3FD7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127A468-6EBF-4727-8D2E-70C131656A4F}" type="pres">
      <dgm:prSet presAssocID="{ED54BFA3-FD99-469B-B02B-ABC0B5C3FD79}" presName="rootConnector" presStyleLbl="node2" presStyleIdx="2" presStyleCnt="3"/>
      <dgm:spPr/>
      <dgm:t>
        <a:bodyPr/>
        <a:lstStyle/>
        <a:p>
          <a:endParaRPr lang="pt-BR"/>
        </a:p>
      </dgm:t>
    </dgm:pt>
    <dgm:pt modelId="{9423B327-4479-4073-87BA-91FEC646C804}" type="pres">
      <dgm:prSet presAssocID="{ED54BFA3-FD99-469B-B02B-ABC0B5C3FD79}" presName="hierChild4" presStyleCnt="0"/>
      <dgm:spPr/>
    </dgm:pt>
    <dgm:pt modelId="{3FFBF0A5-BCF0-466B-819F-8873875905AE}" type="pres">
      <dgm:prSet presAssocID="{ED54BFA3-FD99-469B-B02B-ABC0B5C3FD79}" presName="hierChild5" presStyleCnt="0"/>
      <dgm:spPr/>
    </dgm:pt>
    <dgm:pt modelId="{9B052B20-852C-4A32-89AA-764E99B92C57}" type="pres">
      <dgm:prSet presAssocID="{59218E09-F3C8-4183-8268-C5B2B7104DB6}" presName="hierChild3" presStyleCnt="0"/>
      <dgm:spPr/>
    </dgm:pt>
  </dgm:ptLst>
  <dgm:cxnLst>
    <dgm:cxn modelId="{FA979ADE-B499-4106-A055-B83473CC534F}" type="presOf" srcId="{ED54BFA3-FD99-469B-B02B-ABC0B5C3FD79}" destId="{27079A50-26EB-41F9-ADA2-17643025CDE2}" srcOrd="0" destOrd="0" presId="urn:microsoft.com/office/officeart/2005/8/layout/orgChart1"/>
    <dgm:cxn modelId="{BBDCAA4E-B00E-4C8E-8C01-585A0FDBF8DA}" type="presOf" srcId="{ED54BFA3-FD99-469B-B02B-ABC0B5C3FD79}" destId="{2127A468-6EBF-4727-8D2E-70C131656A4F}" srcOrd="1" destOrd="0" presId="urn:microsoft.com/office/officeart/2005/8/layout/orgChart1"/>
    <dgm:cxn modelId="{44285567-8D49-4B22-ABEF-7AB66FA0E0E2}" type="presOf" srcId="{E3BDA1BE-9D89-46E3-80BE-794313D7F789}" destId="{2A01F727-6A68-459A-B242-C03139113077}" srcOrd="1" destOrd="0" presId="urn:microsoft.com/office/officeart/2005/8/layout/orgChart1"/>
    <dgm:cxn modelId="{63B2C25F-C3F4-4140-9A11-186343443A12}" type="presOf" srcId="{59218E09-F3C8-4183-8268-C5B2B7104DB6}" destId="{7526AAB5-23F2-4C40-88B5-FEDBA61DDC22}" srcOrd="1" destOrd="0" presId="urn:microsoft.com/office/officeart/2005/8/layout/orgChart1"/>
    <dgm:cxn modelId="{500DBE18-C1E6-4171-BE34-7526739C2F41}" type="presOf" srcId="{E541419A-A227-42C0-92F1-B6FBB6F075BE}" destId="{D0FC1E91-A591-480F-B60C-950451A54BE7}" srcOrd="1" destOrd="0" presId="urn:microsoft.com/office/officeart/2005/8/layout/orgChart1"/>
    <dgm:cxn modelId="{DBBD42AF-77F8-4B8C-8564-4E80B54E2CF2}" srcId="{59218E09-F3C8-4183-8268-C5B2B7104DB6}" destId="{E3BDA1BE-9D89-46E3-80BE-794313D7F789}" srcOrd="0" destOrd="0" parTransId="{9192B60E-CC28-4FF9-A022-779DE2860892}" sibTransId="{E2965E4A-CD0D-4314-96D4-CDB7F9C98B15}"/>
    <dgm:cxn modelId="{AEBBB4A7-7EA1-4D27-9693-046A216A690F}" type="presOf" srcId="{E3BDA1BE-9D89-46E3-80BE-794313D7F789}" destId="{E4C61F7A-7196-4D77-B003-3AE3D65244C3}" srcOrd="0" destOrd="0" presId="urn:microsoft.com/office/officeart/2005/8/layout/orgChart1"/>
    <dgm:cxn modelId="{648D7316-5218-4355-A5D9-E17383210428}" type="presOf" srcId="{E8C9E225-71E8-4E7A-8BEB-3A894EB38B28}" destId="{A66B8B95-EBCE-406C-BF23-15128F5009FC}" srcOrd="0" destOrd="0" presId="urn:microsoft.com/office/officeart/2005/8/layout/orgChart1"/>
    <dgm:cxn modelId="{0E06E939-051A-4C04-B30D-3BB2EBA09FCD}" srcId="{83487DD2-8868-4296-9916-4D4A29DA4113}" destId="{59218E09-F3C8-4183-8268-C5B2B7104DB6}" srcOrd="0" destOrd="0" parTransId="{8CAA1262-EAEC-4B4D-AFBA-14280EF72271}" sibTransId="{AAD45041-41AE-42A5-9D02-A230CDE8A71B}"/>
    <dgm:cxn modelId="{B63F277C-4864-4FFA-BBFA-9B1E62C4B8B5}" type="presOf" srcId="{9192B60E-CC28-4FF9-A022-779DE2860892}" destId="{DF21CEA2-208E-4B16-98B3-D108D89857AF}" srcOrd="0" destOrd="0" presId="urn:microsoft.com/office/officeart/2005/8/layout/orgChart1"/>
    <dgm:cxn modelId="{AB2D0097-60A8-4F54-BCC0-4D08989EE9A5}" type="presOf" srcId="{83487DD2-8868-4296-9916-4D4A29DA4113}" destId="{21D6D5D0-C6F7-4ACA-8F41-EAFD47DE0369}" srcOrd="0" destOrd="0" presId="urn:microsoft.com/office/officeart/2005/8/layout/orgChart1"/>
    <dgm:cxn modelId="{E0286924-8AB5-456C-B975-9CD72B7742AA}" srcId="{59218E09-F3C8-4183-8268-C5B2B7104DB6}" destId="{ED54BFA3-FD99-469B-B02B-ABC0B5C3FD79}" srcOrd="2" destOrd="0" parTransId="{75C59E33-7CFC-4958-B2FF-46C795037FFF}" sibTransId="{D028E46E-1D43-474A-AE03-E280C92025EB}"/>
    <dgm:cxn modelId="{34D3C4C1-81AA-4E7C-B9D2-32C984603059}" srcId="{59218E09-F3C8-4183-8268-C5B2B7104DB6}" destId="{E541419A-A227-42C0-92F1-B6FBB6F075BE}" srcOrd="1" destOrd="0" parTransId="{E8C9E225-71E8-4E7A-8BEB-3A894EB38B28}" sibTransId="{C550CDB6-0BC9-4348-8E10-A0AE06AC310A}"/>
    <dgm:cxn modelId="{6F293987-E622-42EC-A8A4-A81B5E140F5E}" type="presOf" srcId="{59218E09-F3C8-4183-8268-C5B2B7104DB6}" destId="{484FA640-6E4E-4BCC-8254-050DDD9A2F3C}" srcOrd="0" destOrd="0" presId="urn:microsoft.com/office/officeart/2005/8/layout/orgChart1"/>
    <dgm:cxn modelId="{8D2B360E-ECA0-4284-8978-E2F88475CE92}" type="presOf" srcId="{E541419A-A227-42C0-92F1-B6FBB6F075BE}" destId="{E4347C2E-F666-43E9-AACD-CCAF662C798D}" srcOrd="0" destOrd="0" presId="urn:microsoft.com/office/officeart/2005/8/layout/orgChart1"/>
    <dgm:cxn modelId="{28D875A5-9EFA-4C37-96C1-447CDDC01A8B}" type="presOf" srcId="{75C59E33-7CFC-4958-B2FF-46C795037FFF}" destId="{9A820CBC-6C9B-48E1-A201-4720F48B16BD}" srcOrd="0" destOrd="0" presId="urn:microsoft.com/office/officeart/2005/8/layout/orgChart1"/>
    <dgm:cxn modelId="{50B8D4CC-86C2-4EC5-A297-E9340E6A7C2C}" type="presParOf" srcId="{21D6D5D0-C6F7-4ACA-8F41-EAFD47DE0369}" destId="{56179506-ADDD-4195-8BFC-CDC0D9DDD98C}" srcOrd="0" destOrd="0" presId="urn:microsoft.com/office/officeart/2005/8/layout/orgChart1"/>
    <dgm:cxn modelId="{2171E3AC-71BC-4B3F-967C-857A2ECBBF60}" type="presParOf" srcId="{56179506-ADDD-4195-8BFC-CDC0D9DDD98C}" destId="{3B5A5986-D4DB-4858-83DB-2DD65B339FFD}" srcOrd="0" destOrd="0" presId="urn:microsoft.com/office/officeart/2005/8/layout/orgChart1"/>
    <dgm:cxn modelId="{6E278C73-677E-45CB-9854-A5D2A0D230FF}" type="presParOf" srcId="{3B5A5986-D4DB-4858-83DB-2DD65B339FFD}" destId="{484FA640-6E4E-4BCC-8254-050DDD9A2F3C}" srcOrd="0" destOrd="0" presId="urn:microsoft.com/office/officeart/2005/8/layout/orgChart1"/>
    <dgm:cxn modelId="{B688FBAF-5200-4483-AFFD-65DBB2664A7F}" type="presParOf" srcId="{3B5A5986-D4DB-4858-83DB-2DD65B339FFD}" destId="{7526AAB5-23F2-4C40-88B5-FEDBA61DDC22}" srcOrd="1" destOrd="0" presId="urn:microsoft.com/office/officeart/2005/8/layout/orgChart1"/>
    <dgm:cxn modelId="{47329E8D-A7FC-4DBA-BB34-B9D944D591B7}" type="presParOf" srcId="{56179506-ADDD-4195-8BFC-CDC0D9DDD98C}" destId="{ED4677EB-58BD-4EC4-B596-2C1063D82966}" srcOrd="1" destOrd="0" presId="urn:microsoft.com/office/officeart/2005/8/layout/orgChart1"/>
    <dgm:cxn modelId="{7F48B437-B504-442F-BA7C-4F8DD0FE830E}" type="presParOf" srcId="{ED4677EB-58BD-4EC4-B596-2C1063D82966}" destId="{DF21CEA2-208E-4B16-98B3-D108D89857AF}" srcOrd="0" destOrd="0" presId="urn:microsoft.com/office/officeart/2005/8/layout/orgChart1"/>
    <dgm:cxn modelId="{0FF0C85B-04D1-4A6A-918A-342914AB6509}" type="presParOf" srcId="{ED4677EB-58BD-4EC4-B596-2C1063D82966}" destId="{D6C1C599-D0BE-403B-9FCB-B7EC5450B81A}" srcOrd="1" destOrd="0" presId="urn:microsoft.com/office/officeart/2005/8/layout/orgChart1"/>
    <dgm:cxn modelId="{F0AFFCAE-5CAD-48EC-A79A-4F09E993A89B}" type="presParOf" srcId="{D6C1C599-D0BE-403B-9FCB-B7EC5450B81A}" destId="{12D1FD00-02BD-4938-AA19-EDA13E36620B}" srcOrd="0" destOrd="0" presId="urn:microsoft.com/office/officeart/2005/8/layout/orgChart1"/>
    <dgm:cxn modelId="{60E730E4-AD93-4D80-B318-788E16BEC41C}" type="presParOf" srcId="{12D1FD00-02BD-4938-AA19-EDA13E36620B}" destId="{E4C61F7A-7196-4D77-B003-3AE3D65244C3}" srcOrd="0" destOrd="0" presId="urn:microsoft.com/office/officeart/2005/8/layout/orgChart1"/>
    <dgm:cxn modelId="{6D5D3C57-7752-423F-8224-986CF0774DAA}" type="presParOf" srcId="{12D1FD00-02BD-4938-AA19-EDA13E36620B}" destId="{2A01F727-6A68-459A-B242-C03139113077}" srcOrd="1" destOrd="0" presId="urn:microsoft.com/office/officeart/2005/8/layout/orgChart1"/>
    <dgm:cxn modelId="{78BE0079-CF3C-4935-AA82-9B0D303F0AE3}" type="presParOf" srcId="{D6C1C599-D0BE-403B-9FCB-B7EC5450B81A}" destId="{C6EDEAE1-C1FB-4749-9E8C-1242C2EA89C5}" srcOrd="1" destOrd="0" presId="urn:microsoft.com/office/officeart/2005/8/layout/orgChart1"/>
    <dgm:cxn modelId="{82B5D579-5652-4E89-A4D8-F80BC0D21CD1}" type="presParOf" srcId="{D6C1C599-D0BE-403B-9FCB-B7EC5450B81A}" destId="{CB2A214A-8AAC-4F76-92F8-8048D6E09115}" srcOrd="2" destOrd="0" presId="urn:microsoft.com/office/officeart/2005/8/layout/orgChart1"/>
    <dgm:cxn modelId="{FBA3C7AC-1435-49C3-833F-F2F8F752D6CD}" type="presParOf" srcId="{ED4677EB-58BD-4EC4-B596-2C1063D82966}" destId="{A66B8B95-EBCE-406C-BF23-15128F5009FC}" srcOrd="2" destOrd="0" presId="urn:microsoft.com/office/officeart/2005/8/layout/orgChart1"/>
    <dgm:cxn modelId="{E3181875-3A38-41C1-B588-C755A5D89BB9}" type="presParOf" srcId="{ED4677EB-58BD-4EC4-B596-2C1063D82966}" destId="{5DCABFC8-548D-4B2D-BC3B-F021E3DF7C2B}" srcOrd="3" destOrd="0" presId="urn:microsoft.com/office/officeart/2005/8/layout/orgChart1"/>
    <dgm:cxn modelId="{4BC5EACF-9714-4435-8418-52C5ACC17998}" type="presParOf" srcId="{5DCABFC8-548D-4B2D-BC3B-F021E3DF7C2B}" destId="{8B66C98F-3898-405B-97E3-2AB31E7CB5E2}" srcOrd="0" destOrd="0" presId="urn:microsoft.com/office/officeart/2005/8/layout/orgChart1"/>
    <dgm:cxn modelId="{A4FF16CD-9145-4A84-90BB-32557F254679}" type="presParOf" srcId="{8B66C98F-3898-405B-97E3-2AB31E7CB5E2}" destId="{E4347C2E-F666-43E9-AACD-CCAF662C798D}" srcOrd="0" destOrd="0" presId="urn:microsoft.com/office/officeart/2005/8/layout/orgChart1"/>
    <dgm:cxn modelId="{061BF5EB-2275-4B61-9F5A-214C0312618B}" type="presParOf" srcId="{8B66C98F-3898-405B-97E3-2AB31E7CB5E2}" destId="{D0FC1E91-A591-480F-B60C-950451A54BE7}" srcOrd="1" destOrd="0" presId="urn:microsoft.com/office/officeart/2005/8/layout/orgChart1"/>
    <dgm:cxn modelId="{3738CC30-4EE0-4411-8FDE-3BF29589BDF3}" type="presParOf" srcId="{5DCABFC8-548D-4B2D-BC3B-F021E3DF7C2B}" destId="{2460C7DD-AA4D-4768-B333-73F5FE103D8E}" srcOrd="1" destOrd="0" presId="urn:microsoft.com/office/officeart/2005/8/layout/orgChart1"/>
    <dgm:cxn modelId="{695FC3CB-2851-415B-8CE1-01F95213B362}" type="presParOf" srcId="{5DCABFC8-548D-4B2D-BC3B-F021E3DF7C2B}" destId="{488D5FB2-71BF-436A-86E9-75B7E598DCDD}" srcOrd="2" destOrd="0" presId="urn:microsoft.com/office/officeart/2005/8/layout/orgChart1"/>
    <dgm:cxn modelId="{9CE2F511-DC86-4F4F-8DF6-4E90A9D8AB7B}" type="presParOf" srcId="{ED4677EB-58BD-4EC4-B596-2C1063D82966}" destId="{9A820CBC-6C9B-48E1-A201-4720F48B16BD}" srcOrd="4" destOrd="0" presId="urn:microsoft.com/office/officeart/2005/8/layout/orgChart1"/>
    <dgm:cxn modelId="{672E83E2-8CDA-41E4-9400-91B7D96D5C4A}" type="presParOf" srcId="{ED4677EB-58BD-4EC4-B596-2C1063D82966}" destId="{215752E5-2D4E-4F19-B107-6250D2AE576E}" srcOrd="5" destOrd="0" presId="urn:microsoft.com/office/officeart/2005/8/layout/orgChart1"/>
    <dgm:cxn modelId="{554FB504-61FA-4B82-9049-EEE0B54F1A77}" type="presParOf" srcId="{215752E5-2D4E-4F19-B107-6250D2AE576E}" destId="{64AE5ED0-BD95-43E8-AA55-9FC647B725B3}" srcOrd="0" destOrd="0" presId="urn:microsoft.com/office/officeart/2005/8/layout/orgChart1"/>
    <dgm:cxn modelId="{221E5841-912F-48E4-9FD3-5FD5CE4EFA2B}" type="presParOf" srcId="{64AE5ED0-BD95-43E8-AA55-9FC647B725B3}" destId="{27079A50-26EB-41F9-ADA2-17643025CDE2}" srcOrd="0" destOrd="0" presId="urn:microsoft.com/office/officeart/2005/8/layout/orgChart1"/>
    <dgm:cxn modelId="{3E232E2F-9F87-44A0-956E-FAEACB169F97}" type="presParOf" srcId="{64AE5ED0-BD95-43E8-AA55-9FC647B725B3}" destId="{2127A468-6EBF-4727-8D2E-70C131656A4F}" srcOrd="1" destOrd="0" presId="urn:microsoft.com/office/officeart/2005/8/layout/orgChart1"/>
    <dgm:cxn modelId="{13B7D4B4-622C-43A3-AD68-E2FA042DC277}" type="presParOf" srcId="{215752E5-2D4E-4F19-B107-6250D2AE576E}" destId="{9423B327-4479-4073-87BA-91FEC646C804}" srcOrd="1" destOrd="0" presId="urn:microsoft.com/office/officeart/2005/8/layout/orgChart1"/>
    <dgm:cxn modelId="{B3E183AF-8A9C-4918-A7AB-2F956150326F}" type="presParOf" srcId="{215752E5-2D4E-4F19-B107-6250D2AE576E}" destId="{3FFBF0A5-BCF0-466B-819F-8873875905AE}" srcOrd="2" destOrd="0" presId="urn:microsoft.com/office/officeart/2005/8/layout/orgChart1"/>
    <dgm:cxn modelId="{E5D7751F-127D-4F25-A9A4-2C01CEE6E802}" type="presParOf" srcId="{56179506-ADDD-4195-8BFC-CDC0D9DDD98C}" destId="{9B052B20-852C-4A32-89AA-764E99B92C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487DD2-8868-4296-9916-4D4A29DA4113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9218E09-F3C8-4183-8268-C5B2B7104DB6}">
      <dgm:prSet phldrT="[Texto]"/>
      <dgm:spPr/>
      <dgm:t>
        <a:bodyPr/>
        <a:lstStyle/>
        <a:p>
          <a:r>
            <a:rPr lang="pt-BR" dirty="0"/>
            <a:t>Superintendência de Normas Técnicas – SUNOT</a:t>
          </a:r>
        </a:p>
        <a:p>
          <a:r>
            <a:rPr lang="pt-BR" b="1" dirty="0">
              <a:solidFill>
                <a:srgbClr val="FFC000"/>
              </a:solidFill>
            </a:rPr>
            <a:t>Carlos César</a:t>
          </a:r>
        </a:p>
      </dgm:t>
    </dgm:pt>
    <dgm:pt modelId="{8CAA1262-EAEC-4B4D-AFBA-14280EF72271}" type="parTrans" cxnId="{0E06E939-051A-4C04-B30D-3BB2EBA09FCD}">
      <dgm:prSet/>
      <dgm:spPr/>
      <dgm:t>
        <a:bodyPr/>
        <a:lstStyle/>
        <a:p>
          <a:endParaRPr lang="pt-BR"/>
        </a:p>
      </dgm:t>
    </dgm:pt>
    <dgm:pt modelId="{AAD45041-41AE-42A5-9D02-A230CDE8A71B}" type="sibTrans" cxnId="{0E06E939-051A-4C04-B30D-3BB2EBA09FCD}">
      <dgm:prSet/>
      <dgm:spPr/>
      <dgm:t>
        <a:bodyPr/>
        <a:lstStyle/>
        <a:p>
          <a:endParaRPr lang="pt-BR"/>
        </a:p>
      </dgm:t>
    </dgm:pt>
    <dgm:pt modelId="{E3BDA1BE-9D89-46E3-80BE-794313D7F789}">
      <dgm:prSet phldrT="[Texto]"/>
      <dgm:spPr/>
      <dgm:t>
        <a:bodyPr/>
        <a:lstStyle/>
        <a:p>
          <a:r>
            <a:rPr lang="pt-BR" dirty="0"/>
            <a:t>Coordenadoria de Produção de Normas</a:t>
          </a:r>
        </a:p>
        <a:p>
          <a:r>
            <a:rPr lang="pt-BR" b="1" dirty="0">
              <a:solidFill>
                <a:srgbClr val="FFC000"/>
              </a:solidFill>
            </a:rPr>
            <a:t>Danielle Rangel</a:t>
          </a:r>
        </a:p>
      </dgm:t>
    </dgm:pt>
    <dgm:pt modelId="{9192B60E-CC28-4FF9-A022-779DE2860892}" type="parTrans" cxnId="{DBBD42AF-77F8-4B8C-8564-4E80B54E2CF2}">
      <dgm:prSet/>
      <dgm:spPr/>
      <dgm:t>
        <a:bodyPr/>
        <a:lstStyle/>
        <a:p>
          <a:endParaRPr lang="pt-BR"/>
        </a:p>
      </dgm:t>
    </dgm:pt>
    <dgm:pt modelId="{E2965E4A-CD0D-4314-96D4-CDB7F9C98B15}" type="sibTrans" cxnId="{DBBD42AF-77F8-4B8C-8564-4E80B54E2CF2}">
      <dgm:prSet/>
      <dgm:spPr/>
      <dgm:t>
        <a:bodyPr/>
        <a:lstStyle/>
        <a:p>
          <a:endParaRPr lang="pt-BR"/>
        </a:p>
      </dgm:t>
    </dgm:pt>
    <dgm:pt modelId="{E541419A-A227-42C0-92F1-B6FBB6F075BE}">
      <dgm:prSet phldrT="[Texto]"/>
      <dgm:spPr/>
      <dgm:t>
        <a:bodyPr/>
        <a:lstStyle/>
        <a:p>
          <a:r>
            <a:rPr lang="pt-BR" dirty="0"/>
            <a:t>Coordenadoria de Atendimento</a:t>
          </a:r>
        </a:p>
        <a:p>
          <a:r>
            <a:rPr lang="pt-BR" b="1" dirty="0">
              <a:solidFill>
                <a:srgbClr val="FFC000"/>
              </a:solidFill>
            </a:rPr>
            <a:t>David Dantas</a:t>
          </a:r>
        </a:p>
      </dgm:t>
    </dgm:pt>
    <dgm:pt modelId="{E8C9E225-71E8-4E7A-8BEB-3A894EB38B28}" type="parTrans" cxnId="{34D3C4C1-81AA-4E7C-B9D2-32C984603059}">
      <dgm:prSet/>
      <dgm:spPr/>
      <dgm:t>
        <a:bodyPr/>
        <a:lstStyle/>
        <a:p>
          <a:endParaRPr lang="pt-BR"/>
        </a:p>
      </dgm:t>
    </dgm:pt>
    <dgm:pt modelId="{C550CDB6-0BC9-4348-8E10-A0AE06AC310A}" type="sibTrans" cxnId="{34D3C4C1-81AA-4E7C-B9D2-32C984603059}">
      <dgm:prSet/>
      <dgm:spPr/>
      <dgm:t>
        <a:bodyPr/>
        <a:lstStyle/>
        <a:p>
          <a:endParaRPr lang="pt-BR"/>
        </a:p>
      </dgm:t>
    </dgm:pt>
    <dgm:pt modelId="{ED54BFA3-FD99-469B-B02B-ABC0B5C3FD79}">
      <dgm:prSet phldrT="[Texto]"/>
      <dgm:spPr/>
      <dgm:t>
        <a:bodyPr/>
        <a:lstStyle/>
        <a:p>
          <a:r>
            <a:rPr lang="pt-BR" dirty="0"/>
            <a:t>Coordenadoria de Integridade Contábil</a:t>
          </a:r>
        </a:p>
        <a:p>
          <a:r>
            <a:rPr lang="pt-BR" b="1" dirty="0">
              <a:solidFill>
                <a:srgbClr val="FFC000"/>
              </a:solidFill>
            </a:rPr>
            <a:t>Renata </a:t>
          </a:r>
          <a:r>
            <a:rPr lang="pt-BR" b="1" dirty="0" err="1">
              <a:solidFill>
                <a:srgbClr val="FFC000"/>
              </a:solidFill>
            </a:rPr>
            <a:t>Onorato</a:t>
          </a:r>
          <a:endParaRPr lang="pt-BR" b="1" dirty="0">
            <a:solidFill>
              <a:srgbClr val="FFC000"/>
            </a:solidFill>
          </a:endParaRPr>
        </a:p>
      </dgm:t>
    </dgm:pt>
    <dgm:pt modelId="{75C59E33-7CFC-4958-B2FF-46C795037FFF}" type="parTrans" cxnId="{E0286924-8AB5-456C-B975-9CD72B7742AA}">
      <dgm:prSet/>
      <dgm:spPr/>
      <dgm:t>
        <a:bodyPr/>
        <a:lstStyle/>
        <a:p>
          <a:endParaRPr lang="pt-BR"/>
        </a:p>
      </dgm:t>
    </dgm:pt>
    <dgm:pt modelId="{D028E46E-1D43-474A-AE03-E280C92025EB}" type="sibTrans" cxnId="{E0286924-8AB5-456C-B975-9CD72B7742AA}">
      <dgm:prSet/>
      <dgm:spPr/>
      <dgm:t>
        <a:bodyPr/>
        <a:lstStyle/>
        <a:p>
          <a:endParaRPr lang="pt-BR"/>
        </a:p>
      </dgm:t>
    </dgm:pt>
    <dgm:pt modelId="{FAD5D0A8-E96E-4054-B095-1AA72DF2A3A3}">
      <dgm:prSet/>
      <dgm:spPr/>
      <dgm:t>
        <a:bodyPr/>
        <a:lstStyle/>
        <a:p>
          <a:r>
            <a:rPr lang="pt-BR" dirty="0"/>
            <a:t>Coordenadoria de Acompanhamento de Registros Contábeis</a:t>
          </a:r>
        </a:p>
        <a:p>
          <a:r>
            <a:rPr lang="pt-BR" b="1" dirty="0">
              <a:solidFill>
                <a:srgbClr val="FFC000"/>
              </a:solidFill>
            </a:rPr>
            <a:t>Paulo Chan</a:t>
          </a:r>
        </a:p>
      </dgm:t>
    </dgm:pt>
    <dgm:pt modelId="{6D2110BC-55B0-442E-BBFC-B9DECE65A865}" type="parTrans" cxnId="{F8663D69-E470-40CB-8A83-CB1FD1B20AC8}">
      <dgm:prSet/>
      <dgm:spPr/>
      <dgm:t>
        <a:bodyPr/>
        <a:lstStyle/>
        <a:p>
          <a:endParaRPr lang="pt-BR"/>
        </a:p>
      </dgm:t>
    </dgm:pt>
    <dgm:pt modelId="{05820D6D-C49B-4509-8DF0-2DCC968DD162}" type="sibTrans" cxnId="{F8663D69-E470-40CB-8A83-CB1FD1B20AC8}">
      <dgm:prSet/>
      <dgm:spPr/>
      <dgm:t>
        <a:bodyPr/>
        <a:lstStyle/>
        <a:p>
          <a:endParaRPr lang="pt-BR"/>
        </a:p>
      </dgm:t>
    </dgm:pt>
    <dgm:pt modelId="{21D6D5D0-C6F7-4ACA-8F41-EAFD47DE0369}" type="pres">
      <dgm:prSet presAssocID="{83487DD2-8868-4296-9916-4D4A29DA41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6179506-ADDD-4195-8BFC-CDC0D9DDD98C}" type="pres">
      <dgm:prSet presAssocID="{59218E09-F3C8-4183-8268-C5B2B7104DB6}" presName="hierRoot1" presStyleCnt="0">
        <dgm:presLayoutVars>
          <dgm:hierBranch val="init"/>
        </dgm:presLayoutVars>
      </dgm:prSet>
      <dgm:spPr/>
    </dgm:pt>
    <dgm:pt modelId="{3B5A5986-D4DB-4858-83DB-2DD65B339FFD}" type="pres">
      <dgm:prSet presAssocID="{59218E09-F3C8-4183-8268-C5B2B7104DB6}" presName="rootComposite1" presStyleCnt="0"/>
      <dgm:spPr/>
    </dgm:pt>
    <dgm:pt modelId="{484FA640-6E4E-4BCC-8254-050DDD9A2F3C}" type="pres">
      <dgm:prSet presAssocID="{59218E09-F3C8-4183-8268-C5B2B7104DB6}" presName="rootText1" presStyleLbl="node0" presStyleIdx="0" presStyleCnt="1" custScaleX="123359" custLinFactNeighborX="-6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526AAB5-23F2-4C40-88B5-FEDBA61DDC22}" type="pres">
      <dgm:prSet presAssocID="{59218E09-F3C8-4183-8268-C5B2B7104DB6}" presName="rootConnector1" presStyleLbl="node1" presStyleIdx="0" presStyleCnt="0"/>
      <dgm:spPr/>
      <dgm:t>
        <a:bodyPr/>
        <a:lstStyle/>
        <a:p>
          <a:endParaRPr lang="pt-BR"/>
        </a:p>
      </dgm:t>
    </dgm:pt>
    <dgm:pt modelId="{ED4677EB-58BD-4EC4-B596-2C1063D82966}" type="pres">
      <dgm:prSet presAssocID="{59218E09-F3C8-4183-8268-C5B2B7104DB6}" presName="hierChild2" presStyleCnt="0"/>
      <dgm:spPr/>
    </dgm:pt>
    <dgm:pt modelId="{DF21CEA2-208E-4B16-98B3-D108D89857AF}" type="pres">
      <dgm:prSet presAssocID="{9192B60E-CC28-4FF9-A022-779DE2860892}" presName="Name37" presStyleLbl="parChTrans1D2" presStyleIdx="0" presStyleCnt="4"/>
      <dgm:spPr/>
      <dgm:t>
        <a:bodyPr/>
        <a:lstStyle/>
        <a:p>
          <a:endParaRPr lang="pt-BR"/>
        </a:p>
      </dgm:t>
    </dgm:pt>
    <dgm:pt modelId="{D6C1C599-D0BE-403B-9FCB-B7EC5450B81A}" type="pres">
      <dgm:prSet presAssocID="{E3BDA1BE-9D89-46E3-80BE-794313D7F789}" presName="hierRoot2" presStyleCnt="0">
        <dgm:presLayoutVars>
          <dgm:hierBranch val="init"/>
        </dgm:presLayoutVars>
      </dgm:prSet>
      <dgm:spPr/>
    </dgm:pt>
    <dgm:pt modelId="{12D1FD00-02BD-4938-AA19-EDA13E36620B}" type="pres">
      <dgm:prSet presAssocID="{E3BDA1BE-9D89-46E3-80BE-794313D7F789}" presName="rootComposite" presStyleCnt="0"/>
      <dgm:spPr/>
    </dgm:pt>
    <dgm:pt modelId="{E4C61F7A-7196-4D77-B003-3AE3D65244C3}" type="pres">
      <dgm:prSet presAssocID="{E3BDA1BE-9D89-46E3-80BE-794313D7F78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A01F727-6A68-459A-B242-C03139113077}" type="pres">
      <dgm:prSet presAssocID="{E3BDA1BE-9D89-46E3-80BE-794313D7F789}" presName="rootConnector" presStyleLbl="node2" presStyleIdx="0" presStyleCnt="4"/>
      <dgm:spPr/>
      <dgm:t>
        <a:bodyPr/>
        <a:lstStyle/>
        <a:p>
          <a:endParaRPr lang="pt-BR"/>
        </a:p>
      </dgm:t>
    </dgm:pt>
    <dgm:pt modelId="{C6EDEAE1-C1FB-4749-9E8C-1242C2EA89C5}" type="pres">
      <dgm:prSet presAssocID="{E3BDA1BE-9D89-46E3-80BE-794313D7F789}" presName="hierChild4" presStyleCnt="0"/>
      <dgm:spPr/>
    </dgm:pt>
    <dgm:pt modelId="{CB2A214A-8AAC-4F76-92F8-8048D6E09115}" type="pres">
      <dgm:prSet presAssocID="{E3BDA1BE-9D89-46E3-80BE-794313D7F789}" presName="hierChild5" presStyleCnt="0"/>
      <dgm:spPr/>
    </dgm:pt>
    <dgm:pt modelId="{A66B8B95-EBCE-406C-BF23-15128F5009FC}" type="pres">
      <dgm:prSet presAssocID="{E8C9E225-71E8-4E7A-8BEB-3A894EB38B28}" presName="Name37" presStyleLbl="parChTrans1D2" presStyleIdx="1" presStyleCnt="4"/>
      <dgm:spPr/>
      <dgm:t>
        <a:bodyPr/>
        <a:lstStyle/>
        <a:p>
          <a:endParaRPr lang="pt-BR"/>
        </a:p>
      </dgm:t>
    </dgm:pt>
    <dgm:pt modelId="{5DCABFC8-548D-4B2D-BC3B-F021E3DF7C2B}" type="pres">
      <dgm:prSet presAssocID="{E541419A-A227-42C0-92F1-B6FBB6F075BE}" presName="hierRoot2" presStyleCnt="0">
        <dgm:presLayoutVars>
          <dgm:hierBranch val="init"/>
        </dgm:presLayoutVars>
      </dgm:prSet>
      <dgm:spPr/>
    </dgm:pt>
    <dgm:pt modelId="{8B66C98F-3898-405B-97E3-2AB31E7CB5E2}" type="pres">
      <dgm:prSet presAssocID="{E541419A-A227-42C0-92F1-B6FBB6F075BE}" presName="rootComposite" presStyleCnt="0"/>
      <dgm:spPr/>
    </dgm:pt>
    <dgm:pt modelId="{E4347C2E-F666-43E9-AACD-CCAF662C798D}" type="pres">
      <dgm:prSet presAssocID="{E541419A-A227-42C0-92F1-B6FBB6F075B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0FC1E91-A591-480F-B60C-950451A54BE7}" type="pres">
      <dgm:prSet presAssocID="{E541419A-A227-42C0-92F1-B6FBB6F075BE}" presName="rootConnector" presStyleLbl="node2" presStyleIdx="1" presStyleCnt="4"/>
      <dgm:spPr/>
      <dgm:t>
        <a:bodyPr/>
        <a:lstStyle/>
        <a:p>
          <a:endParaRPr lang="pt-BR"/>
        </a:p>
      </dgm:t>
    </dgm:pt>
    <dgm:pt modelId="{2460C7DD-AA4D-4768-B333-73F5FE103D8E}" type="pres">
      <dgm:prSet presAssocID="{E541419A-A227-42C0-92F1-B6FBB6F075BE}" presName="hierChild4" presStyleCnt="0"/>
      <dgm:spPr/>
    </dgm:pt>
    <dgm:pt modelId="{488D5FB2-71BF-436A-86E9-75B7E598DCDD}" type="pres">
      <dgm:prSet presAssocID="{E541419A-A227-42C0-92F1-B6FBB6F075BE}" presName="hierChild5" presStyleCnt="0"/>
      <dgm:spPr/>
    </dgm:pt>
    <dgm:pt modelId="{9A820CBC-6C9B-48E1-A201-4720F48B16BD}" type="pres">
      <dgm:prSet presAssocID="{75C59E33-7CFC-4958-B2FF-46C795037FFF}" presName="Name37" presStyleLbl="parChTrans1D2" presStyleIdx="2" presStyleCnt="4"/>
      <dgm:spPr/>
      <dgm:t>
        <a:bodyPr/>
        <a:lstStyle/>
        <a:p>
          <a:endParaRPr lang="pt-BR"/>
        </a:p>
      </dgm:t>
    </dgm:pt>
    <dgm:pt modelId="{215752E5-2D4E-4F19-B107-6250D2AE576E}" type="pres">
      <dgm:prSet presAssocID="{ED54BFA3-FD99-469B-B02B-ABC0B5C3FD79}" presName="hierRoot2" presStyleCnt="0">
        <dgm:presLayoutVars>
          <dgm:hierBranch val="init"/>
        </dgm:presLayoutVars>
      </dgm:prSet>
      <dgm:spPr/>
    </dgm:pt>
    <dgm:pt modelId="{64AE5ED0-BD95-43E8-AA55-9FC647B725B3}" type="pres">
      <dgm:prSet presAssocID="{ED54BFA3-FD99-469B-B02B-ABC0B5C3FD79}" presName="rootComposite" presStyleCnt="0"/>
      <dgm:spPr/>
    </dgm:pt>
    <dgm:pt modelId="{27079A50-26EB-41F9-ADA2-17643025CDE2}" type="pres">
      <dgm:prSet presAssocID="{ED54BFA3-FD99-469B-B02B-ABC0B5C3FD7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127A468-6EBF-4727-8D2E-70C131656A4F}" type="pres">
      <dgm:prSet presAssocID="{ED54BFA3-FD99-469B-B02B-ABC0B5C3FD79}" presName="rootConnector" presStyleLbl="node2" presStyleIdx="2" presStyleCnt="4"/>
      <dgm:spPr/>
      <dgm:t>
        <a:bodyPr/>
        <a:lstStyle/>
        <a:p>
          <a:endParaRPr lang="pt-BR"/>
        </a:p>
      </dgm:t>
    </dgm:pt>
    <dgm:pt modelId="{9423B327-4479-4073-87BA-91FEC646C804}" type="pres">
      <dgm:prSet presAssocID="{ED54BFA3-FD99-469B-B02B-ABC0B5C3FD79}" presName="hierChild4" presStyleCnt="0"/>
      <dgm:spPr/>
    </dgm:pt>
    <dgm:pt modelId="{3FFBF0A5-BCF0-466B-819F-8873875905AE}" type="pres">
      <dgm:prSet presAssocID="{ED54BFA3-FD99-469B-B02B-ABC0B5C3FD79}" presName="hierChild5" presStyleCnt="0"/>
      <dgm:spPr/>
    </dgm:pt>
    <dgm:pt modelId="{83F6AD64-7618-45F4-B7EF-30339971401F}" type="pres">
      <dgm:prSet presAssocID="{6D2110BC-55B0-442E-BBFC-B9DECE65A865}" presName="Name37" presStyleLbl="parChTrans1D2" presStyleIdx="3" presStyleCnt="4"/>
      <dgm:spPr/>
      <dgm:t>
        <a:bodyPr/>
        <a:lstStyle/>
        <a:p>
          <a:endParaRPr lang="pt-BR"/>
        </a:p>
      </dgm:t>
    </dgm:pt>
    <dgm:pt modelId="{23890309-E066-40CD-B9D2-7F0EAA0E2975}" type="pres">
      <dgm:prSet presAssocID="{FAD5D0A8-E96E-4054-B095-1AA72DF2A3A3}" presName="hierRoot2" presStyleCnt="0">
        <dgm:presLayoutVars>
          <dgm:hierBranch val="init"/>
        </dgm:presLayoutVars>
      </dgm:prSet>
      <dgm:spPr/>
    </dgm:pt>
    <dgm:pt modelId="{A396968D-BA94-4935-BDE0-582CEB6C3C17}" type="pres">
      <dgm:prSet presAssocID="{FAD5D0A8-E96E-4054-B095-1AA72DF2A3A3}" presName="rootComposite" presStyleCnt="0"/>
      <dgm:spPr/>
    </dgm:pt>
    <dgm:pt modelId="{BDAEC0DC-3D01-4CAD-AA5D-5CFE3BDCE834}" type="pres">
      <dgm:prSet presAssocID="{FAD5D0A8-E96E-4054-B095-1AA72DF2A3A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2BA573C-14C6-4D86-AA51-07662B218EF0}" type="pres">
      <dgm:prSet presAssocID="{FAD5D0A8-E96E-4054-B095-1AA72DF2A3A3}" presName="rootConnector" presStyleLbl="node2" presStyleIdx="3" presStyleCnt="4"/>
      <dgm:spPr/>
      <dgm:t>
        <a:bodyPr/>
        <a:lstStyle/>
        <a:p>
          <a:endParaRPr lang="pt-BR"/>
        </a:p>
      </dgm:t>
    </dgm:pt>
    <dgm:pt modelId="{F72191BE-173B-4C0B-9E57-FDA3421FA4B7}" type="pres">
      <dgm:prSet presAssocID="{FAD5D0A8-E96E-4054-B095-1AA72DF2A3A3}" presName="hierChild4" presStyleCnt="0"/>
      <dgm:spPr/>
    </dgm:pt>
    <dgm:pt modelId="{9661312E-C4A4-402F-A241-E9D6BB290EDD}" type="pres">
      <dgm:prSet presAssocID="{FAD5D0A8-E96E-4054-B095-1AA72DF2A3A3}" presName="hierChild5" presStyleCnt="0"/>
      <dgm:spPr/>
    </dgm:pt>
    <dgm:pt modelId="{9B052B20-852C-4A32-89AA-764E99B92C57}" type="pres">
      <dgm:prSet presAssocID="{59218E09-F3C8-4183-8268-C5B2B7104DB6}" presName="hierChild3" presStyleCnt="0"/>
      <dgm:spPr/>
    </dgm:pt>
  </dgm:ptLst>
  <dgm:cxnLst>
    <dgm:cxn modelId="{FA979ADE-B499-4106-A055-B83473CC534F}" type="presOf" srcId="{ED54BFA3-FD99-469B-B02B-ABC0B5C3FD79}" destId="{27079A50-26EB-41F9-ADA2-17643025CDE2}" srcOrd="0" destOrd="0" presId="urn:microsoft.com/office/officeart/2005/8/layout/orgChart1"/>
    <dgm:cxn modelId="{BBDCAA4E-B00E-4C8E-8C01-585A0FDBF8DA}" type="presOf" srcId="{ED54BFA3-FD99-469B-B02B-ABC0B5C3FD79}" destId="{2127A468-6EBF-4727-8D2E-70C131656A4F}" srcOrd="1" destOrd="0" presId="urn:microsoft.com/office/officeart/2005/8/layout/orgChart1"/>
    <dgm:cxn modelId="{635DE269-9397-46CC-A6A8-BDF7A056A671}" type="presOf" srcId="{FAD5D0A8-E96E-4054-B095-1AA72DF2A3A3}" destId="{C2BA573C-14C6-4D86-AA51-07662B218EF0}" srcOrd="1" destOrd="0" presId="urn:microsoft.com/office/officeart/2005/8/layout/orgChart1"/>
    <dgm:cxn modelId="{44285567-8D49-4B22-ABEF-7AB66FA0E0E2}" type="presOf" srcId="{E3BDA1BE-9D89-46E3-80BE-794313D7F789}" destId="{2A01F727-6A68-459A-B242-C03139113077}" srcOrd="1" destOrd="0" presId="urn:microsoft.com/office/officeart/2005/8/layout/orgChart1"/>
    <dgm:cxn modelId="{63B2C25F-C3F4-4140-9A11-186343443A12}" type="presOf" srcId="{59218E09-F3C8-4183-8268-C5B2B7104DB6}" destId="{7526AAB5-23F2-4C40-88B5-FEDBA61DDC22}" srcOrd="1" destOrd="0" presId="urn:microsoft.com/office/officeart/2005/8/layout/orgChart1"/>
    <dgm:cxn modelId="{76975591-82D2-4BF5-BEF0-9490F11FB073}" type="presOf" srcId="{6D2110BC-55B0-442E-BBFC-B9DECE65A865}" destId="{83F6AD64-7618-45F4-B7EF-30339971401F}" srcOrd="0" destOrd="0" presId="urn:microsoft.com/office/officeart/2005/8/layout/orgChart1"/>
    <dgm:cxn modelId="{500DBE18-C1E6-4171-BE34-7526739C2F41}" type="presOf" srcId="{E541419A-A227-42C0-92F1-B6FBB6F075BE}" destId="{D0FC1E91-A591-480F-B60C-950451A54BE7}" srcOrd="1" destOrd="0" presId="urn:microsoft.com/office/officeart/2005/8/layout/orgChart1"/>
    <dgm:cxn modelId="{DBBD42AF-77F8-4B8C-8564-4E80B54E2CF2}" srcId="{59218E09-F3C8-4183-8268-C5B2B7104DB6}" destId="{E3BDA1BE-9D89-46E3-80BE-794313D7F789}" srcOrd="0" destOrd="0" parTransId="{9192B60E-CC28-4FF9-A022-779DE2860892}" sibTransId="{E2965E4A-CD0D-4314-96D4-CDB7F9C98B15}"/>
    <dgm:cxn modelId="{F8663D69-E470-40CB-8A83-CB1FD1B20AC8}" srcId="{59218E09-F3C8-4183-8268-C5B2B7104DB6}" destId="{FAD5D0A8-E96E-4054-B095-1AA72DF2A3A3}" srcOrd="3" destOrd="0" parTransId="{6D2110BC-55B0-442E-BBFC-B9DECE65A865}" sibTransId="{05820D6D-C49B-4509-8DF0-2DCC968DD162}"/>
    <dgm:cxn modelId="{AEBBB4A7-7EA1-4D27-9693-046A216A690F}" type="presOf" srcId="{E3BDA1BE-9D89-46E3-80BE-794313D7F789}" destId="{E4C61F7A-7196-4D77-B003-3AE3D65244C3}" srcOrd="0" destOrd="0" presId="urn:microsoft.com/office/officeart/2005/8/layout/orgChart1"/>
    <dgm:cxn modelId="{02300159-09CF-45F8-8581-CF9E2C2F2FCB}" type="presOf" srcId="{FAD5D0A8-E96E-4054-B095-1AA72DF2A3A3}" destId="{BDAEC0DC-3D01-4CAD-AA5D-5CFE3BDCE834}" srcOrd="0" destOrd="0" presId="urn:microsoft.com/office/officeart/2005/8/layout/orgChart1"/>
    <dgm:cxn modelId="{648D7316-5218-4355-A5D9-E17383210428}" type="presOf" srcId="{E8C9E225-71E8-4E7A-8BEB-3A894EB38B28}" destId="{A66B8B95-EBCE-406C-BF23-15128F5009FC}" srcOrd="0" destOrd="0" presId="urn:microsoft.com/office/officeart/2005/8/layout/orgChart1"/>
    <dgm:cxn modelId="{0E06E939-051A-4C04-B30D-3BB2EBA09FCD}" srcId="{83487DD2-8868-4296-9916-4D4A29DA4113}" destId="{59218E09-F3C8-4183-8268-C5B2B7104DB6}" srcOrd="0" destOrd="0" parTransId="{8CAA1262-EAEC-4B4D-AFBA-14280EF72271}" sibTransId="{AAD45041-41AE-42A5-9D02-A230CDE8A71B}"/>
    <dgm:cxn modelId="{B63F277C-4864-4FFA-BBFA-9B1E62C4B8B5}" type="presOf" srcId="{9192B60E-CC28-4FF9-A022-779DE2860892}" destId="{DF21CEA2-208E-4B16-98B3-D108D89857AF}" srcOrd="0" destOrd="0" presId="urn:microsoft.com/office/officeart/2005/8/layout/orgChart1"/>
    <dgm:cxn modelId="{AB2D0097-60A8-4F54-BCC0-4D08989EE9A5}" type="presOf" srcId="{83487DD2-8868-4296-9916-4D4A29DA4113}" destId="{21D6D5D0-C6F7-4ACA-8F41-EAFD47DE0369}" srcOrd="0" destOrd="0" presId="urn:microsoft.com/office/officeart/2005/8/layout/orgChart1"/>
    <dgm:cxn modelId="{E0286924-8AB5-456C-B975-9CD72B7742AA}" srcId="{59218E09-F3C8-4183-8268-C5B2B7104DB6}" destId="{ED54BFA3-FD99-469B-B02B-ABC0B5C3FD79}" srcOrd="2" destOrd="0" parTransId="{75C59E33-7CFC-4958-B2FF-46C795037FFF}" sibTransId="{D028E46E-1D43-474A-AE03-E280C92025EB}"/>
    <dgm:cxn modelId="{34D3C4C1-81AA-4E7C-B9D2-32C984603059}" srcId="{59218E09-F3C8-4183-8268-C5B2B7104DB6}" destId="{E541419A-A227-42C0-92F1-B6FBB6F075BE}" srcOrd="1" destOrd="0" parTransId="{E8C9E225-71E8-4E7A-8BEB-3A894EB38B28}" sibTransId="{C550CDB6-0BC9-4348-8E10-A0AE06AC310A}"/>
    <dgm:cxn modelId="{6F293987-E622-42EC-A8A4-A81B5E140F5E}" type="presOf" srcId="{59218E09-F3C8-4183-8268-C5B2B7104DB6}" destId="{484FA640-6E4E-4BCC-8254-050DDD9A2F3C}" srcOrd="0" destOrd="0" presId="urn:microsoft.com/office/officeart/2005/8/layout/orgChart1"/>
    <dgm:cxn modelId="{8D2B360E-ECA0-4284-8978-E2F88475CE92}" type="presOf" srcId="{E541419A-A227-42C0-92F1-B6FBB6F075BE}" destId="{E4347C2E-F666-43E9-AACD-CCAF662C798D}" srcOrd="0" destOrd="0" presId="urn:microsoft.com/office/officeart/2005/8/layout/orgChart1"/>
    <dgm:cxn modelId="{28D875A5-9EFA-4C37-96C1-447CDDC01A8B}" type="presOf" srcId="{75C59E33-7CFC-4958-B2FF-46C795037FFF}" destId="{9A820CBC-6C9B-48E1-A201-4720F48B16BD}" srcOrd="0" destOrd="0" presId="urn:microsoft.com/office/officeart/2005/8/layout/orgChart1"/>
    <dgm:cxn modelId="{50B8D4CC-86C2-4EC5-A297-E9340E6A7C2C}" type="presParOf" srcId="{21D6D5D0-C6F7-4ACA-8F41-EAFD47DE0369}" destId="{56179506-ADDD-4195-8BFC-CDC0D9DDD98C}" srcOrd="0" destOrd="0" presId="urn:microsoft.com/office/officeart/2005/8/layout/orgChart1"/>
    <dgm:cxn modelId="{2171E3AC-71BC-4B3F-967C-857A2ECBBF60}" type="presParOf" srcId="{56179506-ADDD-4195-8BFC-CDC0D9DDD98C}" destId="{3B5A5986-D4DB-4858-83DB-2DD65B339FFD}" srcOrd="0" destOrd="0" presId="urn:microsoft.com/office/officeart/2005/8/layout/orgChart1"/>
    <dgm:cxn modelId="{6E278C73-677E-45CB-9854-A5D2A0D230FF}" type="presParOf" srcId="{3B5A5986-D4DB-4858-83DB-2DD65B339FFD}" destId="{484FA640-6E4E-4BCC-8254-050DDD9A2F3C}" srcOrd="0" destOrd="0" presId="urn:microsoft.com/office/officeart/2005/8/layout/orgChart1"/>
    <dgm:cxn modelId="{B688FBAF-5200-4483-AFFD-65DBB2664A7F}" type="presParOf" srcId="{3B5A5986-D4DB-4858-83DB-2DD65B339FFD}" destId="{7526AAB5-23F2-4C40-88B5-FEDBA61DDC22}" srcOrd="1" destOrd="0" presId="urn:microsoft.com/office/officeart/2005/8/layout/orgChart1"/>
    <dgm:cxn modelId="{47329E8D-A7FC-4DBA-BB34-B9D944D591B7}" type="presParOf" srcId="{56179506-ADDD-4195-8BFC-CDC0D9DDD98C}" destId="{ED4677EB-58BD-4EC4-B596-2C1063D82966}" srcOrd="1" destOrd="0" presId="urn:microsoft.com/office/officeart/2005/8/layout/orgChart1"/>
    <dgm:cxn modelId="{7F48B437-B504-442F-BA7C-4F8DD0FE830E}" type="presParOf" srcId="{ED4677EB-58BD-4EC4-B596-2C1063D82966}" destId="{DF21CEA2-208E-4B16-98B3-D108D89857AF}" srcOrd="0" destOrd="0" presId="urn:microsoft.com/office/officeart/2005/8/layout/orgChart1"/>
    <dgm:cxn modelId="{0FF0C85B-04D1-4A6A-918A-342914AB6509}" type="presParOf" srcId="{ED4677EB-58BD-4EC4-B596-2C1063D82966}" destId="{D6C1C599-D0BE-403B-9FCB-B7EC5450B81A}" srcOrd="1" destOrd="0" presId="urn:microsoft.com/office/officeart/2005/8/layout/orgChart1"/>
    <dgm:cxn modelId="{F0AFFCAE-5CAD-48EC-A79A-4F09E993A89B}" type="presParOf" srcId="{D6C1C599-D0BE-403B-9FCB-B7EC5450B81A}" destId="{12D1FD00-02BD-4938-AA19-EDA13E36620B}" srcOrd="0" destOrd="0" presId="urn:microsoft.com/office/officeart/2005/8/layout/orgChart1"/>
    <dgm:cxn modelId="{60E730E4-AD93-4D80-B318-788E16BEC41C}" type="presParOf" srcId="{12D1FD00-02BD-4938-AA19-EDA13E36620B}" destId="{E4C61F7A-7196-4D77-B003-3AE3D65244C3}" srcOrd="0" destOrd="0" presId="urn:microsoft.com/office/officeart/2005/8/layout/orgChart1"/>
    <dgm:cxn modelId="{6D5D3C57-7752-423F-8224-986CF0774DAA}" type="presParOf" srcId="{12D1FD00-02BD-4938-AA19-EDA13E36620B}" destId="{2A01F727-6A68-459A-B242-C03139113077}" srcOrd="1" destOrd="0" presId="urn:microsoft.com/office/officeart/2005/8/layout/orgChart1"/>
    <dgm:cxn modelId="{78BE0079-CF3C-4935-AA82-9B0D303F0AE3}" type="presParOf" srcId="{D6C1C599-D0BE-403B-9FCB-B7EC5450B81A}" destId="{C6EDEAE1-C1FB-4749-9E8C-1242C2EA89C5}" srcOrd="1" destOrd="0" presId="urn:microsoft.com/office/officeart/2005/8/layout/orgChart1"/>
    <dgm:cxn modelId="{82B5D579-5652-4E89-A4D8-F80BC0D21CD1}" type="presParOf" srcId="{D6C1C599-D0BE-403B-9FCB-B7EC5450B81A}" destId="{CB2A214A-8AAC-4F76-92F8-8048D6E09115}" srcOrd="2" destOrd="0" presId="urn:microsoft.com/office/officeart/2005/8/layout/orgChart1"/>
    <dgm:cxn modelId="{FBA3C7AC-1435-49C3-833F-F2F8F752D6CD}" type="presParOf" srcId="{ED4677EB-58BD-4EC4-B596-2C1063D82966}" destId="{A66B8B95-EBCE-406C-BF23-15128F5009FC}" srcOrd="2" destOrd="0" presId="urn:microsoft.com/office/officeart/2005/8/layout/orgChart1"/>
    <dgm:cxn modelId="{E3181875-3A38-41C1-B588-C755A5D89BB9}" type="presParOf" srcId="{ED4677EB-58BD-4EC4-B596-2C1063D82966}" destId="{5DCABFC8-548D-4B2D-BC3B-F021E3DF7C2B}" srcOrd="3" destOrd="0" presId="urn:microsoft.com/office/officeart/2005/8/layout/orgChart1"/>
    <dgm:cxn modelId="{4BC5EACF-9714-4435-8418-52C5ACC17998}" type="presParOf" srcId="{5DCABFC8-548D-4B2D-BC3B-F021E3DF7C2B}" destId="{8B66C98F-3898-405B-97E3-2AB31E7CB5E2}" srcOrd="0" destOrd="0" presId="urn:microsoft.com/office/officeart/2005/8/layout/orgChart1"/>
    <dgm:cxn modelId="{A4FF16CD-9145-4A84-90BB-32557F254679}" type="presParOf" srcId="{8B66C98F-3898-405B-97E3-2AB31E7CB5E2}" destId="{E4347C2E-F666-43E9-AACD-CCAF662C798D}" srcOrd="0" destOrd="0" presId="urn:microsoft.com/office/officeart/2005/8/layout/orgChart1"/>
    <dgm:cxn modelId="{061BF5EB-2275-4B61-9F5A-214C0312618B}" type="presParOf" srcId="{8B66C98F-3898-405B-97E3-2AB31E7CB5E2}" destId="{D0FC1E91-A591-480F-B60C-950451A54BE7}" srcOrd="1" destOrd="0" presId="urn:microsoft.com/office/officeart/2005/8/layout/orgChart1"/>
    <dgm:cxn modelId="{3738CC30-4EE0-4411-8FDE-3BF29589BDF3}" type="presParOf" srcId="{5DCABFC8-548D-4B2D-BC3B-F021E3DF7C2B}" destId="{2460C7DD-AA4D-4768-B333-73F5FE103D8E}" srcOrd="1" destOrd="0" presId="urn:microsoft.com/office/officeart/2005/8/layout/orgChart1"/>
    <dgm:cxn modelId="{695FC3CB-2851-415B-8CE1-01F95213B362}" type="presParOf" srcId="{5DCABFC8-548D-4B2D-BC3B-F021E3DF7C2B}" destId="{488D5FB2-71BF-436A-86E9-75B7E598DCDD}" srcOrd="2" destOrd="0" presId="urn:microsoft.com/office/officeart/2005/8/layout/orgChart1"/>
    <dgm:cxn modelId="{9CE2F511-DC86-4F4F-8DF6-4E90A9D8AB7B}" type="presParOf" srcId="{ED4677EB-58BD-4EC4-B596-2C1063D82966}" destId="{9A820CBC-6C9B-48E1-A201-4720F48B16BD}" srcOrd="4" destOrd="0" presId="urn:microsoft.com/office/officeart/2005/8/layout/orgChart1"/>
    <dgm:cxn modelId="{672E83E2-8CDA-41E4-9400-91B7D96D5C4A}" type="presParOf" srcId="{ED4677EB-58BD-4EC4-B596-2C1063D82966}" destId="{215752E5-2D4E-4F19-B107-6250D2AE576E}" srcOrd="5" destOrd="0" presId="urn:microsoft.com/office/officeart/2005/8/layout/orgChart1"/>
    <dgm:cxn modelId="{554FB504-61FA-4B82-9049-EEE0B54F1A77}" type="presParOf" srcId="{215752E5-2D4E-4F19-B107-6250D2AE576E}" destId="{64AE5ED0-BD95-43E8-AA55-9FC647B725B3}" srcOrd="0" destOrd="0" presId="urn:microsoft.com/office/officeart/2005/8/layout/orgChart1"/>
    <dgm:cxn modelId="{221E5841-912F-48E4-9FD3-5FD5CE4EFA2B}" type="presParOf" srcId="{64AE5ED0-BD95-43E8-AA55-9FC647B725B3}" destId="{27079A50-26EB-41F9-ADA2-17643025CDE2}" srcOrd="0" destOrd="0" presId="urn:microsoft.com/office/officeart/2005/8/layout/orgChart1"/>
    <dgm:cxn modelId="{3E232E2F-9F87-44A0-956E-FAEACB169F97}" type="presParOf" srcId="{64AE5ED0-BD95-43E8-AA55-9FC647B725B3}" destId="{2127A468-6EBF-4727-8D2E-70C131656A4F}" srcOrd="1" destOrd="0" presId="urn:microsoft.com/office/officeart/2005/8/layout/orgChart1"/>
    <dgm:cxn modelId="{13B7D4B4-622C-43A3-AD68-E2FA042DC277}" type="presParOf" srcId="{215752E5-2D4E-4F19-B107-6250D2AE576E}" destId="{9423B327-4479-4073-87BA-91FEC646C804}" srcOrd="1" destOrd="0" presId="urn:microsoft.com/office/officeart/2005/8/layout/orgChart1"/>
    <dgm:cxn modelId="{B3E183AF-8A9C-4918-A7AB-2F956150326F}" type="presParOf" srcId="{215752E5-2D4E-4F19-B107-6250D2AE576E}" destId="{3FFBF0A5-BCF0-466B-819F-8873875905AE}" srcOrd="2" destOrd="0" presId="urn:microsoft.com/office/officeart/2005/8/layout/orgChart1"/>
    <dgm:cxn modelId="{355E87E9-4DE9-4745-83AE-B8ECAEA29F26}" type="presParOf" srcId="{ED4677EB-58BD-4EC4-B596-2C1063D82966}" destId="{83F6AD64-7618-45F4-B7EF-30339971401F}" srcOrd="6" destOrd="0" presId="urn:microsoft.com/office/officeart/2005/8/layout/orgChart1"/>
    <dgm:cxn modelId="{A1DD7A40-ED45-48B4-8ED3-A61289641DCB}" type="presParOf" srcId="{ED4677EB-58BD-4EC4-B596-2C1063D82966}" destId="{23890309-E066-40CD-B9D2-7F0EAA0E2975}" srcOrd="7" destOrd="0" presId="urn:microsoft.com/office/officeart/2005/8/layout/orgChart1"/>
    <dgm:cxn modelId="{9B9E7F3E-4EAE-4EE9-A912-4357BDD23EA7}" type="presParOf" srcId="{23890309-E066-40CD-B9D2-7F0EAA0E2975}" destId="{A396968D-BA94-4935-BDE0-582CEB6C3C17}" srcOrd="0" destOrd="0" presId="urn:microsoft.com/office/officeart/2005/8/layout/orgChart1"/>
    <dgm:cxn modelId="{20051364-F238-4F1C-8151-21F0DE79A351}" type="presParOf" srcId="{A396968D-BA94-4935-BDE0-582CEB6C3C17}" destId="{BDAEC0DC-3D01-4CAD-AA5D-5CFE3BDCE834}" srcOrd="0" destOrd="0" presId="urn:microsoft.com/office/officeart/2005/8/layout/orgChart1"/>
    <dgm:cxn modelId="{F24519FA-4659-4C76-8DEB-596F3DF2B821}" type="presParOf" srcId="{A396968D-BA94-4935-BDE0-582CEB6C3C17}" destId="{C2BA573C-14C6-4D86-AA51-07662B218EF0}" srcOrd="1" destOrd="0" presId="urn:microsoft.com/office/officeart/2005/8/layout/orgChart1"/>
    <dgm:cxn modelId="{E8779141-5D16-443C-A1B7-827565E315FA}" type="presParOf" srcId="{23890309-E066-40CD-B9D2-7F0EAA0E2975}" destId="{F72191BE-173B-4C0B-9E57-FDA3421FA4B7}" srcOrd="1" destOrd="0" presId="urn:microsoft.com/office/officeart/2005/8/layout/orgChart1"/>
    <dgm:cxn modelId="{528EB00C-C288-4E72-9CA0-B335A3751BC4}" type="presParOf" srcId="{23890309-E066-40CD-B9D2-7F0EAA0E2975}" destId="{9661312E-C4A4-402F-A241-E9D6BB290EDD}" srcOrd="2" destOrd="0" presId="urn:microsoft.com/office/officeart/2005/8/layout/orgChart1"/>
    <dgm:cxn modelId="{E5D7751F-127D-4F25-A9A4-2C01CEE6E802}" type="presParOf" srcId="{56179506-ADDD-4195-8BFC-CDC0D9DDD98C}" destId="{9B052B20-852C-4A32-89AA-764E99B92C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BDBD2-2BDF-4836-BA2D-19663A160D26}" type="datetimeFigureOut">
              <a:rPr lang="pt-BR" smtClean="0"/>
              <a:pPr/>
              <a:t>27/11/2019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2792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372792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249AA-6E7F-43AE-A7FA-3EF4E84E47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72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B3F97-7CB3-4467-8070-E8385B1645D8}" type="datetimeFigureOut">
              <a:rPr lang="pt-BR" smtClean="0"/>
              <a:t>27/11/2019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48213"/>
            <a:ext cx="5335588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37260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1FF87-F2B6-4153-A7CE-AE07AEDC6B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17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14425" y="1233488"/>
            <a:ext cx="4440238" cy="3330575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1FF87-F2B6-4153-A7CE-AE07AEDC6BC3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280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14425" y="1233488"/>
            <a:ext cx="4440238" cy="3330575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1FF87-F2B6-4153-A7CE-AE07AEDC6BC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61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E7D38-809F-4F78-8B2B-EBFFE4E66CB9}" type="slidenum">
              <a:rPr lang="pt-BR" smtClean="0"/>
              <a:t>74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575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gradFill flip="none" rotWithShape="1">
          <a:gsLst>
            <a:gs pos="33000">
              <a:schemeClr val="bg1"/>
            </a:gs>
            <a:gs pos="69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0" y="6400800"/>
            <a:ext cx="914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A69F-1953-4E15-992D-8163B9B35311}" type="datetimeFigureOut">
              <a:rPr lang="pt-BR" smtClean="0"/>
              <a:pPr/>
              <a:t>27/11/2019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1BC9-E544-4249-B9EB-507845E685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A69F-1953-4E15-992D-8163B9B35311}" type="datetimeFigureOut">
              <a:rPr lang="pt-BR" smtClean="0"/>
              <a:pPr/>
              <a:t>27/11/2019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1BC9-E544-4249-B9EB-507845E685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95FD-9B5A-4FCC-87C8-6D456B83DFA5}" type="datetimeFigureOut">
              <a:rPr lang="pt-BR" smtClean="0"/>
              <a:pPr/>
              <a:t>27/11/2019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61CA-82C3-47D0-9B70-8564D4AA06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5E2B-AF54-48BD-B756-D59792002FA6}" type="datetimeFigureOut">
              <a:rPr lang="pt-BR" smtClean="0"/>
              <a:pPr/>
              <a:t>27/11/2019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F81B-F9E2-4995-A474-1345568F5B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A69F-1953-4E15-992D-8163B9B35311}" type="datetimeFigureOut">
              <a:rPr lang="pt-BR" smtClean="0"/>
              <a:pPr/>
              <a:t>27/11/2019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1BC9-E544-4249-B9EB-507845E685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A69F-1953-4E15-992D-8163B9B35311}" type="datetimeFigureOut">
              <a:rPr lang="pt-BR" smtClean="0"/>
              <a:pPr/>
              <a:t>27/11/2019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1BC9-E544-4249-B9EB-507845E685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A69F-1953-4E15-992D-8163B9B35311}" type="datetimeFigureOut">
              <a:rPr lang="pt-BR" smtClean="0"/>
              <a:pPr/>
              <a:t>27/11/2019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1BC9-E544-4249-B9EB-507845E685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A69F-1953-4E15-992D-8163B9B35311}" type="datetimeFigureOut">
              <a:rPr lang="pt-BR" smtClean="0"/>
              <a:pPr/>
              <a:t>27/11/2019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1BC9-E544-4249-B9EB-507845E685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D97C-381B-4109-8B80-5C660D7B705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09C4-A179-4B82-9B26-53C06A9A27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" y="368300"/>
            <a:ext cx="3476214" cy="609573"/>
          </a:xfrm>
          <a:prstGeom prst="rect">
            <a:avLst/>
          </a:prstGeom>
        </p:spPr>
      </p:pic>
      <p:pic>
        <p:nvPicPr>
          <p:cNvPr id="8" name="Picture 2" descr="Descrição: logo SUBCON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833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D97C-381B-4109-8B80-5C660D7B705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09C4-A179-4B82-9B26-53C06A9A27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Descrição: logo SUBC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08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0"/>
          <p:cNvSpPr>
            <a:spLocks noGrp="1"/>
          </p:cNvSpPr>
          <p:nvPr>
            <p:ph type="title"/>
          </p:nvPr>
        </p:nvSpPr>
        <p:spPr>
          <a:xfrm>
            <a:off x="878904" y="116632"/>
            <a:ext cx="8229600" cy="57606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2" name="Espaço Reservado para Texto 20"/>
          <p:cNvSpPr>
            <a:spLocks noGrp="1"/>
          </p:cNvSpPr>
          <p:nvPr>
            <p:ph type="body" sz="quarter" idx="10"/>
          </p:nvPr>
        </p:nvSpPr>
        <p:spPr>
          <a:xfrm>
            <a:off x="103056" y="908050"/>
            <a:ext cx="8964504" cy="5400675"/>
          </a:xfrm>
          <a:prstGeom prst="rect">
            <a:avLst/>
          </a:prstGeom>
        </p:spPr>
        <p:txBody>
          <a:bodyPr/>
          <a:lstStyle>
            <a:lvl1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  <a:defRPr sz="2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0850" indent="-273050">
              <a:buClrTx/>
              <a:defRPr sz="2000">
                <a:latin typeface="Calibri" panose="020F0502020204030204" pitchFamily="34" charset="0"/>
              </a:defRPr>
            </a:lvl2pPr>
            <a:lvl3pPr marL="723900" indent="-27305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630936" indent="-164592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669770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D97C-381B-4109-8B80-5C660D7B705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09C4-A179-4B82-9B26-53C06A9A27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" y="368300"/>
            <a:ext cx="3476214" cy="609573"/>
          </a:xfrm>
          <a:prstGeom prst="rect">
            <a:avLst/>
          </a:prstGeom>
        </p:spPr>
      </p:pic>
      <p:pic>
        <p:nvPicPr>
          <p:cNvPr id="8" name="Picture 2" descr="Descrição: logo SUBCON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0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D97C-381B-4109-8B80-5C660D7B705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09C4-A179-4B82-9B26-53C06A9A27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51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D97C-381B-4109-8B80-5C660D7B705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09C4-A179-4B82-9B26-53C06A9A27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98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D97C-381B-4109-8B80-5C660D7B705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09C4-A179-4B82-9B26-53C06A9A27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14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D97C-381B-4109-8B80-5C660D7B705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09C4-A179-4B82-9B26-53C06A9A27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57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D97C-381B-4109-8B80-5C660D7B705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09C4-A179-4B82-9B26-53C06A9A27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31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D97C-381B-4109-8B80-5C660D7B705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09C4-A179-4B82-9B26-53C06A9A27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D97C-381B-4109-8B80-5C660D7B705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09C4-A179-4B82-9B26-53C06A9A27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29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D97C-381B-4109-8B80-5C660D7B705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09C4-A179-4B82-9B26-53C06A9A27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1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0"/>
          <p:cNvSpPr>
            <a:spLocks noGrp="1"/>
          </p:cNvSpPr>
          <p:nvPr>
            <p:ph type="title"/>
          </p:nvPr>
        </p:nvSpPr>
        <p:spPr>
          <a:xfrm>
            <a:off x="878904" y="116632"/>
            <a:ext cx="8229600" cy="57606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10"/>
          </p:nvPr>
        </p:nvSpPr>
        <p:spPr>
          <a:xfrm>
            <a:off x="71992" y="908050"/>
            <a:ext cx="4428000" cy="5400675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  <a:defRPr sz="2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0850" indent="-273050">
              <a:buClrTx/>
              <a:defRPr sz="2000">
                <a:latin typeface="Calibri" panose="020F0502020204030204" pitchFamily="34" charset="0"/>
              </a:defRPr>
            </a:lvl2pPr>
            <a:lvl3pPr marL="723900" indent="-27305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630936" indent="-164592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9" name="Espaço Reservado para Texto 20"/>
          <p:cNvSpPr>
            <a:spLocks noGrp="1"/>
          </p:cNvSpPr>
          <p:nvPr>
            <p:ph type="body" sz="quarter" idx="11"/>
          </p:nvPr>
        </p:nvSpPr>
        <p:spPr>
          <a:xfrm>
            <a:off x="4608496" y="908720"/>
            <a:ext cx="4428000" cy="5400675"/>
          </a:xfrm>
          <a:prstGeom prst="rect">
            <a:avLst/>
          </a:prstGeom>
        </p:spPr>
        <p:txBody>
          <a:bodyPr numCol="1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>
                <a:tab pos="177800" algn="l"/>
              </a:tabLst>
              <a:defRPr sz="2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0850" indent="-273050">
              <a:buClrTx/>
              <a:defRPr sz="2000">
                <a:latin typeface="Calibri" panose="020F0502020204030204" pitchFamily="34" charset="0"/>
              </a:defRPr>
            </a:lvl2pPr>
            <a:lvl3pPr marL="723900" indent="-27305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630936" indent="-164592"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43607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613" y="806450"/>
            <a:ext cx="2176462" cy="20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2195FD-9B5A-4FCC-87C8-6D456B83DFA5}" type="datetimeFigureOut">
              <a:rPr lang="pt-BR" smtClean="0"/>
              <a:pPr/>
              <a:t>27/11/2019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900" y="1220788"/>
            <a:ext cx="4724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371161CA-82C3-47D0-9B70-8564D4AA069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66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50" y="6356352"/>
            <a:ext cx="2085975" cy="365125"/>
          </a:xfrm>
          <a:prstGeom prst="rect">
            <a:avLst/>
          </a:prstGeom>
        </p:spPr>
        <p:txBody>
          <a:bodyPr/>
          <a:lstStyle/>
          <a:p>
            <a:fld id="{702195FD-9B5A-4FCC-87C8-6D456B83DFA5}" type="datetimeFigureOut">
              <a:rPr lang="pt-BR" smtClean="0"/>
              <a:pPr/>
              <a:t>27/11/2019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7" y="6356352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81" y="6356352"/>
            <a:ext cx="561975" cy="365125"/>
          </a:xfrm>
          <a:prstGeom prst="rect">
            <a:avLst/>
          </a:prstGeom>
        </p:spPr>
        <p:txBody>
          <a:bodyPr/>
          <a:lstStyle/>
          <a:p>
            <a:fld id="{371161CA-82C3-47D0-9B70-8564D4AA06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35E2B-AF54-48BD-B756-D59792002FA6}" type="datetimeFigureOut">
              <a:rPr lang="pt-BR" smtClean="0"/>
              <a:pPr/>
              <a:t>27/11/2019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3F81B-F9E2-4995-A474-1345568F5B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A69F-1953-4E15-992D-8163B9B35311}" type="datetimeFigureOut">
              <a:rPr lang="pt-BR" smtClean="0"/>
              <a:pPr/>
              <a:t>27/11/2019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D21BC9-E544-4249-B9EB-507845E685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A69F-1953-4E15-992D-8163B9B35311}" type="datetimeFigureOut">
              <a:rPr lang="pt-BR" smtClean="0"/>
              <a:pPr/>
              <a:t>27/11/2019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1BC9-E544-4249-B9EB-507845E685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A69F-1953-4E15-992D-8163B9B35311}" type="datetimeFigureOut">
              <a:rPr lang="pt-BR" smtClean="0"/>
              <a:pPr/>
              <a:t>27/11/2019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1BC9-E544-4249-B9EB-507845E685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04" y="84013"/>
            <a:ext cx="2461442" cy="1020812"/>
          </a:xfrm>
          <a:prstGeom prst="rect">
            <a:avLst/>
          </a:prstGeom>
        </p:spPr>
      </p:pic>
      <p:pic>
        <p:nvPicPr>
          <p:cNvPr id="4" name="Imagem 2" descr="Descrição: Descrição: logo_horizontal">
            <a:extLst>
              <a:ext uri="{FF2B5EF4-FFF2-40B4-BE49-F238E27FC236}">
                <a16:creationId xmlns="" xmlns:a16="http://schemas.microsoft.com/office/drawing/2014/main" id="{4BD77DF7-3319-48DD-BEAD-0DEA4BE580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2" y="194051"/>
            <a:ext cx="3451768" cy="8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80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8D97C-381B-4109-8B80-5C660D7B705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09C4-A179-4B82-9B26-53C06A9A272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Descrição: logo SUBCO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2" descr="Descrição: Descrição: logo_horizontal">
            <a:extLst>
              <a:ext uri="{FF2B5EF4-FFF2-40B4-BE49-F238E27FC236}">
                <a16:creationId xmlns="" xmlns:a16="http://schemas.microsoft.com/office/drawing/2014/main" id="{4970A18B-17E5-44BC-BEA7-7DDBA8C157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97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sbrasil.com.br/legislacao/102628/lei-de-responsabilidade-fiscal-lei-complementar-101-00" TargetMode="Externa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07-2010/2010/Lei/L12249.htm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transparente.gov.br/visualizacao/ranking-da-qualidade-da-informacao-contabil-e-fiscal-estadua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tesourotransparente.gov.br/visualizacao/ranking-da-qualidade-da-informacao-contabil-e-fiscal-estadual" TargetMode="Externa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tesourotransparente.gov.br/visualizacao/ranking-da-qualidade-da-informacao-contabil-e-fiscal-estadual" TargetMode="Externa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tesourotransparente.gov.br/visualizacao/ranking-da-qualidade-da-informacao-contabil-e-fiscal-estadual" TargetMode="Externa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transparente.gov.br/visualizacao/ranking-da-qualidade-da-informacao-contabil-e-fiscal-estadua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tesourotransparente.gov.br/visualizacao/ranking-da-qualidade-da-informacao-contabil-e-fiscal-estadual" TargetMode="Externa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e.fazenda.rj.gov.br/cge/faces/menu-cge/normas-orientacoes/normas-orientacoes-manuais-cge?_afrLoop=11206510360911305&amp;datasource=UCMServer" TargetMode="External"/><Relationship Id="rId2" Type="http://schemas.openxmlformats.org/officeDocument/2006/relationships/hyperlink" Target="http://www.cge.fazenda.rj.gov.br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legislacao.planalto.gov.br/legisla/legislacao.nsf/Viw_Identificacao/lei%2010.406-2002?OpenDocument" TargetMode="Externa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tesourotransparente.gov.br/visualizacao/ranking-da-qualidade-da-informacao-contabil-e-fiscal-estadual" TargetMode="External"/><Relationship Id="rId5" Type="http://schemas.openxmlformats.org/officeDocument/2006/relationships/hyperlink" Target="https://siconfi.tesouro.gov.br/siconfi/pages/public/conteudo/conteudo.jsf?id=19903" TargetMode="External"/><Relationship Id="rId4" Type="http://schemas.openxmlformats.org/officeDocument/2006/relationships/hyperlink" Target="http://www.tesouro.fazenda.gov.br/ctconf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F3EC238-2FA0-4C5B-8581-1BE8D3AED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 descr="Contabilidade Geral RJ">
            <a:extLst>
              <a:ext uri="{FF2B5EF4-FFF2-40B4-BE49-F238E27FC236}">
                <a16:creationId xmlns="" xmlns:a16="http://schemas.microsoft.com/office/drawing/2014/main" id="{CAF65AE1-3894-4440-BE15-81BEEDF9E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4163736"/>
            <a:ext cx="4471987" cy="109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92449402-492D-471F-9360-8DA5AFA6AE47}"/>
              </a:ext>
            </a:extLst>
          </p:cNvPr>
          <p:cNvSpPr txBox="1"/>
          <p:nvPr/>
        </p:nvSpPr>
        <p:spPr>
          <a:xfrm>
            <a:off x="219075" y="2315111"/>
            <a:ext cx="8705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Reunião </a:t>
            </a:r>
          </a:p>
          <a:p>
            <a:pPr algn="ctr"/>
            <a:r>
              <a:rPr lang="pt-BR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Encerramento do Exercício de 2019</a:t>
            </a:r>
          </a:p>
        </p:txBody>
      </p:sp>
    </p:spTree>
    <p:extLst>
      <p:ext uri="{BB962C8B-B14F-4D97-AF65-F5344CB8AC3E}">
        <p14:creationId xmlns:p14="http://schemas.microsoft.com/office/powerpoint/2010/main" val="3240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0402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u="sng" dirty="0"/>
              <a:t>Criação do Sistema de Contabilidade Estadual</a:t>
            </a:r>
            <a:br>
              <a:rPr lang="pt-BR" sz="2400" u="sng" dirty="0"/>
            </a:br>
            <a:r>
              <a:rPr lang="pt-BR" sz="1600" b="1" dirty="0"/>
              <a:t>DECRETO Nº 46.794 DE 15 DE OUTUBRO DE 2019</a:t>
            </a:r>
            <a:endParaRPr lang="pt-BR" sz="2400" u="sng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1100260-A1FE-4D58-AC3B-ACBF6CAB4E2D}"/>
              </a:ext>
            </a:extLst>
          </p:cNvPr>
          <p:cNvSpPr/>
          <p:nvPr/>
        </p:nvSpPr>
        <p:spPr>
          <a:xfrm>
            <a:off x="638274" y="2015863"/>
            <a:ext cx="4431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CAPÍTULO V - DAS COMPETÊNCIAS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E5C5BDB2-2BEF-4171-A0E0-BB4B9CE5F69D}"/>
              </a:ext>
            </a:extLst>
          </p:cNvPr>
          <p:cNvSpPr/>
          <p:nvPr/>
        </p:nvSpPr>
        <p:spPr>
          <a:xfrm>
            <a:off x="217503" y="3523521"/>
            <a:ext cx="8469297" cy="25135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ts val="825"/>
              </a:spcBef>
              <a:spcAft>
                <a:spcPts val="0"/>
              </a:spcAft>
            </a:pPr>
            <a:r>
              <a:rPr lang="pt-BR" sz="1600" spc="10" dirty="0">
                <a:highlight>
                  <a:srgbClr val="FFFF00"/>
                </a:highlight>
                <a:ea typeface="Times New Roman" panose="02020603050405020304" pitchFamily="18" charset="0"/>
              </a:rPr>
              <a:t>I - coordenar e normatizar</a:t>
            </a:r>
            <a:r>
              <a:rPr lang="pt-BR" sz="1600" spc="10" dirty="0">
                <a:ea typeface="Times New Roman" panose="02020603050405020304" pitchFamily="18" charset="0"/>
              </a:rPr>
              <a:t> os procedimentos contábeis que promovam o registro dos atos e fatos da administração pública nos órgãos e entidades da Administração Direta e Indireta, orientando tecnicamente as unidades setoriais do Sistema de Contabilidade Estadual e supervisionando suas atividades, para a padronização, racionalização e controle das ações;</a:t>
            </a:r>
            <a:endParaRPr lang="pt-BR" sz="1600" dirty="0">
              <a:ea typeface="Times New Roman" panose="02020603050405020304" pitchFamily="18" charset="0"/>
            </a:endParaRPr>
          </a:p>
          <a:p>
            <a:pPr algn="just">
              <a:spcBef>
                <a:spcPts val="825"/>
              </a:spcBef>
            </a:pPr>
            <a:r>
              <a:rPr lang="pt-BR" sz="1600" b="1" spc="10" dirty="0">
                <a:highlight>
                  <a:srgbClr val="FFFF00"/>
                </a:highlight>
                <a:ea typeface="Times New Roman" panose="02020603050405020304" pitchFamily="18" charset="0"/>
              </a:rPr>
              <a:t>II</a:t>
            </a:r>
            <a:r>
              <a:rPr lang="pt-BR" sz="1600" spc="10" dirty="0">
                <a:highlight>
                  <a:srgbClr val="FFFF00"/>
                </a:highlight>
                <a:ea typeface="Times New Roman" panose="02020603050405020304" pitchFamily="18" charset="0"/>
              </a:rPr>
              <a:t> - promover a programação, organização</a:t>
            </a:r>
            <a:r>
              <a:rPr lang="pt-BR" sz="1600" spc="10" dirty="0">
                <a:ea typeface="Times New Roman" panose="02020603050405020304" pitchFamily="18" charset="0"/>
              </a:rPr>
              <a:t>, coordenação, execução e controle das atividades pertinentes ao registro, controle e evidenciação do patrimônio público, bem como a elaboração de balancetes mensais e balanços anuais e consolidados;</a:t>
            </a:r>
            <a:endParaRPr lang="pt-BR" sz="1600" dirty="0">
              <a:ea typeface="Times New Roman" panose="02020603050405020304" pitchFamily="18" charset="0"/>
            </a:endParaRPr>
          </a:p>
          <a:p>
            <a:pPr algn="just">
              <a:spcBef>
                <a:spcPts val="825"/>
              </a:spcBef>
            </a:pPr>
            <a:r>
              <a:rPr lang="pt-BR" sz="1600" b="1" spc="10" dirty="0">
                <a:highlight>
                  <a:srgbClr val="FFFF00"/>
                </a:highlight>
                <a:ea typeface="Times New Roman" panose="02020603050405020304" pitchFamily="18" charset="0"/>
              </a:rPr>
              <a:t>III</a:t>
            </a:r>
            <a:r>
              <a:rPr lang="pt-BR" sz="1600" spc="10" dirty="0">
                <a:highlight>
                  <a:srgbClr val="FFFF00"/>
                </a:highlight>
                <a:ea typeface="Times New Roman" panose="02020603050405020304" pitchFamily="18" charset="0"/>
              </a:rPr>
              <a:t> - elaborar, manter e aprimorar o plano de contas</a:t>
            </a:r>
            <a:r>
              <a:rPr lang="pt-BR" sz="1600" spc="10" dirty="0">
                <a:ea typeface="Times New Roman" panose="02020603050405020304" pitchFamily="18" charset="0"/>
              </a:rPr>
              <a:t> a ser utilizado pelos órgãos e entidades integrantes dos Orçamentos Fiscais e da Seguridade Social;</a:t>
            </a:r>
            <a:endParaRPr lang="pt-BR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A2D01C5D-D54E-4BAB-95A0-3EC30F93B7C4}"/>
              </a:ext>
            </a:extLst>
          </p:cNvPr>
          <p:cNvSpPr/>
          <p:nvPr/>
        </p:nvSpPr>
        <p:spPr>
          <a:xfrm>
            <a:off x="279647" y="2700609"/>
            <a:ext cx="7825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25"/>
              </a:spcBef>
              <a:spcAft>
                <a:spcPts val="0"/>
              </a:spcAft>
            </a:pPr>
            <a:r>
              <a:rPr lang="pt-BR" b="1" spc="10" dirty="0">
                <a:highlight>
                  <a:srgbClr val="00FF00"/>
                </a:highlight>
                <a:ea typeface="Times New Roman" panose="02020603050405020304" pitchFamily="18" charset="0"/>
              </a:rPr>
              <a:t>Art. 6º</a:t>
            </a:r>
            <a:r>
              <a:rPr lang="pt-BR" spc="10" dirty="0">
                <a:highlight>
                  <a:srgbClr val="00FF00"/>
                </a:highlight>
                <a:ea typeface="Times New Roman" panose="02020603050405020304" pitchFamily="18" charset="0"/>
              </a:rPr>
              <a:t> - Compete ao órgão central do Sistema de Contabilidade Estadual:</a:t>
            </a:r>
            <a:endParaRPr lang="pt-BR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0402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u="sng" dirty="0"/>
              <a:t>Criação do Sistema de Contabilidade Estadual</a:t>
            </a:r>
            <a:br>
              <a:rPr lang="pt-BR" sz="2400" u="sng" dirty="0"/>
            </a:br>
            <a:r>
              <a:rPr lang="pt-BR" sz="1600" b="1" dirty="0"/>
              <a:t>DECRETO Nº 46.794 DE 15 DE OUTUBRO DE 2019</a:t>
            </a:r>
            <a:endParaRPr lang="pt-BR" sz="2400" u="sng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1100260-A1FE-4D58-AC3B-ACBF6CAB4E2D}"/>
              </a:ext>
            </a:extLst>
          </p:cNvPr>
          <p:cNvSpPr/>
          <p:nvPr/>
        </p:nvSpPr>
        <p:spPr>
          <a:xfrm>
            <a:off x="638274" y="2015863"/>
            <a:ext cx="4431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CAPÍTULO V - DAS COMPETÊNCIAS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A2D01C5D-D54E-4BAB-95A0-3EC30F93B7C4}"/>
              </a:ext>
            </a:extLst>
          </p:cNvPr>
          <p:cNvSpPr/>
          <p:nvPr/>
        </p:nvSpPr>
        <p:spPr>
          <a:xfrm>
            <a:off x="279647" y="2700609"/>
            <a:ext cx="7825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25"/>
              </a:spcBef>
              <a:spcAft>
                <a:spcPts val="0"/>
              </a:spcAft>
            </a:pPr>
            <a:r>
              <a:rPr lang="pt-BR" b="1" spc="10" dirty="0">
                <a:highlight>
                  <a:srgbClr val="00FF00"/>
                </a:highlight>
                <a:ea typeface="Times New Roman" panose="02020603050405020304" pitchFamily="18" charset="0"/>
              </a:rPr>
              <a:t>Art. 6º</a:t>
            </a:r>
            <a:r>
              <a:rPr lang="pt-BR" spc="10" dirty="0">
                <a:highlight>
                  <a:srgbClr val="00FF00"/>
                </a:highlight>
                <a:ea typeface="Times New Roman" panose="02020603050405020304" pitchFamily="18" charset="0"/>
              </a:rPr>
              <a:t> - Compete ao órgão central do Sistema de Contabilidade Estadual:</a:t>
            </a:r>
            <a:endParaRPr lang="pt-BR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72317E1-0EAD-4787-B981-019690C368A4}"/>
              </a:ext>
            </a:extLst>
          </p:cNvPr>
          <p:cNvSpPr/>
          <p:nvPr/>
        </p:nvSpPr>
        <p:spPr>
          <a:xfrm>
            <a:off x="279647" y="3429000"/>
            <a:ext cx="82961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25"/>
              </a:spcBef>
              <a:spcAft>
                <a:spcPts val="0"/>
              </a:spcAft>
            </a:pPr>
            <a:r>
              <a:rPr lang="pt-BR" sz="1600" b="1" spc="10" dirty="0">
                <a:highlight>
                  <a:srgbClr val="FFFF00"/>
                </a:highlight>
                <a:ea typeface="Times New Roman" panose="02020603050405020304" pitchFamily="18" charset="0"/>
              </a:rPr>
              <a:t>IV</a:t>
            </a:r>
            <a:r>
              <a:rPr lang="pt-BR" sz="1600" spc="10" dirty="0">
                <a:highlight>
                  <a:srgbClr val="FFFF00"/>
                </a:highlight>
                <a:ea typeface="Times New Roman" panose="02020603050405020304" pitchFamily="18" charset="0"/>
              </a:rPr>
              <a:t> - instituir mecanismos</a:t>
            </a:r>
            <a:r>
              <a:rPr lang="pt-BR" sz="1600" spc="10" dirty="0">
                <a:ea typeface="Times New Roman" panose="02020603050405020304" pitchFamily="18" charset="0"/>
              </a:rPr>
              <a:t>, sistemas e métodos que possibilitem o conhecimento da posição patrimonial, a determinação dos custos dos serviços públicos, o levantamento dos balancetes mensais e do balanço anual, a análise e interpretação dos resultados econômico-financeiros;</a:t>
            </a:r>
            <a:endParaRPr lang="pt-BR" sz="1600" dirty="0">
              <a:ea typeface="Times New Roman" panose="02020603050405020304" pitchFamily="18" charset="0"/>
            </a:endParaRPr>
          </a:p>
          <a:p>
            <a:pPr>
              <a:spcBef>
                <a:spcPts val="825"/>
              </a:spcBef>
            </a:pPr>
            <a:r>
              <a:rPr lang="pt-BR" sz="1600" spc="10" dirty="0">
                <a:highlight>
                  <a:srgbClr val="FFFF00"/>
                </a:highlight>
                <a:ea typeface="Times New Roman" panose="02020603050405020304" pitchFamily="18" charset="0"/>
              </a:rPr>
              <a:t>V - verificar a consistência</a:t>
            </a:r>
            <a:r>
              <a:rPr lang="pt-BR" sz="1600" spc="10" dirty="0">
                <a:ea typeface="Times New Roman" panose="02020603050405020304" pitchFamily="18" charset="0"/>
              </a:rPr>
              <a:t>, sob o aspecto contábil, dos balancetes mensais e balanços anuais dos órgãos e entidades da Administração Direta e Indireta do Poder Executivo do Estado;</a:t>
            </a:r>
            <a:endParaRPr lang="pt-BR" sz="1600" dirty="0">
              <a:ea typeface="Times New Roman" panose="02020603050405020304" pitchFamily="18" charset="0"/>
            </a:endParaRPr>
          </a:p>
          <a:p>
            <a:pPr>
              <a:spcBef>
                <a:spcPts val="825"/>
              </a:spcBef>
            </a:pPr>
            <a:r>
              <a:rPr lang="pt-BR" sz="1600" b="1" spc="10" dirty="0">
                <a:highlight>
                  <a:srgbClr val="FFFF00"/>
                </a:highlight>
                <a:ea typeface="Times New Roman" panose="02020603050405020304" pitchFamily="18" charset="0"/>
              </a:rPr>
              <a:t>VI</a:t>
            </a:r>
            <a:r>
              <a:rPr lang="pt-BR" sz="1600" spc="10" dirty="0">
                <a:highlight>
                  <a:srgbClr val="FFFF00"/>
                </a:highlight>
                <a:ea typeface="Times New Roman" panose="02020603050405020304" pitchFamily="18" charset="0"/>
              </a:rPr>
              <a:t> - elaborar e divulgar</a:t>
            </a:r>
            <a:r>
              <a:rPr lang="pt-BR" sz="1600" spc="10" dirty="0">
                <a:ea typeface="Times New Roman" panose="02020603050405020304" pitchFamily="18" charset="0"/>
              </a:rPr>
              <a:t> a prestação de contas anual do Governador do Estado prevista no inciso VIII, do art. 145 da Constituição do Estado;</a:t>
            </a:r>
          </a:p>
          <a:p>
            <a:pPr>
              <a:spcBef>
                <a:spcPts val="825"/>
              </a:spcBef>
            </a:pPr>
            <a:endParaRPr lang="pt-BR" sz="1600" dirty="0">
              <a:ea typeface="Times New Roman" panose="02020603050405020304" pitchFamily="18" charset="0"/>
            </a:endParaRPr>
          </a:p>
          <a:p>
            <a:r>
              <a:rPr lang="pt-BR" sz="1600" b="1" spc="1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VII</a:t>
            </a:r>
            <a:r>
              <a:rPr lang="pt-BR" sz="1600" spc="1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 - elaborar, analisar e dar publicidade</a:t>
            </a:r>
            <a:r>
              <a:rPr lang="pt-BR" sz="1600" spc="10" dirty="0">
                <a:ea typeface="Calibri" panose="020F0502020204030204" pitchFamily="34" charset="0"/>
                <a:cs typeface="Times New Roman" panose="02020603050405020304" pitchFamily="18" charset="0"/>
              </a:rPr>
              <a:t> aos relatórios bimestrais, quadrimestrais e anuais estabelecidos na Lei Complementar Federal nº </a:t>
            </a:r>
            <a:r>
              <a:rPr lang="pt-BR" sz="1600" spc="10" dirty="0">
                <a:solidFill>
                  <a:srgbClr val="0275D8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 tooltip="Lei Complementar nº 101, de 4 de maio de 2000."/>
              </a:rPr>
              <a:t>101</a:t>
            </a:r>
            <a:r>
              <a:rPr lang="pt-BR" sz="1600" spc="10" dirty="0">
                <a:ea typeface="Calibri" panose="020F0502020204030204" pitchFamily="34" charset="0"/>
                <a:cs typeface="Times New Roman" panose="02020603050405020304" pitchFamily="18" charset="0"/>
              </a:rPr>
              <a:t>, de 04 de maio de 2000;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5470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C536DE1-1A24-40B4-A98F-EB5473464B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083" y="1215627"/>
            <a:ext cx="2287828" cy="811380"/>
          </a:xfrm>
          <a:prstGeom prst="rect">
            <a:avLst/>
          </a:prstGeom>
        </p:spPr>
        <p:txBody>
          <a:bodyPr/>
          <a:lstStyle/>
          <a:p>
            <a:r>
              <a:rPr lang="pt-BR" sz="1800" dirty="0"/>
              <a:t>Relação: Órgão Central e Setoriais</a:t>
            </a:r>
          </a:p>
        </p:txBody>
      </p:sp>
      <p:sp>
        <p:nvSpPr>
          <p:cNvPr id="6" name="Hexágono 5">
            <a:extLst>
              <a:ext uri="{FF2B5EF4-FFF2-40B4-BE49-F238E27FC236}">
                <a16:creationId xmlns="" xmlns:a16="http://schemas.microsoft.com/office/drawing/2014/main" id="{A9F3B1E6-A39B-4D69-B363-24E34815B40E}"/>
              </a:ext>
            </a:extLst>
          </p:cNvPr>
          <p:cNvSpPr/>
          <p:nvPr/>
        </p:nvSpPr>
        <p:spPr>
          <a:xfrm>
            <a:off x="3491880" y="980728"/>
            <a:ext cx="1872208" cy="1728192"/>
          </a:xfrm>
          <a:prstGeom prst="hexago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prstClr val="white"/>
                </a:solidFill>
              </a:rPr>
              <a:t>Registro contábil dos atos e fatos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="" xmlns:a16="http://schemas.microsoft.com/office/drawing/2014/main" id="{E2AE0A07-9434-4CBD-9639-74F163245BB2}"/>
              </a:ext>
            </a:extLst>
          </p:cNvPr>
          <p:cNvSpPr/>
          <p:nvPr/>
        </p:nvSpPr>
        <p:spPr>
          <a:xfrm>
            <a:off x="3491880" y="4797152"/>
            <a:ext cx="1872208" cy="1728192"/>
          </a:xfrm>
          <a:prstGeom prst="hexago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prstClr val="white"/>
                </a:solidFill>
              </a:rPr>
              <a:t>Elaboração da Prestação de Contas do Órgão</a:t>
            </a:r>
          </a:p>
        </p:txBody>
      </p:sp>
      <p:sp>
        <p:nvSpPr>
          <p:cNvPr id="8" name="Hexágono 7">
            <a:extLst>
              <a:ext uri="{FF2B5EF4-FFF2-40B4-BE49-F238E27FC236}">
                <a16:creationId xmlns="" xmlns:a16="http://schemas.microsoft.com/office/drawing/2014/main" id="{9FE02F0A-34C4-491E-AF39-2E256A8E4C3F}"/>
              </a:ext>
            </a:extLst>
          </p:cNvPr>
          <p:cNvSpPr/>
          <p:nvPr/>
        </p:nvSpPr>
        <p:spPr>
          <a:xfrm>
            <a:off x="3479711" y="2876553"/>
            <a:ext cx="1872208" cy="1728192"/>
          </a:xfrm>
          <a:prstGeom prst="hex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prstClr val="white"/>
                </a:solidFill>
              </a:rPr>
              <a:t>Normatizar</a:t>
            </a:r>
          </a:p>
          <a:p>
            <a:pPr algn="ctr"/>
            <a:r>
              <a:rPr lang="pt-BR" sz="1500" b="1" dirty="0">
                <a:solidFill>
                  <a:prstClr val="white"/>
                </a:solidFill>
              </a:rPr>
              <a:t>Configurar</a:t>
            </a:r>
          </a:p>
          <a:p>
            <a:pPr algn="ctr"/>
            <a:r>
              <a:rPr lang="pt-BR" sz="1500" b="1" dirty="0">
                <a:solidFill>
                  <a:prstClr val="white"/>
                </a:solidFill>
              </a:rPr>
              <a:t>Orientar</a:t>
            </a:r>
          </a:p>
          <a:p>
            <a:pPr algn="ctr"/>
            <a:r>
              <a:rPr lang="pt-BR" sz="1500" b="1" dirty="0">
                <a:solidFill>
                  <a:prstClr val="white"/>
                </a:solidFill>
              </a:rPr>
              <a:t>Analisar</a:t>
            </a:r>
          </a:p>
        </p:txBody>
      </p:sp>
      <p:sp>
        <p:nvSpPr>
          <p:cNvPr id="9" name="Hexágono 8">
            <a:extLst>
              <a:ext uri="{FF2B5EF4-FFF2-40B4-BE49-F238E27FC236}">
                <a16:creationId xmlns="" xmlns:a16="http://schemas.microsoft.com/office/drawing/2014/main" id="{15E2D82D-AD0D-4EF4-88A7-7C0677B3D1BB}"/>
              </a:ext>
            </a:extLst>
          </p:cNvPr>
          <p:cNvSpPr/>
          <p:nvPr/>
        </p:nvSpPr>
        <p:spPr>
          <a:xfrm>
            <a:off x="4932040" y="2012457"/>
            <a:ext cx="1872208" cy="1728192"/>
          </a:xfrm>
          <a:prstGeom prst="hex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prstClr val="white"/>
                </a:solidFill>
              </a:rPr>
              <a:t>Manutenção e Evolução do SIAFE-Rio</a:t>
            </a:r>
          </a:p>
        </p:txBody>
      </p:sp>
      <p:sp>
        <p:nvSpPr>
          <p:cNvPr id="10" name="Hexágono 9">
            <a:extLst>
              <a:ext uri="{FF2B5EF4-FFF2-40B4-BE49-F238E27FC236}">
                <a16:creationId xmlns="" xmlns:a16="http://schemas.microsoft.com/office/drawing/2014/main" id="{79923B0E-DC58-49E5-98AE-ED9C233544C2}"/>
              </a:ext>
            </a:extLst>
          </p:cNvPr>
          <p:cNvSpPr/>
          <p:nvPr/>
        </p:nvSpPr>
        <p:spPr>
          <a:xfrm>
            <a:off x="4932040" y="3740649"/>
            <a:ext cx="1872208" cy="1728192"/>
          </a:xfrm>
          <a:prstGeom prst="hex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prstClr val="white"/>
                </a:solidFill>
              </a:rPr>
              <a:t>Capacitar os contadores e demais executores</a:t>
            </a:r>
          </a:p>
        </p:txBody>
      </p:sp>
      <p:sp>
        <p:nvSpPr>
          <p:cNvPr id="11" name="Hexágono 10">
            <a:extLst>
              <a:ext uri="{FF2B5EF4-FFF2-40B4-BE49-F238E27FC236}">
                <a16:creationId xmlns="" xmlns:a16="http://schemas.microsoft.com/office/drawing/2014/main" id="{FC1B560E-A158-4246-A82F-562849A798C9}"/>
              </a:ext>
            </a:extLst>
          </p:cNvPr>
          <p:cNvSpPr/>
          <p:nvPr/>
        </p:nvSpPr>
        <p:spPr>
          <a:xfrm>
            <a:off x="2051720" y="3740649"/>
            <a:ext cx="1872208" cy="1728192"/>
          </a:xfrm>
          <a:prstGeom prst="hex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prstClr val="white"/>
                </a:solidFill>
              </a:rPr>
              <a:t>Elaborar os Relatórios Fiscais – Bimestrais, </a:t>
            </a:r>
            <a:r>
              <a:rPr lang="pt-BR" sz="1500" b="1" dirty="0" err="1">
                <a:solidFill>
                  <a:prstClr val="white"/>
                </a:solidFill>
              </a:rPr>
              <a:t>Quad</a:t>
            </a:r>
            <a:r>
              <a:rPr lang="pt-BR" sz="1500" b="1" dirty="0">
                <a:solidFill>
                  <a:prstClr val="white"/>
                </a:solidFill>
              </a:rPr>
              <a:t>. e Anuais</a:t>
            </a:r>
          </a:p>
        </p:txBody>
      </p:sp>
      <p:sp>
        <p:nvSpPr>
          <p:cNvPr id="12" name="Hexágono 11">
            <a:extLst>
              <a:ext uri="{FF2B5EF4-FFF2-40B4-BE49-F238E27FC236}">
                <a16:creationId xmlns="" xmlns:a16="http://schemas.microsoft.com/office/drawing/2014/main" id="{AB118CED-754B-4077-BEC5-26F32E43935A}"/>
              </a:ext>
            </a:extLst>
          </p:cNvPr>
          <p:cNvSpPr/>
          <p:nvPr/>
        </p:nvSpPr>
        <p:spPr>
          <a:xfrm>
            <a:off x="6518041" y="2852936"/>
            <a:ext cx="2014399" cy="1728192"/>
          </a:xfrm>
          <a:prstGeom prst="hexago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prstClr val="white"/>
                </a:solidFill>
              </a:rPr>
              <a:t>Análise Contábil </a:t>
            </a:r>
          </a:p>
          <a:p>
            <a:pPr algn="ctr"/>
            <a:r>
              <a:rPr lang="pt-BR" sz="1500" b="1" dirty="0">
                <a:solidFill>
                  <a:prstClr val="white"/>
                </a:solidFill>
              </a:rPr>
              <a:t>Conformidade Contábil</a:t>
            </a:r>
          </a:p>
          <a:p>
            <a:pPr algn="ctr"/>
            <a:r>
              <a:rPr lang="pt-BR" sz="1500" b="1" dirty="0">
                <a:solidFill>
                  <a:prstClr val="white"/>
                </a:solidFill>
              </a:rPr>
              <a:t>Conciliação Bancária</a:t>
            </a:r>
          </a:p>
        </p:txBody>
      </p:sp>
      <p:sp>
        <p:nvSpPr>
          <p:cNvPr id="13" name="Hexágono 12">
            <a:extLst>
              <a:ext uri="{FF2B5EF4-FFF2-40B4-BE49-F238E27FC236}">
                <a16:creationId xmlns="" xmlns:a16="http://schemas.microsoft.com/office/drawing/2014/main" id="{D819DB53-2786-4265-9F18-1D5C46EB3EA8}"/>
              </a:ext>
            </a:extLst>
          </p:cNvPr>
          <p:cNvSpPr/>
          <p:nvPr/>
        </p:nvSpPr>
        <p:spPr>
          <a:xfrm>
            <a:off x="467544" y="2852936"/>
            <a:ext cx="1872208" cy="1728192"/>
          </a:xfrm>
          <a:prstGeom prst="hexago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prstClr val="white"/>
                </a:solidFill>
              </a:rPr>
              <a:t>Certificação da Regularidade da Liquidação da Despesa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39F2F8EA-C3B7-4588-9D1E-6A228AD83687}"/>
              </a:ext>
            </a:extLst>
          </p:cNvPr>
          <p:cNvSpPr txBox="1"/>
          <p:nvPr/>
        </p:nvSpPr>
        <p:spPr>
          <a:xfrm>
            <a:off x="7147122" y="4941168"/>
            <a:ext cx="124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solidFill>
                  <a:prstClr val="black"/>
                </a:solidFill>
              </a:rPr>
              <a:t>Atribuições</a:t>
            </a:r>
          </a:p>
        </p:txBody>
      </p:sp>
      <p:sp>
        <p:nvSpPr>
          <p:cNvPr id="15" name="Hexágono 14">
            <a:extLst>
              <a:ext uri="{FF2B5EF4-FFF2-40B4-BE49-F238E27FC236}">
                <a16:creationId xmlns="" xmlns:a16="http://schemas.microsoft.com/office/drawing/2014/main" id="{6675D1D6-F2EC-4C22-A19D-EC9D3166B64B}"/>
              </a:ext>
            </a:extLst>
          </p:cNvPr>
          <p:cNvSpPr/>
          <p:nvPr/>
        </p:nvSpPr>
        <p:spPr>
          <a:xfrm>
            <a:off x="6516216" y="5486911"/>
            <a:ext cx="1080120" cy="966425"/>
          </a:xfrm>
          <a:prstGeom prst="hex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prstClr val="white"/>
                </a:solidFill>
              </a:rPr>
              <a:t>ORGÃO CENTRAL </a:t>
            </a:r>
          </a:p>
        </p:txBody>
      </p:sp>
      <p:sp>
        <p:nvSpPr>
          <p:cNvPr id="16" name="Hexágono 15">
            <a:extLst>
              <a:ext uri="{FF2B5EF4-FFF2-40B4-BE49-F238E27FC236}">
                <a16:creationId xmlns="" xmlns:a16="http://schemas.microsoft.com/office/drawing/2014/main" id="{9F9B7FDE-838C-45C8-8C12-1042088992FA}"/>
              </a:ext>
            </a:extLst>
          </p:cNvPr>
          <p:cNvSpPr/>
          <p:nvPr/>
        </p:nvSpPr>
        <p:spPr>
          <a:xfrm>
            <a:off x="7635926" y="5464383"/>
            <a:ext cx="1107541" cy="988953"/>
          </a:xfrm>
          <a:prstGeom prst="hexago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prstClr val="white"/>
                </a:solidFill>
              </a:rPr>
              <a:t>ÓRGÃOS SETORIAS</a:t>
            </a:r>
          </a:p>
        </p:txBody>
      </p:sp>
      <p:sp>
        <p:nvSpPr>
          <p:cNvPr id="17" name="Hexágono 16">
            <a:extLst>
              <a:ext uri="{FF2B5EF4-FFF2-40B4-BE49-F238E27FC236}">
                <a16:creationId xmlns="" xmlns:a16="http://schemas.microsoft.com/office/drawing/2014/main" id="{D67EC409-6776-4464-BA97-1E6DDC391ABA}"/>
              </a:ext>
            </a:extLst>
          </p:cNvPr>
          <p:cNvSpPr/>
          <p:nvPr/>
        </p:nvSpPr>
        <p:spPr>
          <a:xfrm>
            <a:off x="2018863" y="2012457"/>
            <a:ext cx="1872208" cy="1728192"/>
          </a:xfrm>
          <a:prstGeom prst="hex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prstClr val="white"/>
                </a:solidFill>
              </a:rPr>
              <a:t>Elaborar a Prestação de Contas do Governador</a:t>
            </a:r>
          </a:p>
        </p:txBody>
      </p:sp>
    </p:spTree>
    <p:extLst>
      <p:ext uri="{BB962C8B-B14F-4D97-AF65-F5344CB8AC3E}">
        <p14:creationId xmlns:p14="http://schemas.microsoft.com/office/powerpoint/2010/main" val="13755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D0ECFE7E-CDF9-44EE-92A0-41D0E9387A63}"/>
              </a:ext>
            </a:extLst>
          </p:cNvPr>
          <p:cNvSpPr/>
          <p:nvPr/>
        </p:nvSpPr>
        <p:spPr>
          <a:xfrm>
            <a:off x="827584" y="2715453"/>
            <a:ext cx="1008112" cy="316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CFE5DB93-0838-4431-BA07-3CE1DBC9B58A}"/>
              </a:ext>
            </a:extLst>
          </p:cNvPr>
          <p:cNvSpPr/>
          <p:nvPr/>
        </p:nvSpPr>
        <p:spPr>
          <a:xfrm>
            <a:off x="827584" y="2398822"/>
            <a:ext cx="7344816" cy="316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7CA53C04-B4C4-4ED8-BDE6-169A260AD958}"/>
              </a:ext>
            </a:extLst>
          </p:cNvPr>
          <p:cNvSpPr/>
          <p:nvPr/>
        </p:nvSpPr>
        <p:spPr>
          <a:xfrm>
            <a:off x="2195736" y="2062589"/>
            <a:ext cx="6120680" cy="336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B4AE59-F5AD-45EA-AEAD-B53DFA6F96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052736"/>
            <a:ext cx="8219256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3200" u="sng" dirty="0"/>
              <a:t>A Importância de Prestar Contas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C0A5CD3-DD58-4840-847F-62BA8B194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" y="1776591"/>
            <a:ext cx="8229600" cy="1324744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O objetivo da elaboração e divulgação da informação contábil é </a:t>
            </a:r>
            <a:r>
              <a:rPr lang="pt-BR" dirty="0">
                <a:solidFill>
                  <a:schemeClr val="bg1"/>
                </a:solidFill>
              </a:rPr>
              <a:t>fornecer informação para fins de prestação de contas e responsabilização (</a:t>
            </a:r>
            <a:r>
              <a:rPr lang="pt-BR" i="1" dirty="0" err="1">
                <a:solidFill>
                  <a:schemeClr val="bg1"/>
                </a:solidFill>
              </a:rPr>
              <a:t>accountability</a:t>
            </a:r>
            <a:r>
              <a:rPr lang="pt-BR" dirty="0">
                <a:solidFill>
                  <a:schemeClr val="bg1"/>
                </a:solidFill>
              </a:rPr>
              <a:t>) e tomada de decisão</a:t>
            </a:r>
            <a:r>
              <a:rPr lang="pt-BR" dirty="0"/>
              <a:t> (Item 3.1 – NBCT SP Estrutura Conceitual)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50D2D2C4-6034-40C6-9EE6-9B1EE2BE329F}"/>
              </a:ext>
            </a:extLst>
          </p:cNvPr>
          <p:cNvSpPr txBox="1"/>
          <p:nvPr/>
        </p:nvSpPr>
        <p:spPr>
          <a:xfrm>
            <a:off x="395536" y="3142709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Atributos que tornam a informação útil para os usuários: (Item 3.2)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8B05180-5C14-4B40-A4E9-81B9F3E0076D}"/>
              </a:ext>
            </a:extLst>
          </p:cNvPr>
          <p:cNvSpPr txBox="1"/>
          <p:nvPr/>
        </p:nvSpPr>
        <p:spPr>
          <a:xfrm>
            <a:off x="2620888" y="3681715"/>
            <a:ext cx="2232248" cy="3693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Relevância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4A62917-9D91-42AC-A0F1-7E755D06FAEA}"/>
              </a:ext>
            </a:extLst>
          </p:cNvPr>
          <p:cNvSpPr txBox="1"/>
          <p:nvPr/>
        </p:nvSpPr>
        <p:spPr>
          <a:xfrm>
            <a:off x="2627784" y="4078813"/>
            <a:ext cx="25202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Representação Fidedigna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46E4F35-564D-4F12-95EC-658B91835891}"/>
              </a:ext>
            </a:extLst>
          </p:cNvPr>
          <p:cNvSpPr txBox="1"/>
          <p:nvPr/>
        </p:nvSpPr>
        <p:spPr>
          <a:xfrm>
            <a:off x="2627784" y="4539787"/>
            <a:ext cx="2088232" cy="3813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Compreensibilidade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1458F14F-B3F2-4CC8-9897-6A1581E1237D}"/>
              </a:ext>
            </a:extLst>
          </p:cNvPr>
          <p:cNvSpPr txBox="1"/>
          <p:nvPr/>
        </p:nvSpPr>
        <p:spPr>
          <a:xfrm>
            <a:off x="2627784" y="4971835"/>
            <a:ext cx="20882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Tempestividade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FCE48191-B927-4CF9-ADA5-1A92055D1ADF}"/>
              </a:ext>
            </a:extLst>
          </p:cNvPr>
          <p:cNvSpPr txBox="1"/>
          <p:nvPr/>
        </p:nvSpPr>
        <p:spPr>
          <a:xfrm>
            <a:off x="2624336" y="5353615"/>
            <a:ext cx="1947664" cy="3813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Comparabilidade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827AB836-C9BF-476C-885E-F7A845B2398D}"/>
              </a:ext>
            </a:extLst>
          </p:cNvPr>
          <p:cNvSpPr txBox="1"/>
          <p:nvPr/>
        </p:nvSpPr>
        <p:spPr>
          <a:xfrm>
            <a:off x="2620888" y="5797713"/>
            <a:ext cx="19476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Verificabilidade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50421C9C-9E60-40CD-B3B6-2B3E48D5E059}"/>
              </a:ext>
            </a:extLst>
          </p:cNvPr>
          <p:cNvSpPr txBox="1"/>
          <p:nvPr/>
        </p:nvSpPr>
        <p:spPr>
          <a:xfrm>
            <a:off x="5364088" y="3718773"/>
            <a:ext cx="309634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prstClr val="white"/>
                </a:solidFill>
              </a:rPr>
              <a:t>A informação deve estar completa, neutra e livre de erro material tanto quanto possível!! (Item 3.11)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69912404-E8CC-4D81-96D5-352B525BAB03}"/>
              </a:ext>
            </a:extLst>
          </p:cNvPr>
          <p:cNvSpPr/>
          <p:nvPr/>
        </p:nvSpPr>
        <p:spPr>
          <a:xfrm>
            <a:off x="323528" y="6239053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prstClr val="black"/>
                </a:solidFill>
                <a:ea typeface="Times New Roman" panose="02020603050405020304" pitchFamily="18" charset="0"/>
              </a:rPr>
              <a:t>Restrições: Materialidade, o custo-benefício e o alcance do equilíbrio apropriado entre as características qualitativas.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3" grpId="0" build="p"/>
      <p:bldP spid="4" grpId="0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71" y="1531004"/>
            <a:ext cx="1238448" cy="930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64504"/>
            <a:ext cx="1471502" cy="1471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5" name="Conector de seta reta 14"/>
          <p:cNvCxnSpPr>
            <a:cxnSpLocks/>
          </p:cNvCxnSpPr>
          <p:nvPr/>
        </p:nvCxnSpPr>
        <p:spPr>
          <a:xfrm flipV="1">
            <a:off x="3131840" y="2703529"/>
            <a:ext cx="0" cy="372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cxnSpLocks/>
          </p:cNvCxnSpPr>
          <p:nvPr/>
        </p:nvCxnSpPr>
        <p:spPr>
          <a:xfrm flipV="1">
            <a:off x="5796136" y="2703529"/>
            <a:ext cx="0" cy="350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cxnSpLocks/>
          </p:cNvCxnSpPr>
          <p:nvPr/>
        </p:nvCxnSpPr>
        <p:spPr>
          <a:xfrm>
            <a:off x="6425237" y="3864093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8" y="1511374"/>
            <a:ext cx="2607487" cy="950343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2411760" y="980728"/>
            <a:ext cx="7006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u="sng" dirty="0">
                <a:solidFill>
                  <a:prstClr val="black"/>
                </a:solidFill>
              </a:rPr>
              <a:t>Entidades e Usuários que reportam informações</a:t>
            </a:r>
          </a:p>
        </p:txBody>
      </p:sp>
      <p:pic>
        <p:nvPicPr>
          <p:cNvPr id="21" name="Imagem 20"/>
          <p:cNvPicPr/>
          <p:nvPr/>
        </p:nvPicPr>
        <p:blipFill rotWithShape="1">
          <a:blip r:embed="rId5"/>
          <a:srcRect l="18512" t="15381" r="58232" b="73703"/>
          <a:stretch/>
        </p:blipFill>
        <p:spPr bwMode="auto">
          <a:xfrm>
            <a:off x="3046303" y="3363041"/>
            <a:ext cx="3200489" cy="950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Logotipo do MPRJ. Clique aqui para retornar para a home.">
            <a:extLst>
              <a:ext uri="{FF2B5EF4-FFF2-40B4-BE49-F238E27FC236}">
                <a16:creationId xmlns="" xmlns:a16="http://schemas.microsoft.com/office/drawing/2014/main" id="{3364757A-FC2B-4036-AF8B-6D35DF6B1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07" y="5274859"/>
            <a:ext cx="23362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viÃ§o EletrÃ´nico de InformaÃ§Ãµes ao CidadÃ£o">
            <a:extLst>
              <a:ext uri="{FF2B5EF4-FFF2-40B4-BE49-F238E27FC236}">
                <a16:creationId xmlns="" xmlns:a16="http://schemas.microsoft.com/office/drawing/2014/main" id="{8FD075AF-4B45-4A52-8B92-63CC799D6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74" y="5274859"/>
            <a:ext cx="2644458" cy="4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de seta reta 16">
            <a:extLst>
              <a:ext uri="{FF2B5EF4-FFF2-40B4-BE49-F238E27FC236}">
                <a16:creationId xmlns="" xmlns:a16="http://schemas.microsoft.com/office/drawing/2014/main" id="{1A9691F3-B413-4D04-A878-4EA3AB32E002}"/>
              </a:ext>
            </a:extLst>
          </p:cNvPr>
          <p:cNvCxnSpPr>
            <a:cxnSpLocks/>
          </p:cNvCxnSpPr>
          <p:nvPr/>
        </p:nvCxnSpPr>
        <p:spPr>
          <a:xfrm>
            <a:off x="5940152" y="4419001"/>
            <a:ext cx="0" cy="481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16">
            <a:extLst>
              <a:ext uri="{FF2B5EF4-FFF2-40B4-BE49-F238E27FC236}">
                <a16:creationId xmlns="" xmlns:a16="http://schemas.microsoft.com/office/drawing/2014/main" id="{8E48D6E8-9B4D-433D-8387-55336A6927FE}"/>
              </a:ext>
            </a:extLst>
          </p:cNvPr>
          <p:cNvCxnSpPr>
            <a:cxnSpLocks/>
          </p:cNvCxnSpPr>
          <p:nvPr/>
        </p:nvCxnSpPr>
        <p:spPr>
          <a:xfrm>
            <a:off x="3707904" y="4536006"/>
            <a:ext cx="0" cy="481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Assembleia Legislativa do Estado do Rio de Janeiro">
            <a:extLst>
              <a:ext uri="{FF2B5EF4-FFF2-40B4-BE49-F238E27FC236}">
                <a16:creationId xmlns="" xmlns:a16="http://schemas.microsoft.com/office/drawing/2014/main" id="{E14E9AB3-77F4-4EA6-9759-8FBC4AC50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7" y="3426477"/>
            <a:ext cx="20002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ector de seta reta 16">
            <a:extLst>
              <a:ext uri="{FF2B5EF4-FFF2-40B4-BE49-F238E27FC236}">
                <a16:creationId xmlns="" xmlns:a16="http://schemas.microsoft.com/office/drawing/2014/main" id="{47FD90B9-7E65-4646-BD8D-66B40C652D1E}"/>
              </a:ext>
            </a:extLst>
          </p:cNvPr>
          <p:cNvCxnSpPr>
            <a:cxnSpLocks/>
          </p:cNvCxnSpPr>
          <p:nvPr/>
        </p:nvCxnSpPr>
        <p:spPr>
          <a:xfrm flipH="1">
            <a:off x="2471228" y="3864093"/>
            <a:ext cx="4214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1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43121760"/>
              </p:ext>
            </p:extLst>
          </p:nvPr>
        </p:nvGraphicFramePr>
        <p:xfrm>
          <a:off x="459227" y="2246051"/>
          <a:ext cx="8225546" cy="4262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2A46E11-56DD-403C-8EAF-2789D668514A}"/>
              </a:ext>
            </a:extLst>
          </p:cNvPr>
          <p:cNvSpPr/>
          <p:nvPr/>
        </p:nvSpPr>
        <p:spPr>
          <a:xfrm>
            <a:off x="239695" y="1630498"/>
            <a:ext cx="90197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DECRETO Nº 46.628 DE 03 DE ABRIL DE 2019</a:t>
            </a:r>
          </a:p>
          <a:p>
            <a:r>
              <a:rPr lang="pt-BR" sz="1600" dirty="0"/>
              <a:t>ALTERA E CONSOLIDA A ESTRUTURA ORGANIZACIONAL DA SECRETARIA DE ESTADO DE FAZENDA</a:t>
            </a:r>
          </a:p>
        </p:txBody>
      </p:sp>
    </p:spTree>
    <p:extLst>
      <p:ext uri="{BB962C8B-B14F-4D97-AF65-F5344CB8AC3E}">
        <p14:creationId xmlns:p14="http://schemas.microsoft.com/office/powerpoint/2010/main" val="4060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213065" y="1302713"/>
            <a:ext cx="8229600" cy="358897"/>
          </a:xfrm>
          <a:prstGeom prst="rect">
            <a:avLst/>
          </a:prstGeom>
        </p:spPr>
        <p:txBody>
          <a:bodyPr/>
          <a:lstStyle/>
          <a:p>
            <a:r>
              <a:rPr lang="pt-BR" sz="2400" b="1" dirty="0"/>
              <a:t>Responsabilização do contador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C5125868-030A-4732-B2C4-BC449CB4D2C1}"/>
              </a:ext>
            </a:extLst>
          </p:cNvPr>
          <p:cNvSpPr/>
          <p:nvPr/>
        </p:nvSpPr>
        <p:spPr>
          <a:xfrm>
            <a:off x="119573" y="2624986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cs typeface="Arial" panose="020B0604020202020204" pitchFamily="34" charset="0"/>
              </a:rPr>
              <a:t>O art. 27 aborda as penalidades ético-disciplinares aplicáveis por infração ao exercício legal da profissão, do qual </a:t>
            </a:r>
            <a:r>
              <a:rPr lang="pt-BR" sz="1400" b="1" u="sng" dirty="0">
                <a:cs typeface="Arial" panose="020B0604020202020204" pitchFamily="34" charset="0"/>
              </a:rPr>
              <a:t>destacamos</a:t>
            </a:r>
            <a:r>
              <a:rPr lang="pt-BR" sz="1400" dirty="0">
                <a:cs typeface="Arial" panose="020B0604020202020204" pitchFamily="34" charset="0"/>
              </a:rPr>
              <a:t> as seguintes alíneas: </a:t>
            </a:r>
            <a:r>
              <a:rPr lang="pt-BR" sz="1400" u="sng" dirty="0">
                <a:cs typeface="Arial" panose="020B0604020202020204" pitchFamily="34" charset="0"/>
                <a:hlinkClick r:id="rId2"/>
              </a:rPr>
              <a:t>(Redação dada pela Lei nº 12.249, de 2010)</a:t>
            </a:r>
            <a:endParaRPr lang="pt-BR" sz="1400" u="sng" dirty="0"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8B044376-33CB-41C2-81DC-06CFD5D4465F}"/>
              </a:ext>
            </a:extLst>
          </p:cNvPr>
          <p:cNvSpPr/>
          <p:nvPr/>
        </p:nvSpPr>
        <p:spPr>
          <a:xfrm>
            <a:off x="287045" y="3272433"/>
            <a:ext cx="841658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dirty="0"/>
              <a:t>“</a:t>
            </a:r>
            <a:r>
              <a:rPr lang="pt-BR" sz="1400" dirty="0"/>
              <a:t>d) suspensão do exercício da profissão, pelo período de até 2 (dois) anos, aos profissionais que, dentro do âmbito de sua atuação e no que se referir à parte técnica, forem responsáveis por qualquer falsidade de documentos que assinarem e pelas irregularidades de escrituração praticadas no sentido de fraudar as rendas públicas;                      (Redação dada pela Lei nº 12.249, de 2010) </a:t>
            </a:r>
          </a:p>
          <a:p>
            <a:pPr lvl="1" algn="just"/>
            <a:r>
              <a:rPr lang="pt-BR" sz="1400" dirty="0"/>
              <a:t> </a:t>
            </a:r>
          </a:p>
          <a:p>
            <a:pPr lvl="1" algn="just"/>
            <a:r>
              <a:rPr lang="pt-BR" sz="1400" dirty="0"/>
              <a:t>e) suspensão do exercício da profissão, pelo prazo de 6 (seis) meses a 1 (um) ano, ao profissional com comprovada incapacidade técnica no desempenho de suas funções, a critério do Conselho Regional de Contabilidade a que estiver sujeito, facultada, porém, ao interessado a mais ampla defesa;                    (Redação dada pela Lei nº 12.249, de 2010) </a:t>
            </a:r>
          </a:p>
          <a:p>
            <a:pPr lvl="1" algn="just"/>
            <a:r>
              <a:rPr lang="pt-BR" sz="1400" dirty="0"/>
              <a:t> </a:t>
            </a:r>
          </a:p>
          <a:p>
            <a:pPr lvl="1" algn="just"/>
            <a:r>
              <a:rPr lang="pt-BR" sz="1400" dirty="0"/>
              <a:t>f) cassação do exercício profissional quando comprovada incapacidade técnica de natureza grave, crime contra a ordem econômica e tributária, produção de falsa prova de qualquer dos requisitos para registro profissional e apropriação indevida de valores de clientes confiados a sua guarda, desde que homologada por 2/3 (dois terços) do Plenário do Tribunal Superior de Ética e Disciplina;                          (Incluído pela Lei nº 12.249, de 2010)”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DAF35379-9ABD-41C3-A560-3CBC0BE02C53}"/>
              </a:ext>
            </a:extLst>
          </p:cNvPr>
          <p:cNvSpPr/>
          <p:nvPr/>
        </p:nvSpPr>
        <p:spPr>
          <a:xfrm>
            <a:off x="119573" y="1982825"/>
            <a:ext cx="84165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cs typeface="Arial" panose="020B0604020202020204" pitchFamily="34" charset="0"/>
              </a:rPr>
              <a:t>DECRETO-LEI Nº 9.295, DE 27 DE MAIO DE 1946</a:t>
            </a:r>
          </a:p>
          <a:p>
            <a:pPr algn="just"/>
            <a:r>
              <a:rPr lang="pt-BR" sz="1200" dirty="0">
                <a:cs typeface="Arial" panose="020B0604020202020204" pitchFamily="34" charset="0"/>
              </a:rPr>
              <a:t>Cria o Conselho Federal de Contabilidade, define as atribuições do Contador e do Guarda-livros, e dá outras providências</a:t>
            </a:r>
          </a:p>
        </p:txBody>
      </p:sp>
    </p:spTree>
    <p:extLst>
      <p:ext uri="{BB962C8B-B14F-4D97-AF65-F5344CB8AC3E}">
        <p14:creationId xmlns:p14="http://schemas.microsoft.com/office/powerpoint/2010/main" val="23131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213065" y="1302713"/>
            <a:ext cx="8229600" cy="440362"/>
          </a:xfrm>
          <a:prstGeom prst="rect">
            <a:avLst/>
          </a:prstGeom>
        </p:spPr>
        <p:txBody>
          <a:bodyPr/>
          <a:lstStyle/>
          <a:p>
            <a:r>
              <a:rPr lang="pt-BR" sz="2400" b="1" dirty="0"/>
              <a:t>Responsabilização do contador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3A45DC0B-53EE-4D3F-9394-EDD6EC0B557F}"/>
              </a:ext>
            </a:extLst>
          </p:cNvPr>
          <p:cNvSpPr/>
          <p:nvPr/>
        </p:nvSpPr>
        <p:spPr>
          <a:xfrm>
            <a:off x="106532" y="2010569"/>
            <a:ext cx="8158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cs typeface="Arial" panose="020B0604020202020204" pitchFamily="34" charset="0"/>
              </a:rPr>
              <a:t>NORMA BRASILEIRA DE CONTABILIDADE, NBC PG 01</a:t>
            </a:r>
            <a:r>
              <a:rPr lang="pt-BR" sz="1400" dirty="0">
                <a:cs typeface="Arial" panose="020B0604020202020204" pitchFamily="34" charset="0"/>
              </a:rPr>
              <a:t>, DE 7 DE FEVEREIRO DE 2019</a:t>
            </a:r>
          </a:p>
          <a:p>
            <a:pPr algn="just"/>
            <a:r>
              <a:rPr lang="pt-BR" sz="1400" dirty="0">
                <a:cs typeface="Arial" panose="020B0604020202020204" pitchFamily="34" charset="0"/>
              </a:rPr>
              <a:t>Aprova a NBC PG 01 – </a:t>
            </a:r>
            <a:r>
              <a:rPr lang="pt-BR" sz="1400" b="1" u="sng" dirty="0">
                <a:cs typeface="Arial" panose="020B0604020202020204" pitchFamily="34" charset="0"/>
              </a:rPr>
              <a:t>Código de Ética Profissional do Contador</a:t>
            </a:r>
            <a:r>
              <a:rPr lang="pt-BR" sz="1400" dirty="0">
                <a:cs typeface="Arial" panose="020B0604020202020204" pitchFamily="34" charset="0"/>
              </a:rPr>
              <a:t>  - (</a:t>
            </a:r>
            <a:r>
              <a:rPr lang="pt-BR" sz="1400" u="sng" dirty="0">
                <a:cs typeface="Arial" panose="020B0604020202020204" pitchFamily="34" charset="0"/>
              </a:rPr>
              <a:t>Válida a partir de 01/06/2019</a:t>
            </a:r>
            <a:r>
              <a:rPr lang="pt-BR" sz="14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DB522902-5574-430C-9203-87E7FFC980EB}"/>
              </a:ext>
            </a:extLst>
          </p:cNvPr>
          <p:cNvSpPr/>
          <p:nvPr/>
        </p:nvSpPr>
        <p:spPr>
          <a:xfrm>
            <a:off x="213065" y="3533488"/>
            <a:ext cx="89309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cs typeface="Arial" panose="020B0604020202020204" pitchFamily="34" charset="0"/>
              </a:rPr>
              <a:t>Destacamos os seguintes itens do Código de Ética Profissional do Contador (CFC):</a:t>
            </a:r>
          </a:p>
          <a:p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b="1" dirty="0">
                <a:cs typeface="Arial" panose="020B0604020202020204" pitchFamily="34" charset="0"/>
              </a:rPr>
              <a:t>Objetivo</a:t>
            </a:r>
          </a:p>
          <a:p>
            <a:endParaRPr lang="pt-BR" sz="1400" dirty="0"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400" dirty="0">
                <a:cs typeface="Arial" panose="020B0604020202020204" pitchFamily="34" charset="0"/>
              </a:rPr>
              <a:t>Esta Norma tem por objetivo fixar a conduta do contador, quando no exercício da sua atividade e nos assuntos relacionados à profissão e à classe. </a:t>
            </a:r>
          </a:p>
          <a:p>
            <a:pPr algn="just"/>
            <a:endParaRPr lang="pt-BR" sz="1400" dirty="0">
              <a:cs typeface="Arial" panose="020B0604020202020204" pitchFamily="34" charset="0"/>
            </a:endParaRPr>
          </a:p>
          <a:p>
            <a:pPr algn="just"/>
            <a:r>
              <a:rPr lang="pt-BR" sz="1400" dirty="0">
                <a:cs typeface="Arial" panose="020B0604020202020204" pitchFamily="34" charset="0"/>
              </a:rPr>
              <a:t>2. A conduta ética do contador deve seguir os preceitos estabelecidos </a:t>
            </a:r>
            <a:r>
              <a:rPr lang="pt-BR" sz="1400" u="sng" dirty="0">
                <a:cs typeface="Arial" panose="020B0604020202020204" pitchFamily="34" charset="0"/>
              </a:rPr>
              <a:t>nesta Norma</a:t>
            </a:r>
            <a:r>
              <a:rPr lang="pt-BR" sz="1400" dirty="0">
                <a:cs typeface="Arial" panose="020B0604020202020204" pitchFamily="34" charset="0"/>
              </a:rPr>
              <a:t>, </a:t>
            </a:r>
            <a:r>
              <a:rPr lang="pt-BR" sz="1400" u="sng" dirty="0">
                <a:cs typeface="Arial" panose="020B0604020202020204" pitchFamily="34" charset="0"/>
              </a:rPr>
              <a:t>nas demais Normas Brasileiras de Contabilidade</a:t>
            </a:r>
            <a:r>
              <a:rPr lang="pt-BR" sz="1400" dirty="0">
                <a:cs typeface="Arial" panose="020B0604020202020204" pitchFamily="34" charset="0"/>
              </a:rPr>
              <a:t> e na </a:t>
            </a:r>
            <a:r>
              <a:rPr lang="pt-BR" sz="1400" u="sng" dirty="0">
                <a:cs typeface="Arial" panose="020B0604020202020204" pitchFamily="34" charset="0"/>
              </a:rPr>
              <a:t>legislação vigente.</a:t>
            </a:r>
            <a:endParaRPr lang="pt-BR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213065" y="1302713"/>
            <a:ext cx="8229600" cy="440362"/>
          </a:xfrm>
          <a:prstGeom prst="rect">
            <a:avLst/>
          </a:prstGeom>
        </p:spPr>
        <p:txBody>
          <a:bodyPr/>
          <a:lstStyle/>
          <a:p>
            <a:r>
              <a:rPr lang="pt-BR" sz="2400" b="1" dirty="0"/>
              <a:t>Responsabilização do contador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1A4F34E-5482-4500-A9F8-D54E13C01E21}"/>
              </a:ext>
            </a:extLst>
          </p:cNvPr>
          <p:cNvSpPr/>
          <p:nvPr/>
        </p:nvSpPr>
        <p:spPr>
          <a:xfrm>
            <a:off x="213065" y="1940888"/>
            <a:ext cx="849694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>
                <a:cs typeface="Arial" panose="020B0604020202020204" pitchFamily="34" charset="0"/>
              </a:rPr>
              <a:t>NORMA BRASILEIRA DE CONTABILIDADE, NBC PG 01, DE 7 DE FEVEREIRO DE 2019</a:t>
            </a:r>
          </a:p>
          <a:p>
            <a:pPr algn="just"/>
            <a:r>
              <a:rPr lang="pt-BR" sz="1400" dirty="0">
                <a:cs typeface="Arial" panose="020B0604020202020204" pitchFamily="34" charset="0"/>
              </a:rPr>
              <a:t>Aprova a NBC PG 01 – </a:t>
            </a:r>
            <a:r>
              <a:rPr lang="pt-BR" sz="1400" b="1" u="sng" dirty="0">
                <a:cs typeface="Arial" panose="020B0604020202020204" pitchFamily="34" charset="0"/>
              </a:rPr>
              <a:t>Código de Ética Profissional do Contador</a:t>
            </a:r>
            <a:r>
              <a:rPr lang="pt-BR" sz="1400" dirty="0">
                <a:cs typeface="Arial" panose="020B0604020202020204" pitchFamily="34" charset="0"/>
              </a:rPr>
              <a:t>  - (</a:t>
            </a:r>
            <a:r>
              <a:rPr lang="pt-BR" sz="1400" u="sng" dirty="0">
                <a:cs typeface="Arial" panose="020B0604020202020204" pitchFamily="34" charset="0"/>
              </a:rPr>
              <a:t>Válida a partir de 01/06/2019</a:t>
            </a:r>
            <a:r>
              <a:rPr lang="pt-BR" sz="1400" dirty="0">
                <a:cs typeface="Arial" panose="020B0604020202020204" pitchFamily="34" charset="0"/>
              </a:rPr>
              <a:t>)</a:t>
            </a:r>
          </a:p>
          <a:p>
            <a:pPr algn="just"/>
            <a:endParaRPr lang="pt-BR" sz="1400" dirty="0">
              <a:cs typeface="Arial" panose="020B0604020202020204" pitchFamily="34" charset="0"/>
            </a:endParaRP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r>
              <a:rPr lang="pt-BR" sz="1600" b="1" dirty="0">
                <a:cs typeface="Arial" panose="020B0604020202020204" pitchFamily="34" charset="0"/>
              </a:rPr>
              <a:t>Deveres, vedações e permissibilidades</a:t>
            </a:r>
          </a:p>
          <a:p>
            <a:pPr algn="just"/>
            <a:endParaRPr lang="pt-BR" sz="1600" dirty="0">
              <a:cs typeface="Arial" panose="020B0604020202020204" pitchFamily="34" charset="0"/>
            </a:endParaRPr>
          </a:p>
          <a:p>
            <a:pPr algn="just"/>
            <a:r>
              <a:rPr lang="pt-BR" sz="1600" b="1" dirty="0">
                <a:cs typeface="Arial" panose="020B0604020202020204" pitchFamily="34" charset="0"/>
              </a:rPr>
              <a:t>4. São deveres do contador:</a:t>
            </a:r>
          </a:p>
          <a:p>
            <a:pPr algn="just"/>
            <a:endParaRPr lang="pt-BR" sz="1400" dirty="0">
              <a:cs typeface="Arial" panose="020B0604020202020204" pitchFamily="34" charset="0"/>
            </a:endParaRPr>
          </a:p>
          <a:p>
            <a:pPr lvl="0" algn="just"/>
            <a:r>
              <a:rPr lang="pt-BR" sz="1400" b="1" u="sng" dirty="0">
                <a:cs typeface="Arial" panose="020B0604020202020204" pitchFamily="34" charset="0"/>
              </a:rPr>
              <a:t>exercer a profissão com zelo</a:t>
            </a:r>
            <a:r>
              <a:rPr lang="pt-BR" sz="1400" b="1" dirty="0">
                <a:cs typeface="Arial" panose="020B0604020202020204" pitchFamily="34" charset="0"/>
              </a:rPr>
              <a:t>, </a:t>
            </a:r>
            <a:r>
              <a:rPr lang="pt-BR" sz="1400" b="1" u="sng" dirty="0">
                <a:cs typeface="Arial" panose="020B0604020202020204" pitchFamily="34" charset="0"/>
              </a:rPr>
              <a:t>diligência</a:t>
            </a:r>
            <a:r>
              <a:rPr lang="pt-BR" sz="1400" b="1" dirty="0">
                <a:cs typeface="Arial" panose="020B0604020202020204" pitchFamily="34" charset="0"/>
              </a:rPr>
              <a:t>, </a:t>
            </a:r>
            <a:r>
              <a:rPr lang="pt-BR" sz="1400" b="1" u="sng" dirty="0">
                <a:cs typeface="Arial" panose="020B0604020202020204" pitchFamily="34" charset="0"/>
              </a:rPr>
              <a:t>honestidade e capacidade técnica</a:t>
            </a:r>
            <a:r>
              <a:rPr lang="pt-BR" sz="1400" dirty="0">
                <a:cs typeface="Arial" panose="020B0604020202020204" pitchFamily="34" charset="0"/>
              </a:rPr>
              <a:t>, observando as Normas Brasileiras de Contabilidade e a legislação vigente, </a:t>
            </a:r>
            <a:r>
              <a:rPr lang="pt-BR" sz="1400" b="1" u="sng" dirty="0">
                <a:cs typeface="Arial" panose="020B0604020202020204" pitchFamily="34" charset="0"/>
              </a:rPr>
              <a:t>resguardando o interesse público</a:t>
            </a:r>
            <a:r>
              <a:rPr lang="pt-BR" sz="1400" dirty="0">
                <a:cs typeface="Arial" panose="020B0604020202020204" pitchFamily="34" charset="0"/>
              </a:rPr>
              <a:t>, os interesses de seus clientes ou empregadores, sem prejuízo da dignidade e independência profissionais;</a:t>
            </a:r>
          </a:p>
          <a:p>
            <a:pPr algn="just"/>
            <a:r>
              <a:rPr lang="pt-BR" sz="1400" dirty="0">
                <a:cs typeface="Arial" panose="020B0604020202020204" pitchFamily="34" charset="0"/>
              </a:rPr>
              <a:t> </a:t>
            </a:r>
          </a:p>
          <a:p>
            <a:pPr lvl="0" algn="just"/>
            <a:r>
              <a:rPr lang="pt-BR" sz="1400" dirty="0">
                <a:cs typeface="Arial" panose="020B0604020202020204" pitchFamily="34" charset="0"/>
              </a:rPr>
              <a:t>recusar sua indicação em trabalho quando reconheça não se achar capacitado para a especialização requerida;</a:t>
            </a:r>
          </a:p>
          <a:p>
            <a:pPr algn="just"/>
            <a:r>
              <a:rPr lang="pt-BR" sz="1400" b="1" dirty="0">
                <a:cs typeface="Arial" panose="020B0604020202020204" pitchFamily="34" charset="0"/>
              </a:rPr>
              <a:t> </a:t>
            </a:r>
            <a:endParaRPr lang="pt-BR" sz="1400" dirty="0">
              <a:cs typeface="Arial" panose="020B0604020202020204" pitchFamily="34" charset="0"/>
            </a:endParaRPr>
          </a:p>
          <a:p>
            <a:pPr lvl="0" algn="just"/>
            <a:r>
              <a:rPr lang="pt-BR" sz="1400" dirty="0">
                <a:cs typeface="Arial" panose="020B0604020202020204" pitchFamily="34" charset="0"/>
              </a:rPr>
              <a:t>guardar sigilo sobre o que souber em razão do exercício profissional</a:t>
            </a:r>
            <a:r>
              <a:rPr lang="pt-BR" sz="1400" b="1" u="sng" dirty="0">
                <a:cs typeface="Arial" panose="020B0604020202020204" pitchFamily="34" charset="0"/>
              </a:rPr>
              <a:t>, inclusive no âmbito do serviço público</a:t>
            </a:r>
            <a:r>
              <a:rPr lang="pt-BR" sz="1400" dirty="0">
                <a:cs typeface="Arial" panose="020B0604020202020204" pitchFamily="34" charset="0"/>
              </a:rPr>
              <a:t>, ressalvados os casos previstos em lei ou quando solicitado por autoridades competentes, entre estas os Conselhos Federal e Regionais de Contabilidade;</a:t>
            </a:r>
          </a:p>
          <a:p>
            <a:pPr algn="just"/>
            <a:r>
              <a:rPr lang="pt-BR" sz="1400" dirty="0">
                <a:cs typeface="Arial" panose="020B0604020202020204" pitchFamily="34" charset="0"/>
              </a:rPr>
              <a:t>(grifo nosso)</a:t>
            </a:r>
          </a:p>
        </p:txBody>
      </p:sp>
    </p:spTree>
    <p:extLst>
      <p:ext uri="{BB962C8B-B14F-4D97-AF65-F5344CB8AC3E}">
        <p14:creationId xmlns:p14="http://schemas.microsoft.com/office/powerpoint/2010/main" val="34913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213065" y="1302713"/>
            <a:ext cx="8229600" cy="440362"/>
          </a:xfrm>
          <a:prstGeom prst="rect">
            <a:avLst/>
          </a:prstGeom>
        </p:spPr>
        <p:txBody>
          <a:bodyPr/>
          <a:lstStyle/>
          <a:p>
            <a:r>
              <a:rPr lang="pt-BR" sz="2400" b="1" dirty="0"/>
              <a:t>Responsabilização do contador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7A52F8E5-E04A-407B-837E-D145DECDA2F4}"/>
              </a:ext>
            </a:extLst>
          </p:cNvPr>
          <p:cNvSpPr/>
          <p:nvPr/>
        </p:nvSpPr>
        <p:spPr>
          <a:xfrm>
            <a:off x="377800" y="2056284"/>
            <a:ext cx="838839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cs typeface="Arial" panose="020B0604020202020204" pitchFamily="34" charset="0"/>
              </a:rPr>
              <a:t>NORMA BRASILEIRA DE CONTABILIDADE, NBC PG 01, DE 7 DE FEVEREIRO DE 2019</a:t>
            </a:r>
          </a:p>
          <a:p>
            <a:pPr algn="just"/>
            <a:r>
              <a:rPr lang="pt-BR" sz="1400" dirty="0">
                <a:cs typeface="Arial" panose="020B0604020202020204" pitchFamily="34" charset="0"/>
              </a:rPr>
              <a:t>Aprova a NBC PG 01 – </a:t>
            </a:r>
            <a:r>
              <a:rPr lang="pt-BR" sz="1400" b="1" u="sng" dirty="0">
                <a:cs typeface="Arial" panose="020B0604020202020204" pitchFamily="34" charset="0"/>
              </a:rPr>
              <a:t>Código de Ética Profissional do Contador</a:t>
            </a:r>
            <a:r>
              <a:rPr lang="pt-BR" sz="1400" dirty="0">
                <a:cs typeface="Arial" panose="020B0604020202020204" pitchFamily="34" charset="0"/>
              </a:rPr>
              <a:t>  - (</a:t>
            </a:r>
            <a:r>
              <a:rPr lang="pt-BR" sz="1400" u="sng" dirty="0">
                <a:cs typeface="Arial" panose="020B0604020202020204" pitchFamily="34" charset="0"/>
              </a:rPr>
              <a:t>Válida a partir de 01/06/2019</a:t>
            </a:r>
            <a:r>
              <a:rPr lang="pt-BR" sz="1400" dirty="0">
                <a:cs typeface="Arial" panose="020B0604020202020204" pitchFamily="34" charset="0"/>
              </a:rPr>
              <a:t>)</a:t>
            </a:r>
          </a:p>
          <a:p>
            <a:endParaRPr lang="pt-BR" sz="1400" dirty="0">
              <a:cs typeface="Arial" panose="020B0604020202020204" pitchFamily="34" charset="0"/>
            </a:endParaRPr>
          </a:p>
          <a:p>
            <a:pPr algn="just"/>
            <a:r>
              <a:rPr lang="pt-BR" sz="1600" b="1" dirty="0">
                <a:cs typeface="Arial" panose="020B0604020202020204" pitchFamily="34" charset="0"/>
              </a:rPr>
              <a:t>Deveres, vedações e permissibilidades</a:t>
            </a: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r>
              <a:rPr lang="pt-BR" sz="1600" b="1" dirty="0">
                <a:cs typeface="Arial" panose="020B0604020202020204" pitchFamily="34" charset="0"/>
              </a:rPr>
              <a:t>5. No desempenho de suas funções, </a:t>
            </a:r>
            <a:r>
              <a:rPr lang="pt-BR" sz="1600" b="1" u="sng" dirty="0">
                <a:cs typeface="Arial" panose="020B0604020202020204" pitchFamily="34" charset="0"/>
              </a:rPr>
              <a:t>é vedado</a:t>
            </a:r>
            <a:r>
              <a:rPr lang="pt-BR" sz="1600" b="1" dirty="0">
                <a:cs typeface="Arial" panose="020B0604020202020204" pitchFamily="34" charset="0"/>
              </a:rPr>
              <a:t> ao contador:</a:t>
            </a:r>
          </a:p>
          <a:p>
            <a:pPr algn="just"/>
            <a:endParaRPr lang="pt-BR" sz="1400" b="1" dirty="0">
              <a:cs typeface="Arial" panose="020B0604020202020204" pitchFamily="34" charset="0"/>
            </a:endParaRPr>
          </a:p>
          <a:p>
            <a:pPr algn="just"/>
            <a:r>
              <a:rPr lang="pt-BR" sz="1400" dirty="0">
                <a:cs typeface="Arial" panose="020B0604020202020204" pitchFamily="34" charset="0"/>
              </a:rPr>
              <a:t>Destacamos e grifamos os seguintes itens:</a:t>
            </a:r>
          </a:p>
          <a:p>
            <a:pPr algn="just"/>
            <a:endParaRPr lang="pt-BR" sz="1400" dirty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cs typeface="Arial" panose="020B0604020202020204" pitchFamily="34" charset="0"/>
              </a:rPr>
              <a:t>(b) </a:t>
            </a:r>
            <a:r>
              <a:rPr lang="pt-BR" sz="1400" u="sng" dirty="0">
                <a:cs typeface="Arial" panose="020B0604020202020204" pitchFamily="34" charset="0"/>
              </a:rPr>
              <a:t>auferir qualquer provento </a:t>
            </a:r>
            <a:r>
              <a:rPr lang="pt-BR" sz="1400" dirty="0">
                <a:cs typeface="Arial" panose="020B0604020202020204" pitchFamily="34" charset="0"/>
              </a:rPr>
              <a:t>em função do exercício profissional que não decorra exclusivamente de sua prática lícita;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cs typeface="Arial" panose="020B0604020202020204" pitchFamily="34" charset="0"/>
              </a:rPr>
              <a:t>(c) </a:t>
            </a:r>
            <a:r>
              <a:rPr lang="pt-BR" sz="1400" b="1" u="sng" dirty="0">
                <a:cs typeface="Arial" panose="020B0604020202020204" pitchFamily="34" charset="0"/>
              </a:rPr>
              <a:t>assinar documentos ou peças contábeis elaborados por outrem alheio à sua orientação, supervisão ou revisão;</a:t>
            </a:r>
            <a:endParaRPr lang="pt-BR" sz="1400" dirty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cs typeface="Arial" panose="020B0604020202020204" pitchFamily="34" charset="0"/>
              </a:rPr>
              <a:t>(e) facilitar, por qualquer meio, o exercício da profissão </a:t>
            </a:r>
            <a:r>
              <a:rPr lang="pt-BR" sz="1400" u="sng" dirty="0">
                <a:cs typeface="Arial" panose="020B0604020202020204" pitchFamily="34" charset="0"/>
              </a:rPr>
              <a:t>aos não habilitados ou impedidos</a:t>
            </a:r>
            <a:r>
              <a:rPr lang="pt-BR" sz="1400" dirty="0"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cs typeface="Arial" panose="020B0604020202020204" pitchFamily="34" charset="0"/>
              </a:rPr>
              <a:t>(i) prejudicar, culposa ou dolosamente, interesse confiado a sua responsabilidade profissional;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75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F3EC238-2FA0-4C5B-8581-1BE8D3AE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1600200"/>
            <a:ext cx="8393837" cy="4525963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92449402-492D-471F-9360-8DA5AFA6AE47}"/>
              </a:ext>
            </a:extLst>
          </p:cNvPr>
          <p:cNvSpPr txBox="1"/>
          <p:nvPr/>
        </p:nvSpPr>
        <p:spPr>
          <a:xfrm>
            <a:off x="292963" y="1307812"/>
            <a:ext cx="1805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Pauta: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AA577C16-DFE8-45BD-842B-0524CA3E3A46}"/>
              </a:ext>
            </a:extLst>
          </p:cNvPr>
          <p:cNvSpPr txBox="1"/>
          <p:nvPr/>
        </p:nvSpPr>
        <p:spPr>
          <a:xfrm>
            <a:off x="292964" y="2345603"/>
            <a:ext cx="85580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1 - Alteração no Sistema de Controle Interno do Poder Executivo Estadual</a:t>
            </a:r>
          </a:p>
          <a:p>
            <a:endParaRPr lang="pt-BR" b="1" dirty="0"/>
          </a:p>
          <a:p>
            <a:r>
              <a:rPr lang="pt-BR" b="1" dirty="0"/>
              <a:t>2 - Criação do Sistema de Contabilidade Estadual</a:t>
            </a:r>
          </a:p>
          <a:p>
            <a:endParaRPr lang="pt-BR" b="1" dirty="0"/>
          </a:p>
          <a:p>
            <a:r>
              <a:rPr lang="pt-BR" b="1" dirty="0"/>
              <a:t>3 - Estrutura da SUBCONT - DECRETO Nº 46.628 DE 03 DE ABRIL DE 2019</a:t>
            </a:r>
          </a:p>
          <a:p>
            <a:endParaRPr lang="pt-BR" b="1" dirty="0"/>
          </a:p>
          <a:p>
            <a:r>
              <a:rPr lang="pt-BR" b="1" dirty="0"/>
              <a:t>4 - Responsabilização do contador</a:t>
            </a:r>
          </a:p>
          <a:p>
            <a:endParaRPr lang="pt-BR" b="1" dirty="0"/>
          </a:p>
          <a:p>
            <a:r>
              <a:rPr lang="pt-BR" b="1" dirty="0"/>
              <a:t>5 - Ranking da Qualidade da Informação Contábil e Fiscal Estadual no </a:t>
            </a:r>
            <a:r>
              <a:rPr lang="pt-BR" b="1" dirty="0" err="1"/>
              <a:t>Siconfi</a:t>
            </a:r>
            <a:r>
              <a:rPr lang="pt-BR" b="1" dirty="0"/>
              <a:t> (STN)</a:t>
            </a:r>
          </a:p>
          <a:p>
            <a:endParaRPr lang="pt-BR" b="1" dirty="0"/>
          </a:p>
          <a:p>
            <a:r>
              <a:rPr lang="pt-BR" b="1" dirty="0"/>
              <a:t>6 – Realizações da Superintendência de Normas Técnicas em 2019 e metas para 2020</a:t>
            </a:r>
          </a:p>
          <a:p>
            <a:endParaRPr lang="pt-BR" b="1" dirty="0"/>
          </a:p>
          <a:p>
            <a:r>
              <a:rPr lang="pt-BR" b="1" dirty="0"/>
              <a:t>7 – Procedimentos para o encerramento do Exercício  de 2019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897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213065" y="1302713"/>
            <a:ext cx="8229600" cy="440362"/>
          </a:xfrm>
          <a:prstGeom prst="rect">
            <a:avLst/>
          </a:prstGeom>
        </p:spPr>
        <p:txBody>
          <a:bodyPr/>
          <a:lstStyle/>
          <a:p>
            <a:r>
              <a:rPr lang="pt-BR" sz="2400" b="1" dirty="0"/>
              <a:t>Responsabilização do contador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17DCC16-A088-4667-B962-38132088FC07}"/>
              </a:ext>
            </a:extLst>
          </p:cNvPr>
          <p:cNvSpPr/>
          <p:nvPr/>
        </p:nvSpPr>
        <p:spPr>
          <a:xfrm>
            <a:off x="323528" y="1743075"/>
            <a:ext cx="8496944" cy="351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>
                <a:cs typeface="Arial" panose="020B0604020202020204" pitchFamily="34" charset="0"/>
              </a:rPr>
              <a:t>NORMA BRASILEIRA DE CONTABILIDADE, NBC PG 01, DE 7 DE FEVEREIRO DE 2019</a:t>
            </a:r>
          </a:p>
          <a:p>
            <a:pPr algn="just"/>
            <a:r>
              <a:rPr lang="pt-BR" sz="1400" dirty="0">
                <a:cs typeface="Arial" panose="020B0604020202020204" pitchFamily="34" charset="0"/>
              </a:rPr>
              <a:t>Aprova a NBC PG 01 – </a:t>
            </a:r>
            <a:r>
              <a:rPr lang="pt-BR" sz="1400" b="1" u="sng" dirty="0">
                <a:cs typeface="Arial" panose="020B0604020202020204" pitchFamily="34" charset="0"/>
              </a:rPr>
              <a:t>Código de Ética Profissional do Contador</a:t>
            </a:r>
            <a:r>
              <a:rPr lang="pt-BR" sz="1400" dirty="0">
                <a:cs typeface="Arial" panose="020B0604020202020204" pitchFamily="34" charset="0"/>
              </a:rPr>
              <a:t>  - (</a:t>
            </a:r>
            <a:r>
              <a:rPr lang="pt-BR" sz="1400" u="sng" dirty="0">
                <a:cs typeface="Arial" panose="020B0604020202020204" pitchFamily="34" charset="0"/>
              </a:rPr>
              <a:t>Válida a partir de 01/06/2019</a:t>
            </a:r>
            <a:r>
              <a:rPr lang="pt-BR" sz="1400" dirty="0">
                <a:cs typeface="Arial" panose="020B0604020202020204" pitchFamily="34" charset="0"/>
              </a:rPr>
              <a:t>)</a:t>
            </a:r>
          </a:p>
          <a:p>
            <a:pPr algn="just"/>
            <a:endParaRPr lang="pt-BR" sz="1400" dirty="0">
              <a:cs typeface="Arial" panose="020B0604020202020204" pitchFamily="34" charset="0"/>
            </a:endParaRPr>
          </a:p>
          <a:p>
            <a:endParaRPr lang="pt-BR" sz="1400" dirty="0">
              <a:cs typeface="Arial" panose="020B0604020202020204" pitchFamily="34" charset="0"/>
            </a:endParaRPr>
          </a:p>
          <a:p>
            <a:endParaRPr lang="pt-BR" dirty="0"/>
          </a:p>
          <a:p>
            <a:r>
              <a:rPr lang="pt-BR" b="1" dirty="0">
                <a:cs typeface="Arial" panose="020B0604020202020204" pitchFamily="34" charset="0"/>
              </a:rPr>
              <a:t>Penalidades</a:t>
            </a:r>
            <a:r>
              <a:rPr lang="pt-BR" dirty="0">
                <a:cs typeface="Arial" panose="020B0604020202020204" pitchFamily="34" charset="0"/>
              </a:rPr>
              <a:t> </a:t>
            </a:r>
          </a:p>
          <a:p>
            <a:endParaRPr lang="pt-BR" sz="1400" dirty="0">
              <a:cs typeface="Arial" panose="020B0604020202020204" pitchFamily="34" charset="0"/>
            </a:endParaRPr>
          </a:p>
          <a:p>
            <a:r>
              <a:rPr lang="pt-BR" sz="1400" dirty="0">
                <a:cs typeface="Arial" panose="020B0604020202020204" pitchFamily="34" charset="0"/>
              </a:rPr>
              <a:t>A transgressão de preceito desta Norma constitui infração ética, sancionada, segundo a gravidade, com a aplicação de uma das seguintes penalidades: </a:t>
            </a:r>
          </a:p>
          <a:p>
            <a:endParaRPr lang="pt-BR" sz="14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dirty="0">
                <a:cs typeface="Arial" panose="020B0604020202020204" pitchFamily="34" charset="0"/>
              </a:rPr>
              <a:t>(a) advertência reservada; 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cs typeface="Arial" panose="020B0604020202020204" pitchFamily="34" charset="0"/>
              </a:rPr>
              <a:t>(b) censura reservada; ou 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cs typeface="Arial" panose="020B0604020202020204" pitchFamily="34" charset="0"/>
              </a:rPr>
              <a:t>(c) censura pública.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472C048D-BFD4-4856-BBC0-4C50AE3D65C4}"/>
              </a:ext>
            </a:extLst>
          </p:cNvPr>
          <p:cNvSpPr/>
          <p:nvPr/>
        </p:nvSpPr>
        <p:spPr>
          <a:xfrm>
            <a:off x="207055" y="5567172"/>
            <a:ext cx="84070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cs typeface="Arial" panose="020B0604020202020204" pitchFamily="34" charset="0"/>
              </a:rPr>
              <a:t>Termo Aditivo de Cooperação Técnica STN/CFC </a:t>
            </a:r>
            <a:r>
              <a:rPr lang="pt-BR" dirty="0"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pt-BR" sz="1400" dirty="0">
                <a:cs typeface="Arial" panose="020B0604020202020204" pitchFamily="34" charset="0"/>
              </a:rPr>
              <a:t>Representação pela STN ao CFC de inconsistências graves em informações enviadas pelos entes subnacionais (Assinatura:18/12/2018</a:t>
            </a:r>
            <a:endParaRPr lang="pt-BR" sz="1400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E6BBB553-1AF7-4EEF-8668-3CE228EAC77E}"/>
              </a:ext>
            </a:extLst>
          </p:cNvPr>
          <p:cNvCxnSpPr/>
          <p:nvPr/>
        </p:nvCxnSpPr>
        <p:spPr>
          <a:xfrm>
            <a:off x="213065" y="5257948"/>
            <a:ext cx="84010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B4AE59-F5AD-45EA-AEAD-B53DFA6F96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2372" y="1301311"/>
            <a:ext cx="8219256" cy="4742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2000" b="1" dirty="0"/>
              <a:t>Ranking da Qualidade da Informação Contábil e Fiscal Estadual no </a:t>
            </a:r>
            <a:r>
              <a:rPr lang="pt-BR" sz="2000" b="1" dirty="0" err="1"/>
              <a:t>Siconfi</a:t>
            </a:r>
            <a:r>
              <a:rPr lang="pt-BR" sz="2000" b="1" dirty="0"/>
              <a:t>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04E79BB5-3CC4-48E6-935B-4FFCC4ACE0F5}"/>
              </a:ext>
            </a:extLst>
          </p:cNvPr>
          <p:cNvSpPr/>
          <p:nvPr/>
        </p:nvSpPr>
        <p:spPr>
          <a:xfrm>
            <a:off x="342524" y="1843376"/>
            <a:ext cx="8339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333333"/>
                </a:solidFill>
              </a:rPr>
              <a:t>O Ranking da qualidade da informação contábil e fiscal é uma iniciativa da Secretaria do Tesouro Nacional que foi criada para  </a:t>
            </a:r>
            <a:r>
              <a:rPr lang="pt-BR" sz="1600" b="1" dirty="0">
                <a:solidFill>
                  <a:srgbClr val="333333"/>
                </a:solidFill>
              </a:rPr>
              <a:t>avaliar a consistência da informação que o Tesouro recebe por meio do Sistema de Informações Contábeis e Fiscais do Setor Público Brasileiro – </a:t>
            </a:r>
            <a:r>
              <a:rPr lang="pt-BR" sz="1600" b="1" dirty="0" err="1">
                <a:solidFill>
                  <a:srgbClr val="333333"/>
                </a:solidFill>
              </a:rPr>
              <a:t>Siconfi</a:t>
            </a:r>
            <a:r>
              <a:rPr lang="pt-BR" sz="1600" b="1" dirty="0">
                <a:solidFill>
                  <a:srgbClr val="333333"/>
                </a:solidFill>
              </a:rPr>
              <a:t> </a:t>
            </a:r>
            <a:r>
              <a:rPr lang="pt-BR" sz="1600" dirty="0">
                <a:solidFill>
                  <a:srgbClr val="333333"/>
                </a:solidFill>
              </a:rPr>
              <a:t>– e, consequentemente, disponibiliza para acesso público.</a:t>
            </a:r>
            <a:endParaRPr lang="pt-BR" sz="1600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ABC11C60-BACA-465B-8E53-799C80E313C7}"/>
              </a:ext>
            </a:extLst>
          </p:cNvPr>
          <p:cNvSpPr/>
          <p:nvPr/>
        </p:nvSpPr>
        <p:spPr>
          <a:xfrm>
            <a:off x="251161" y="2816441"/>
            <a:ext cx="86416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>
              <a:solidFill>
                <a:srgbClr val="333333"/>
              </a:solidFill>
              <a:latin typeface="Open Sans"/>
            </a:endParaRPr>
          </a:p>
          <a:p>
            <a:pPr algn="just"/>
            <a:r>
              <a:rPr lang="pt-BR" sz="1600" dirty="0">
                <a:solidFill>
                  <a:srgbClr val="333333"/>
                </a:solidFill>
              </a:rPr>
              <a:t>O ranking é dividido em </a:t>
            </a:r>
            <a:r>
              <a:rPr lang="pt-BR" sz="1600" b="1" u="sng" dirty="0">
                <a:solidFill>
                  <a:srgbClr val="333333"/>
                </a:solidFill>
              </a:rPr>
              <a:t>quatro dimensões </a:t>
            </a:r>
            <a:r>
              <a:rPr lang="pt-BR" sz="1600" dirty="0">
                <a:solidFill>
                  <a:srgbClr val="333333"/>
                </a:solidFill>
              </a:rPr>
              <a:t>de avaliação: </a:t>
            </a:r>
          </a:p>
          <a:p>
            <a:pPr algn="just"/>
            <a:endParaRPr lang="pt-BR" sz="1600" dirty="0">
              <a:solidFill>
                <a:srgbClr val="333333"/>
              </a:solidFill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pt-BR" sz="1600" b="1" dirty="0">
                <a:solidFill>
                  <a:srgbClr val="FF0000"/>
                </a:solidFill>
              </a:rPr>
              <a:t>gestão da informação (D_I),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BR" sz="1600" b="1" dirty="0">
                <a:solidFill>
                  <a:srgbClr val="333333"/>
                </a:solidFill>
              </a:rPr>
              <a:t>contábil (D_II),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BR" sz="1600" b="1" dirty="0">
                <a:solidFill>
                  <a:srgbClr val="333333"/>
                </a:solidFill>
              </a:rPr>
              <a:t>Fiscal (D_III) e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BR" sz="1600" b="1" dirty="0">
                <a:solidFill>
                  <a:srgbClr val="333333"/>
                </a:solidFill>
              </a:rPr>
              <a:t>contábil x fiscal (D_IV). </a:t>
            </a:r>
          </a:p>
          <a:p>
            <a:pPr algn="just"/>
            <a:endParaRPr lang="pt-BR" sz="1600" dirty="0">
              <a:solidFill>
                <a:srgbClr val="333333"/>
              </a:solidFill>
            </a:endParaRPr>
          </a:p>
          <a:p>
            <a:pPr algn="just"/>
            <a:endParaRPr lang="pt-BR" sz="1600" dirty="0">
              <a:solidFill>
                <a:srgbClr val="333333"/>
              </a:solidFill>
            </a:endParaRPr>
          </a:p>
          <a:p>
            <a:pPr algn="just"/>
            <a:r>
              <a:rPr lang="pt-BR" sz="1600" dirty="0">
                <a:solidFill>
                  <a:srgbClr val="333333"/>
                </a:solidFill>
              </a:rPr>
              <a:t>Para a versão de 2018, não foram aplicadas verificações da D_I (gestão da informação) que verifica o comportamento dos entes no envio das informações.</a:t>
            </a:r>
          </a:p>
          <a:p>
            <a:pPr algn="just"/>
            <a:endParaRPr lang="pt-BR" sz="1600" dirty="0">
              <a:solidFill>
                <a:srgbClr val="333333"/>
              </a:solidFill>
            </a:endParaRPr>
          </a:p>
          <a:p>
            <a:pPr algn="just"/>
            <a:r>
              <a:rPr lang="pt-BR" sz="1600" dirty="0">
                <a:highlight>
                  <a:srgbClr val="FFFF00"/>
                </a:highlight>
              </a:rPr>
              <a:t>Para o ranking referente ao exercício de 2019, serão acrescentadas verificações da dimensão de gestão da informação (D_I), bem como, a inserção da Matriz de Saldos Contábeis (MSC) no rol de origens de informação</a:t>
            </a:r>
          </a:p>
        </p:txBody>
      </p:sp>
    </p:spTree>
    <p:extLst>
      <p:ext uri="{BB962C8B-B14F-4D97-AF65-F5344CB8AC3E}">
        <p14:creationId xmlns:p14="http://schemas.microsoft.com/office/powerpoint/2010/main" val="14856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04E79BB5-3CC4-48E6-935B-4FFCC4ACE0F5}"/>
              </a:ext>
            </a:extLst>
          </p:cNvPr>
          <p:cNvSpPr/>
          <p:nvPr/>
        </p:nvSpPr>
        <p:spPr>
          <a:xfrm>
            <a:off x="164970" y="1131388"/>
            <a:ext cx="8339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333333"/>
                </a:solidFill>
              </a:rPr>
              <a:t>DIMENSÕES</a:t>
            </a:r>
            <a:endParaRPr lang="pt-BR" b="1" dirty="0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7735130-2013-490A-858D-71921E3EF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720"/>
            <a:ext cx="9144000" cy="500762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1D2072CA-710B-4C85-B515-15D4E159954A}"/>
              </a:ext>
            </a:extLst>
          </p:cNvPr>
          <p:cNvSpPr txBox="1">
            <a:spLocks/>
          </p:cNvSpPr>
          <p:nvPr/>
        </p:nvSpPr>
        <p:spPr>
          <a:xfrm>
            <a:off x="0" y="6538394"/>
            <a:ext cx="7313734" cy="31960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u="sng" dirty="0"/>
              <a:t>Fonte: </a:t>
            </a:r>
            <a:r>
              <a:rPr lang="pt-BR" sz="12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http://www.tesourotransparente.gov.br/visualizacao/ranking-da-qualidade-da-informacao-contabil-e-fiscal-estadual</a:t>
            </a:r>
            <a:endParaRPr lang="pt-BR" sz="1200" u="sng" dirty="0"/>
          </a:p>
        </p:txBody>
      </p:sp>
    </p:spTree>
    <p:extLst>
      <p:ext uri="{BB962C8B-B14F-4D97-AF65-F5344CB8AC3E}">
        <p14:creationId xmlns:p14="http://schemas.microsoft.com/office/powerpoint/2010/main" val="23200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286048D7-39EB-4D66-9631-1193D318110B}"/>
              </a:ext>
            </a:extLst>
          </p:cNvPr>
          <p:cNvSpPr txBox="1">
            <a:spLocks/>
          </p:cNvSpPr>
          <p:nvPr/>
        </p:nvSpPr>
        <p:spPr>
          <a:xfrm>
            <a:off x="572609" y="1040152"/>
            <a:ext cx="82192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u="sng" dirty="0"/>
              <a:t>DIMENSÃO IV – CONTÁBIL X FISCAL - VERIFICAÇÕES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4B6C3456-B5CD-4951-A17C-5675E28F539A}"/>
              </a:ext>
            </a:extLst>
          </p:cNvPr>
          <p:cNvSpPr txBox="1">
            <a:spLocks/>
          </p:cNvSpPr>
          <p:nvPr/>
        </p:nvSpPr>
        <p:spPr>
          <a:xfrm>
            <a:off x="159797" y="6591867"/>
            <a:ext cx="8194089" cy="31960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200" u="sng" dirty="0"/>
              <a:t>Fonte: </a:t>
            </a:r>
            <a:r>
              <a:rPr lang="pt-BR" sz="12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http://www.tesourotransparente.gov.br/visualizacao/ranking-da-qualidade-da-informacao-contabil-e-fiscal-estadual</a:t>
            </a:r>
            <a:r>
              <a:rPr lang="pt-BR" sz="1200" dirty="0"/>
              <a:t>  - (adaptado)</a:t>
            </a:r>
            <a:endParaRPr lang="pt-BR" sz="1200" u="sng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D072CEF-BE04-4C50-A05E-1555715C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9192"/>
            <a:ext cx="9144000" cy="186558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075B3E61-9511-48FA-9811-A51CCBE68E8D}"/>
              </a:ext>
            </a:extLst>
          </p:cNvPr>
          <p:cNvSpPr txBox="1">
            <a:spLocks/>
          </p:cNvSpPr>
          <p:nvPr/>
        </p:nvSpPr>
        <p:spPr>
          <a:xfrm>
            <a:off x="88777" y="3265552"/>
            <a:ext cx="8703088" cy="3268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u="sng" dirty="0"/>
              <a:t>Exemplos de verificação da Dimensão II  - Dimensão Contábil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="" xmlns:a16="http://schemas.microsoft.com/office/drawing/2014/main" id="{D9F51CCA-BEA1-47BD-8A36-D81C2D561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778270"/>
              </p:ext>
            </p:extLst>
          </p:nvPr>
        </p:nvGraphicFramePr>
        <p:xfrm>
          <a:off x="159797" y="3683821"/>
          <a:ext cx="8859914" cy="29080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94958">
                  <a:extLst>
                    <a:ext uri="{9D8B030D-6E8A-4147-A177-3AD203B41FA5}">
                      <a16:colId xmlns="" xmlns:a16="http://schemas.microsoft.com/office/drawing/2014/main" val="515771376"/>
                    </a:ext>
                  </a:extLst>
                </a:gridCol>
                <a:gridCol w="1335179">
                  <a:extLst>
                    <a:ext uri="{9D8B030D-6E8A-4147-A177-3AD203B41FA5}">
                      <a16:colId xmlns="" xmlns:a16="http://schemas.microsoft.com/office/drawing/2014/main" val="944221330"/>
                    </a:ext>
                  </a:extLst>
                </a:gridCol>
                <a:gridCol w="2906384">
                  <a:extLst>
                    <a:ext uri="{9D8B030D-6E8A-4147-A177-3AD203B41FA5}">
                      <a16:colId xmlns="" xmlns:a16="http://schemas.microsoft.com/office/drawing/2014/main" val="3677910"/>
                    </a:ext>
                  </a:extLst>
                </a:gridCol>
                <a:gridCol w="3423393">
                  <a:extLst>
                    <a:ext uri="{9D8B030D-6E8A-4147-A177-3AD203B41FA5}">
                      <a16:colId xmlns="" xmlns:a16="http://schemas.microsoft.com/office/drawing/2014/main" val="1203783970"/>
                    </a:ext>
                  </a:extLst>
                </a:gridCol>
              </a:tblGrid>
              <a:tr h="2643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Verificação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Dimensão_ </a:t>
                      </a:r>
                      <a:r>
                        <a:rPr lang="pt-BR" sz="1300" b="1" u="none" strike="noStrike" dirty="0" err="1">
                          <a:effectLst/>
                        </a:rPr>
                        <a:t>Desc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>
                          <a:effectLst/>
                        </a:rPr>
                        <a:t>Descrição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Finalidade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1581032"/>
                  </a:ext>
                </a:extLst>
              </a:tr>
              <a:tr h="5287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Dimensão_II_03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Dimensão Contábil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Dedução de receitas para a formação do </a:t>
                      </a:r>
                      <a:r>
                        <a:rPr lang="pt-BR" sz="1300" u="none" strike="noStrike" dirty="0" err="1">
                          <a:effectLst/>
                        </a:rPr>
                        <a:t>Fundeb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Verificação de registro orçamentário de destinação ao Fundeb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extLst>
                  <a:ext uri="{0D108BD9-81ED-4DB2-BD59-A6C34878D82A}">
                    <a16:rowId xmlns="" xmlns:a16="http://schemas.microsoft.com/office/drawing/2014/main" val="857998160"/>
                  </a:ext>
                </a:extLst>
              </a:tr>
              <a:tr h="7931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Dimensão_II_07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Dimensão Contábil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Despesa orçamentária com encargos patronais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Verificação de registro orçamentário de despesas com encargos patronais relativos a servidores e empregados do ente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extLst>
                  <a:ext uri="{0D108BD9-81ED-4DB2-BD59-A6C34878D82A}">
                    <a16:rowId xmlns="" xmlns:a16="http://schemas.microsoft.com/office/drawing/2014/main" val="3539752776"/>
                  </a:ext>
                </a:extLst>
              </a:tr>
              <a:tr h="7931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Dimensão_II_21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Dimensão Contábil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Créditos a receber líquidos dos ajuste de perdas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verificação se o saldo de "demais créditos", considerando os ajustes para perdas, encontra-se positivo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extLst>
                  <a:ext uri="{0D108BD9-81ED-4DB2-BD59-A6C34878D82A}">
                    <a16:rowId xmlns="" xmlns:a16="http://schemas.microsoft.com/office/drawing/2014/main" val="1025022406"/>
                  </a:ext>
                </a:extLst>
              </a:tr>
              <a:tr h="5287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Dimensão_II_22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Dimensão Contábil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>
                          <a:effectLst/>
                        </a:rPr>
                        <a:t>Ajustes de perdas da dívida ativa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Verificação se o ente está aplicando preceito do PIPCP de ajuste de perda para dívida ativa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extLst>
                  <a:ext uri="{0D108BD9-81ED-4DB2-BD59-A6C34878D82A}">
                    <a16:rowId xmlns="" xmlns:a16="http://schemas.microsoft.com/office/drawing/2014/main" val="3272950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4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286048D7-39EB-4D66-9631-1193D318110B}"/>
              </a:ext>
            </a:extLst>
          </p:cNvPr>
          <p:cNvSpPr txBox="1">
            <a:spLocks/>
          </p:cNvSpPr>
          <p:nvPr/>
        </p:nvSpPr>
        <p:spPr>
          <a:xfrm>
            <a:off x="270768" y="1052736"/>
            <a:ext cx="82192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u="sng" dirty="0"/>
              <a:t>DIMENSÃO III– FISCAL - VERIFICAÇÕES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4B6C3456-B5CD-4951-A17C-5675E28F539A}"/>
              </a:ext>
            </a:extLst>
          </p:cNvPr>
          <p:cNvSpPr txBox="1">
            <a:spLocks/>
          </p:cNvSpPr>
          <p:nvPr/>
        </p:nvSpPr>
        <p:spPr>
          <a:xfrm>
            <a:off x="-150921" y="6644371"/>
            <a:ext cx="7651085" cy="31960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u="sng" dirty="0"/>
              <a:t>Fonte: </a:t>
            </a:r>
            <a:r>
              <a:rPr lang="pt-BR" sz="12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http://www.tesourotransparente.gov.br/visualizacao/ranking-da-qualidade-da-informacao-contabil-e-fiscal-estadual</a:t>
            </a:r>
            <a:r>
              <a:rPr lang="pt-BR" sz="1200" dirty="0"/>
              <a:t> - (adaptado)</a:t>
            </a:r>
            <a:endParaRPr lang="pt-BR" sz="1200" u="sng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ACE4FC4-2EC3-4B89-A441-A0C46FF45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0317"/>
            <a:ext cx="9144000" cy="1419847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F085F1FB-858E-451F-95A8-E80F70376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45857"/>
              </p:ext>
            </p:extLst>
          </p:nvPr>
        </p:nvGraphicFramePr>
        <p:xfrm>
          <a:off x="133164" y="3426769"/>
          <a:ext cx="8877671" cy="31604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97353">
                  <a:extLst>
                    <a:ext uri="{9D8B030D-6E8A-4147-A177-3AD203B41FA5}">
                      <a16:colId xmlns="" xmlns:a16="http://schemas.microsoft.com/office/drawing/2014/main" val="4145575138"/>
                    </a:ext>
                  </a:extLst>
                </a:gridCol>
                <a:gridCol w="1305222">
                  <a:extLst>
                    <a:ext uri="{9D8B030D-6E8A-4147-A177-3AD203B41FA5}">
                      <a16:colId xmlns="" xmlns:a16="http://schemas.microsoft.com/office/drawing/2014/main" val="4029885230"/>
                    </a:ext>
                  </a:extLst>
                </a:gridCol>
                <a:gridCol w="2944841">
                  <a:extLst>
                    <a:ext uri="{9D8B030D-6E8A-4147-A177-3AD203B41FA5}">
                      <a16:colId xmlns="" xmlns:a16="http://schemas.microsoft.com/office/drawing/2014/main" val="4030322921"/>
                    </a:ext>
                  </a:extLst>
                </a:gridCol>
                <a:gridCol w="3430255">
                  <a:extLst>
                    <a:ext uri="{9D8B030D-6E8A-4147-A177-3AD203B41FA5}">
                      <a16:colId xmlns="" xmlns:a16="http://schemas.microsoft.com/office/drawing/2014/main" val="3502200099"/>
                    </a:ext>
                  </a:extLst>
                </a:gridCol>
              </a:tblGrid>
              <a:tr h="2305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Verificação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Dimensão_ Desc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Descrição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Finalidade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3281768"/>
                  </a:ext>
                </a:extLst>
              </a:tr>
              <a:tr h="11258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Dimensão_III_07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Dimensão Fiscal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Igualdade das Despesas de Capital entre os anexos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300" u="none" strike="noStrike" dirty="0">
                          <a:effectLst/>
                        </a:rPr>
                        <a:t>Verificação da igualdade da execução da despesa de capital entre o Balanço Orçamentário, Demonstrativo dos Resultados Primários e Nominal e Demonstrativo das Receitas de Operação de Crédito e Despesas de Capital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extLst>
                  <a:ext uri="{0D108BD9-81ED-4DB2-BD59-A6C34878D82A}">
                    <a16:rowId xmlns="" xmlns:a16="http://schemas.microsoft.com/office/drawing/2014/main" val="1471404931"/>
                  </a:ext>
                </a:extLst>
              </a:tr>
              <a:tr h="9020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Dimensão_III_10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Dimensão Fiscal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Igualdade da receita corrente líquida entre os relatórios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300" u="none" strike="noStrike" dirty="0">
                          <a:effectLst/>
                        </a:rPr>
                        <a:t>Verificação da igualdade da arrecadação da Receita Corrente Líquida entre o Demonstrativo da Receita Corrente Líquida no RREO e o Demonstrativo da Despesa com Pessoal do RGF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extLst>
                  <a:ext uri="{0D108BD9-81ED-4DB2-BD59-A6C34878D82A}">
                    <a16:rowId xmlns="" xmlns:a16="http://schemas.microsoft.com/office/drawing/2014/main" val="102741751"/>
                  </a:ext>
                </a:extLst>
              </a:tr>
              <a:tr h="9020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Dimensão_III_15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Dimensão Fiscal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Igualdade da Dívida Consolidada Líquida entre os Relatórios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300" u="none" strike="noStrike" dirty="0">
                          <a:effectLst/>
                        </a:rPr>
                        <a:t>Verificação da igualdade da Dívida Consolidada Líquida entre os Demonstrativos dos Resultados Primários e Nominal no RREO e o Demonstrativo da Dívida Consolidada Líquida no RGF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" marR="6000" marT="6000" marB="0" anchor="ctr"/>
                </a:tc>
                <a:extLst>
                  <a:ext uri="{0D108BD9-81ED-4DB2-BD59-A6C34878D82A}">
                    <a16:rowId xmlns="" xmlns:a16="http://schemas.microsoft.com/office/drawing/2014/main" val="2768313002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B93378C7-256C-4EC9-9A54-4EA410C6BE1A}"/>
              </a:ext>
            </a:extLst>
          </p:cNvPr>
          <p:cNvSpPr txBox="1">
            <a:spLocks/>
          </p:cNvSpPr>
          <p:nvPr/>
        </p:nvSpPr>
        <p:spPr>
          <a:xfrm>
            <a:off x="133164" y="2985018"/>
            <a:ext cx="8703088" cy="3268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u="sng" dirty="0"/>
              <a:t>Exemplos de verificação da Dimensão III  - Dimensão Fiscal</a:t>
            </a:r>
          </a:p>
        </p:txBody>
      </p:sp>
    </p:spTree>
    <p:extLst>
      <p:ext uri="{BB962C8B-B14F-4D97-AF65-F5344CB8AC3E}">
        <p14:creationId xmlns:p14="http://schemas.microsoft.com/office/powerpoint/2010/main" val="12437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286048D7-39EB-4D66-9631-1193D318110B}"/>
              </a:ext>
            </a:extLst>
          </p:cNvPr>
          <p:cNvSpPr txBox="1">
            <a:spLocks/>
          </p:cNvSpPr>
          <p:nvPr/>
        </p:nvSpPr>
        <p:spPr>
          <a:xfrm>
            <a:off x="270768" y="1052736"/>
            <a:ext cx="821925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u="sng" dirty="0"/>
              <a:t>DIMENSÃO IV – DIMENSÃO CONTÁBIL X FISCAL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4B6C3456-B5CD-4951-A17C-5675E28F539A}"/>
              </a:ext>
            </a:extLst>
          </p:cNvPr>
          <p:cNvSpPr txBox="1">
            <a:spLocks/>
          </p:cNvSpPr>
          <p:nvPr/>
        </p:nvSpPr>
        <p:spPr>
          <a:xfrm>
            <a:off x="-150921" y="6644371"/>
            <a:ext cx="7651085" cy="31960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u="sng" dirty="0"/>
              <a:t>Fonte: </a:t>
            </a:r>
            <a:r>
              <a:rPr lang="pt-BR" sz="12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http://www.tesourotransparente.gov.br/visualizacao/ranking-da-qualidade-da-informacao-contabil-e-fiscal-estadual</a:t>
            </a:r>
            <a:r>
              <a:rPr lang="pt-BR" sz="1200" dirty="0"/>
              <a:t> - (adaptado)</a:t>
            </a:r>
            <a:endParaRPr lang="pt-BR" sz="1200" u="sng" dirty="0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B93378C7-256C-4EC9-9A54-4EA410C6BE1A}"/>
              </a:ext>
            </a:extLst>
          </p:cNvPr>
          <p:cNvSpPr txBox="1">
            <a:spLocks/>
          </p:cNvSpPr>
          <p:nvPr/>
        </p:nvSpPr>
        <p:spPr>
          <a:xfrm>
            <a:off x="133164" y="2985018"/>
            <a:ext cx="8703088" cy="3268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u="sng" dirty="0"/>
              <a:t>Exemplos de verificação da Dimensão IV  - Dimensão Contábil X Fiscal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EE8435A3-A0F4-4B8A-8BAF-617CD98B3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2571"/>
            <a:ext cx="9144000" cy="1502447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B9C9EEE8-A6D4-4746-A7AF-8DA6D89D0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58648"/>
              </p:ext>
            </p:extLst>
          </p:nvPr>
        </p:nvGraphicFramePr>
        <p:xfrm>
          <a:off x="260423" y="3414854"/>
          <a:ext cx="8703088" cy="309323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31026">
                  <a:extLst>
                    <a:ext uri="{9D8B030D-6E8A-4147-A177-3AD203B41FA5}">
                      <a16:colId xmlns="" xmlns:a16="http://schemas.microsoft.com/office/drawing/2014/main" val="3020163197"/>
                    </a:ext>
                  </a:extLst>
                </a:gridCol>
                <a:gridCol w="1776021">
                  <a:extLst>
                    <a:ext uri="{9D8B030D-6E8A-4147-A177-3AD203B41FA5}">
                      <a16:colId xmlns="" xmlns:a16="http://schemas.microsoft.com/office/drawing/2014/main" val="3157080126"/>
                    </a:ext>
                  </a:extLst>
                </a:gridCol>
                <a:gridCol w="2631166">
                  <a:extLst>
                    <a:ext uri="{9D8B030D-6E8A-4147-A177-3AD203B41FA5}">
                      <a16:colId xmlns="" xmlns:a16="http://schemas.microsoft.com/office/drawing/2014/main" val="2187252326"/>
                    </a:ext>
                  </a:extLst>
                </a:gridCol>
                <a:gridCol w="3064875">
                  <a:extLst>
                    <a:ext uri="{9D8B030D-6E8A-4147-A177-3AD203B41FA5}">
                      <a16:colId xmlns="" xmlns:a16="http://schemas.microsoft.com/office/drawing/2014/main" val="3928770734"/>
                    </a:ext>
                  </a:extLst>
                </a:gridCol>
              </a:tblGrid>
              <a:tr h="286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Verificação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8" marR="5468" marT="546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Dimensão_ Desc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8" marR="5468" marT="546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Descrição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8" marR="5468" marT="546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Finalidade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8" marR="5468" marT="5468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1395860"/>
                  </a:ext>
                </a:extLst>
              </a:tr>
              <a:tr h="8429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Dimensão_IV_01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8" marR="5468" marT="5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Dimensão Contábil X Fiscal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8" marR="5468" marT="5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Igualdade da receita realizada entre os relatórios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8" marR="5468" marT="5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Verificar a realização da receita entre o Balanço orçamentário do RREO e do anexo de receitas na DCA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8" marR="5468" marT="5468" marB="0" anchor="ctr"/>
                </a:tc>
                <a:extLst>
                  <a:ext uri="{0D108BD9-81ED-4DB2-BD59-A6C34878D82A}">
                    <a16:rowId xmlns="" xmlns:a16="http://schemas.microsoft.com/office/drawing/2014/main" val="1317157729"/>
                  </a:ext>
                </a:extLst>
              </a:tr>
              <a:tr h="8429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Dimensão_IV_02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8" marR="5468" marT="5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Dimensão Contábil X Fiscal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8" marR="5468" marT="5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Igualdade da despesa entre os relatórios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8" marR="5468" marT="5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Verificar a execução da despesa entre o Balanço orçamentário do RREO e do anexo de despesas na DCA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8" marR="5468" marT="5468" marB="0" anchor="ctr"/>
                </a:tc>
                <a:extLst>
                  <a:ext uri="{0D108BD9-81ED-4DB2-BD59-A6C34878D82A}">
                    <a16:rowId xmlns="" xmlns:a16="http://schemas.microsoft.com/office/drawing/2014/main" val="2184435518"/>
                  </a:ext>
                </a:extLst>
              </a:tr>
              <a:tr h="1121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Dimensão_IV_04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8" marR="5468" marT="5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</a:rPr>
                        <a:t>Dimensão Contábil X Fiscal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8" marR="5468" marT="5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Igualdade da despesas </a:t>
                      </a:r>
                      <a:r>
                        <a:rPr lang="pt-BR" sz="1300" u="none" strike="noStrike" dirty="0" err="1">
                          <a:effectLst/>
                        </a:rPr>
                        <a:t>intraorçamentárias</a:t>
                      </a:r>
                      <a:r>
                        <a:rPr lang="pt-BR" sz="1300" u="none" strike="noStrike" dirty="0">
                          <a:effectLst/>
                        </a:rPr>
                        <a:t> por função entre os relatórios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8" marR="5468" marT="5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</a:rPr>
                        <a:t>Verificar a execução da despesa </a:t>
                      </a:r>
                      <a:r>
                        <a:rPr lang="pt-BR" sz="1300" u="none" strike="noStrike" dirty="0" err="1">
                          <a:effectLst/>
                        </a:rPr>
                        <a:t>intraorçamentária</a:t>
                      </a:r>
                      <a:r>
                        <a:rPr lang="pt-BR" sz="1300" u="none" strike="noStrike" dirty="0">
                          <a:effectLst/>
                        </a:rPr>
                        <a:t> entre o demonstrativo da despesa por função/</a:t>
                      </a:r>
                      <a:r>
                        <a:rPr lang="pt-BR" sz="1300" u="none" strike="noStrike" dirty="0" err="1">
                          <a:effectLst/>
                        </a:rPr>
                        <a:t>subfunção</a:t>
                      </a:r>
                      <a:r>
                        <a:rPr lang="pt-BR" sz="1300" u="none" strike="noStrike" dirty="0">
                          <a:effectLst/>
                        </a:rPr>
                        <a:t> do RREO e do anexo de despesa por função da DCA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8" marR="5468" marT="5468" marB="0" anchor="ctr"/>
                </a:tc>
                <a:extLst>
                  <a:ext uri="{0D108BD9-81ED-4DB2-BD59-A6C34878D82A}">
                    <a16:rowId xmlns="" xmlns:a16="http://schemas.microsoft.com/office/drawing/2014/main" val="3141746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B4AE59-F5AD-45EA-AEAD-B53DFA6F96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654" y="1203656"/>
            <a:ext cx="8583974" cy="5008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2400" u="sng" dirty="0"/>
              <a:t>Ranking da Qualidade da Informação Contábil e Fiscal da STN – </a:t>
            </a:r>
            <a:r>
              <a:rPr lang="pt-BR" sz="2400" u="sng" dirty="0">
                <a:highlight>
                  <a:srgbClr val="FFFF00"/>
                </a:highlight>
              </a:rPr>
              <a:t>BASE 2018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8C2113A-C6E4-498A-AE62-13593F237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3491"/>
            <a:ext cx="9144000" cy="488863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4B875601-B465-421F-896E-5862240404EA}"/>
              </a:ext>
            </a:extLst>
          </p:cNvPr>
          <p:cNvSpPr txBox="1">
            <a:spLocks/>
          </p:cNvSpPr>
          <p:nvPr/>
        </p:nvSpPr>
        <p:spPr>
          <a:xfrm>
            <a:off x="97654" y="6522125"/>
            <a:ext cx="7651085" cy="31960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u="sng" dirty="0"/>
              <a:t>Fonte: </a:t>
            </a:r>
            <a:r>
              <a:rPr lang="pt-BR" sz="12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http://www.tesourotransparente.gov.br/visualizacao/ranking-da-qualidade-da-informacao-contabil-e-fiscal-estadual</a:t>
            </a:r>
            <a:endParaRPr lang="pt-BR" sz="1200" u="sng" dirty="0"/>
          </a:p>
        </p:txBody>
      </p:sp>
    </p:spTree>
    <p:extLst>
      <p:ext uri="{BB962C8B-B14F-4D97-AF65-F5344CB8AC3E}">
        <p14:creationId xmlns:p14="http://schemas.microsoft.com/office/powerpoint/2010/main" val="17119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40F558DC-9CAB-4E8D-A9C1-2B74E866480C}"/>
              </a:ext>
            </a:extLst>
          </p:cNvPr>
          <p:cNvSpPr/>
          <p:nvPr/>
        </p:nvSpPr>
        <p:spPr>
          <a:xfrm>
            <a:off x="1669002" y="5078027"/>
            <a:ext cx="6258757" cy="159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B4AE59-F5AD-45EA-AEAD-B53DFA6F96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2371" y="1203656"/>
            <a:ext cx="8592851" cy="5008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2400" u="sng" dirty="0"/>
              <a:t>Ranking da Qualidade da Informação Contábil e Fiscal da STN – </a:t>
            </a:r>
            <a:r>
              <a:rPr lang="pt-BR" sz="2400" u="sng" dirty="0">
                <a:highlight>
                  <a:srgbClr val="FFFF00"/>
                </a:highlight>
              </a:rPr>
              <a:t>BASE 2018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4B875601-B465-421F-896E-5862240404EA}"/>
              </a:ext>
            </a:extLst>
          </p:cNvPr>
          <p:cNvSpPr txBox="1">
            <a:spLocks/>
          </p:cNvSpPr>
          <p:nvPr/>
        </p:nvSpPr>
        <p:spPr>
          <a:xfrm>
            <a:off x="-452761" y="6587231"/>
            <a:ext cx="8219256" cy="2545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u="sng" dirty="0"/>
              <a:t>Fonte: </a:t>
            </a:r>
            <a:r>
              <a:rPr lang="pt-BR" sz="12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http://www.tesourotransparente.gov.br/visualizacao/ranking-da-qualidade-da-informacao-contabil-e-fiscal-estadual</a:t>
            </a:r>
            <a:endParaRPr lang="pt-BR" sz="1200" u="sng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BF7749D-9A7E-4CA2-AE2B-746BD6F4B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4511"/>
            <a:ext cx="9144000" cy="488271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7D1B6E89-8AC6-4246-8B54-BA3AFFA33CAC}"/>
              </a:ext>
            </a:extLst>
          </p:cNvPr>
          <p:cNvSpPr/>
          <p:nvPr/>
        </p:nvSpPr>
        <p:spPr>
          <a:xfrm>
            <a:off x="1669002" y="5078027"/>
            <a:ext cx="6097493" cy="1597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06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B4AE59-F5AD-45EA-AEAD-B53DFA6F96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2372" y="1319065"/>
            <a:ext cx="8219256" cy="5008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u="sng" dirty="0"/>
              <a:t>Ranking da Qualidade da Informação Contábil e Fiscal da STN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4945160D-FB82-491A-A4F2-52A2E6B6637E}"/>
              </a:ext>
            </a:extLst>
          </p:cNvPr>
          <p:cNvSpPr txBox="1">
            <a:spLocks/>
          </p:cNvSpPr>
          <p:nvPr/>
        </p:nvSpPr>
        <p:spPr>
          <a:xfrm>
            <a:off x="339647" y="1876504"/>
            <a:ext cx="8219256" cy="5008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u="sng" dirty="0"/>
              <a:t>AÇÕES DA SUBCONT  PARA MELHORIA DAS INFORMAÇÕES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A28F7C29-BE73-4A49-8769-8B729B1FE200}"/>
              </a:ext>
            </a:extLst>
          </p:cNvPr>
          <p:cNvSpPr txBox="1">
            <a:spLocks/>
          </p:cNvSpPr>
          <p:nvPr/>
        </p:nvSpPr>
        <p:spPr>
          <a:xfrm>
            <a:off x="320329" y="3178572"/>
            <a:ext cx="8219256" cy="21017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u="sng" dirty="0">
                <a:highlight>
                  <a:srgbClr val="FF5050"/>
                </a:highlight>
              </a:rPr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10" y="2342058"/>
            <a:ext cx="6717582" cy="426911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563672" y="3503053"/>
            <a:ext cx="270457" cy="2987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47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B4AE59-F5AD-45EA-AEAD-B53DFA6F96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2372" y="1319065"/>
            <a:ext cx="8219256" cy="5008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u="sng" dirty="0"/>
              <a:t>Ranking da Qualidade da Informação Contábil e Fiscal da STN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4945160D-FB82-491A-A4F2-52A2E6B6637E}"/>
              </a:ext>
            </a:extLst>
          </p:cNvPr>
          <p:cNvSpPr txBox="1">
            <a:spLocks/>
          </p:cNvSpPr>
          <p:nvPr/>
        </p:nvSpPr>
        <p:spPr>
          <a:xfrm>
            <a:off x="320329" y="1878422"/>
            <a:ext cx="8219256" cy="5008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u="sng" dirty="0"/>
              <a:t>AÇÕES DA SUBCONT  PARA MELHORIA DAS INFORMAÇÕES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A28F7C29-BE73-4A49-8769-8B729B1FE200}"/>
              </a:ext>
            </a:extLst>
          </p:cNvPr>
          <p:cNvSpPr txBox="1">
            <a:spLocks/>
          </p:cNvSpPr>
          <p:nvPr/>
        </p:nvSpPr>
        <p:spPr>
          <a:xfrm>
            <a:off x="320329" y="3178572"/>
            <a:ext cx="8219256" cy="21017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u="sng" dirty="0">
                <a:highlight>
                  <a:srgbClr val="FF5050"/>
                </a:highlight>
              </a:rPr>
              <a:t>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5" y="2379278"/>
            <a:ext cx="7182696" cy="4211469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808366" y="3721994"/>
            <a:ext cx="270457" cy="27689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80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094446"/>
            <a:ext cx="8229600" cy="4765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000" u="sng" dirty="0"/>
              <a:t>Alteração no Sistema de Controle Interno do Poder Executivo Estadual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4572000" y="1988840"/>
            <a:ext cx="0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39552" y="2204864"/>
            <a:ext cx="345638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prstClr val="white"/>
                </a:solidFill>
              </a:rPr>
              <a:t>Secretaria </a:t>
            </a:r>
          </a:p>
          <a:p>
            <a:pPr algn="ctr"/>
            <a:r>
              <a:rPr lang="pt-BR" dirty="0">
                <a:solidFill>
                  <a:prstClr val="white"/>
                </a:solidFill>
              </a:rPr>
              <a:t>de Estado de Fazenda</a:t>
            </a: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2303463" y="2851849"/>
            <a:ext cx="1" cy="6491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378728" y="3501008"/>
            <a:ext cx="184947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227743" y="3905552"/>
            <a:ext cx="1800200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</a:rPr>
              <a:t>Auditoria Geral do Estado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483768" y="3905552"/>
            <a:ext cx="1800200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</a:rPr>
              <a:t>Contadoria Geral do Estado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27743" y="1700808"/>
            <a:ext cx="4056225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</a:rPr>
              <a:t>Sistema de Controle Interno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1417500" y="3501008"/>
            <a:ext cx="0" cy="3764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228198" y="3501008"/>
            <a:ext cx="0" cy="3764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endCxn id="24" idx="0"/>
          </p:cNvCxnSpPr>
          <p:nvPr/>
        </p:nvCxnSpPr>
        <p:spPr>
          <a:xfrm>
            <a:off x="1128435" y="4625632"/>
            <a:ext cx="23185" cy="6035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>
            <a:endCxn id="25" idx="0"/>
          </p:cNvCxnSpPr>
          <p:nvPr/>
        </p:nvCxnSpPr>
        <p:spPr>
          <a:xfrm flipH="1">
            <a:off x="3383868" y="4625631"/>
            <a:ext cx="12950" cy="6035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tângulo de cantos arredondados 23"/>
          <p:cNvSpPr/>
          <p:nvPr/>
        </p:nvSpPr>
        <p:spPr>
          <a:xfrm>
            <a:off x="395536" y="5229200"/>
            <a:ext cx="15121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prstClr val="white"/>
                </a:solidFill>
              </a:rPr>
              <a:t>COSEA’s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2627784" y="5229200"/>
            <a:ext cx="15121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prstClr val="white"/>
                </a:solidFill>
              </a:rPr>
              <a:t>COSEC’s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788024" y="1709192"/>
            <a:ext cx="4056225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</a:rPr>
              <a:t>Sistema de Controle Interno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97" y="2618572"/>
            <a:ext cx="2514864" cy="916585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5045459" y="2158697"/>
            <a:ext cx="3602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black"/>
                </a:solidFill>
              </a:rPr>
              <a:t>Lei nº 7.989 de 14 de junho de 2018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4788024" y="3877478"/>
            <a:ext cx="1296144" cy="5405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prstClr val="white"/>
                </a:solidFill>
              </a:rPr>
              <a:t>Auditoria Geral do Estado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228184" y="3877477"/>
            <a:ext cx="1296144" cy="9196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prstClr val="white"/>
                </a:solidFill>
              </a:rPr>
              <a:t>Ouvidoria e Transparência Geral do Estado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7668344" y="3875868"/>
            <a:ext cx="1296144" cy="7497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prstClr val="white"/>
                </a:solidFill>
              </a:rPr>
              <a:t>Corregedoria Geral do Estado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5652120" y="5030662"/>
            <a:ext cx="2384179" cy="1350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</a:rPr>
              <a:t>Unidades de Controle Interno, Corregedoria e Ouvidoria</a:t>
            </a:r>
          </a:p>
        </p:txBody>
      </p:sp>
      <p:sp>
        <p:nvSpPr>
          <p:cNvPr id="9" name="Sinal de Multiplicação 8">
            <a:extLst>
              <a:ext uri="{FF2B5EF4-FFF2-40B4-BE49-F238E27FC236}">
                <a16:creationId xmlns="" xmlns:a16="http://schemas.microsoft.com/office/drawing/2014/main" id="{74662707-8CC2-4DDE-85B0-81F1702E655F}"/>
              </a:ext>
            </a:extLst>
          </p:cNvPr>
          <p:cNvSpPr/>
          <p:nvPr/>
        </p:nvSpPr>
        <p:spPr>
          <a:xfrm>
            <a:off x="2386434" y="3401495"/>
            <a:ext cx="1935906" cy="168737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0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B4AE59-F5AD-45EA-AEAD-B53DFA6F96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2372" y="1319065"/>
            <a:ext cx="8219256" cy="5008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u="sng" dirty="0"/>
              <a:t>Ranking da Qualidade da Informação Contábil e Fiscal da STN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4945160D-FB82-491A-A4F2-52A2E6B6637E}"/>
              </a:ext>
            </a:extLst>
          </p:cNvPr>
          <p:cNvSpPr txBox="1">
            <a:spLocks/>
          </p:cNvSpPr>
          <p:nvPr/>
        </p:nvSpPr>
        <p:spPr>
          <a:xfrm>
            <a:off x="320329" y="1878422"/>
            <a:ext cx="8219256" cy="5008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u="sng" dirty="0"/>
              <a:t>AÇÕES DA SUBCONT  PARA MELHORIA DAS INFORMAÇÕES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A28F7C29-BE73-4A49-8769-8B729B1FE200}"/>
              </a:ext>
            </a:extLst>
          </p:cNvPr>
          <p:cNvSpPr txBox="1">
            <a:spLocks/>
          </p:cNvSpPr>
          <p:nvPr/>
        </p:nvSpPr>
        <p:spPr>
          <a:xfrm>
            <a:off x="320329" y="3178572"/>
            <a:ext cx="8219256" cy="21017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u="sng" dirty="0">
                <a:highlight>
                  <a:srgbClr val="FF5050"/>
                </a:highlight>
              </a:rPr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5" y="2894433"/>
            <a:ext cx="7010400" cy="314325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5993470" y="4295414"/>
            <a:ext cx="321971" cy="1742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85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B4AE59-F5AD-45EA-AEAD-B53DFA6F96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2372" y="1319065"/>
            <a:ext cx="8219256" cy="5008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u="sng" dirty="0"/>
              <a:t>Ranking da Qualidade da Informação Contábil e Fiscal da STN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4945160D-FB82-491A-A4F2-52A2E6B6637E}"/>
              </a:ext>
            </a:extLst>
          </p:cNvPr>
          <p:cNvSpPr txBox="1">
            <a:spLocks/>
          </p:cNvSpPr>
          <p:nvPr/>
        </p:nvSpPr>
        <p:spPr>
          <a:xfrm>
            <a:off x="320329" y="1878422"/>
            <a:ext cx="8219256" cy="5008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u="sng" dirty="0"/>
              <a:t>AÇÕES DA SUBCONT  PARA MELHORIA DAS INFORMAÇÕES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A28F7C29-BE73-4A49-8769-8B729B1FE200}"/>
              </a:ext>
            </a:extLst>
          </p:cNvPr>
          <p:cNvSpPr txBox="1">
            <a:spLocks/>
          </p:cNvSpPr>
          <p:nvPr/>
        </p:nvSpPr>
        <p:spPr>
          <a:xfrm>
            <a:off x="320329" y="3178572"/>
            <a:ext cx="8219256" cy="21017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u="sng" dirty="0">
                <a:highlight>
                  <a:srgbClr val="FF5050"/>
                </a:highlight>
              </a:rPr>
              <a:t>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59854" y="3065172"/>
            <a:ext cx="7779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A Superintendência de Relatórios e Demonstrativos Contábeis – SUDEC, responsável por inserir os dados da DCA, RREO e RGF no SICONFI, já identificou a origem das inconsistências demonstradas nas Dimensões III e IV e está providenciando a regularização das informações em 2019.</a:t>
            </a:r>
          </a:p>
        </p:txBody>
      </p:sp>
    </p:spTree>
    <p:extLst>
      <p:ext uri="{BB962C8B-B14F-4D97-AF65-F5344CB8AC3E}">
        <p14:creationId xmlns:p14="http://schemas.microsoft.com/office/powerpoint/2010/main" val="31093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16342" y="1201500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 err="1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SUPERINTENDêNCIA</a:t>
            </a: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 DE NORMAS TÉCNICAS - SUNOT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63C3EDC4-4C0F-4A20-838B-3D5AA7F1C28B}"/>
              </a:ext>
            </a:extLst>
          </p:cNvPr>
          <p:cNvSpPr/>
          <p:nvPr/>
        </p:nvSpPr>
        <p:spPr>
          <a:xfrm>
            <a:off x="16342" y="2113288"/>
            <a:ext cx="8967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DECRETO Nº 46.628 DE 03 DE ABRIL DE 2019</a:t>
            </a:r>
          </a:p>
          <a:p>
            <a:r>
              <a:rPr lang="pt-BR" sz="1400" dirty="0"/>
              <a:t>ALTERA E CONSOLIDA A ESTRUTURA ORGANIZACIONAL DA SECRETARIA DE ESTADO DE FAZENDA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="" xmlns:a16="http://schemas.microsoft.com/office/drawing/2014/main" id="{79CEAAC2-9C2A-46E2-9F7D-C41D621C8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593365"/>
              </p:ext>
            </p:extLst>
          </p:nvPr>
        </p:nvGraphicFramePr>
        <p:xfrm>
          <a:off x="159797" y="2349615"/>
          <a:ext cx="8824405" cy="4508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m 2" descr="Descrição: Descrição: logo_horizontal">
            <a:extLst>
              <a:ext uri="{FF2B5EF4-FFF2-40B4-BE49-F238E27FC236}">
                <a16:creationId xmlns="" xmlns:a16="http://schemas.microsoft.com/office/drawing/2014/main" id="{CEE138AD-F225-432A-A25F-37BE74AE5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344">
        <p14:gallery dir="l"/>
      </p:transition>
    </mc:Choice>
    <mc:Fallback xmlns="">
      <p:transition spd="slow" advTm="251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389884" y="2440228"/>
            <a:ext cx="6364243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35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18 MANUAIS produzidOs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53953" y="4915326"/>
            <a:ext cx="763292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28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 NOTAS TÉCNICAS EM PRODUÇÃO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863876" y="4084604"/>
            <a:ext cx="741626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3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50</a:t>
            </a:r>
            <a:r>
              <a:rPr lang="pt-BR" sz="35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NOTAS TÉCNICAS EM VIGOR</a:t>
            </a:r>
          </a:p>
        </p:txBody>
      </p:sp>
      <p:pic>
        <p:nvPicPr>
          <p:cNvPr id="26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03339" y="3330052"/>
            <a:ext cx="58187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 MANUAL EM PRODUÇÃO</a:t>
            </a:r>
          </a:p>
          <a:p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5D445B08-6C2A-48F6-A94F-FF6BD7C423AE}"/>
              </a:ext>
            </a:extLst>
          </p:cNvPr>
          <p:cNvSpPr txBox="1">
            <a:spLocks/>
          </p:cNvSpPr>
          <p:nvPr/>
        </p:nvSpPr>
        <p:spPr>
          <a:xfrm>
            <a:off x="16342" y="1192007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 err="1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SUPERINTENDeNCIA</a:t>
            </a: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 DE NORMAS TÉCNICAS – SUNOT</a:t>
            </a:r>
          </a:p>
        </p:txBody>
      </p:sp>
      <p:pic>
        <p:nvPicPr>
          <p:cNvPr id="13" name="Imagem 2" descr="Descrição: Descrição: logo_horizontal">
            <a:extLst>
              <a:ext uri="{FF2B5EF4-FFF2-40B4-BE49-F238E27FC236}">
                <a16:creationId xmlns="" xmlns:a16="http://schemas.microsoft.com/office/drawing/2014/main" id="{B539E7DA-6BED-4DFA-9D86-9FF95F65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16342" y="1192007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 err="1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SUPERINTENDeNCIA</a:t>
            </a: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 DE NORMAS TÉCNICAS – SUNOT</a:t>
            </a:r>
          </a:p>
        </p:txBody>
      </p:sp>
      <p:pic>
        <p:nvPicPr>
          <p:cNvPr id="26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DE35513-C8ED-4FD2-939C-5D46FA3B8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0242"/>
            <a:ext cx="9144000" cy="4897758"/>
          </a:xfrm>
          <a:prstGeom prst="rect">
            <a:avLst/>
          </a:prstGeom>
        </p:spPr>
      </p:pic>
      <p:pic>
        <p:nvPicPr>
          <p:cNvPr id="9" name="Imagem 2" descr="Descrição: Descrição: logo_horizontal">
            <a:extLst>
              <a:ext uri="{FF2B5EF4-FFF2-40B4-BE49-F238E27FC236}">
                <a16:creationId xmlns="" xmlns:a16="http://schemas.microsoft.com/office/drawing/2014/main" id="{04A99357-2B25-44B9-AE3C-1841B4107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8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-16342" y="1184852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SUPERINTENDENCIA DE NORMAS TÉCNICAS - SUNOT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7082D53-E852-4CAA-AF59-569EDB2EB29F}"/>
              </a:ext>
            </a:extLst>
          </p:cNvPr>
          <p:cNvSpPr/>
          <p:nvPr/>
        </p:nvSpPr>
        <p:spPr>
          <a:xfrm>
            <a:off x="230817" y="2107577"/>
            <a:ext cx="9019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PRINCIPAIS REALIZAÇÕES DA SUNOT EM 2019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F03A7538-1C72-4817-8F60-3DC93A663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03786"/>
              </p:ext>
            </p:extLst>
          </p:nvPr>
        </p:nvGraphicFramePr>
        <p:xfrm>
          <a:off x="-3381" y="2596218"/>
          <a:ext cx="9145588" cy="426178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145588">
                  <a:extLst>
                    <a:ext uri="{9D8B030D-6E8A-4147-A177-3AD203B41FA5}">
                      <a16:colId xmlns="" xmlns:a16="http://schemas.microsoft.com/office/drawing/2014/main" val="3466226138"/>
                    </a:ext>
                  </a:extLst>
                </a:gridCol>
              </a:tblGrid>
              <a:tr h="55152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pt-B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Formulário para Homologação dos Normativos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513075696"/>
                  </a:ext>
                </a:extLst>
              </a:tr>
              <a:tr h="30083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644402854"/>
                  </a:ext>
                </a:extLst>
              </a:tr>
              <a:tr h="55152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pt-B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Orientações “Perguntas e Respostas”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68139381"/>
                  </a:ext>
                </a:extLst>
              </a:tr>
              <a:tr h="30083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176261646"/>
                  </a:ext>
                </a:extLst>
              </a:tr>
              <a:tr h="55152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pt-B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Nota Técnica de Diárias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507649858"/>
                  </a:ext>
                </a:extLst>
              </a:tr>
              <a:tr h="30083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445356580"/>
                  </a:ext>
                </a:extLst>
              </a:tr>
              <a:tr h="55152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pt-B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Nota Técnica Ativos e Passivos Contingentes – até 31/12/2019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669183852"/>
                  </a:ext>
                </a:extLst>
              </a:tr>
              <a:tr h="30083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483857547"/>
                  </a:ext>
                </a:extLst>
              </a:tr>
              <a:tr h="55152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pt-B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Nota Técnica Cessão de Bens Móveis – até 31/12/2019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85909262"/>
                  </a:ext>
                </a:extLst>
              </a:tr>
              <a:tr h="30083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059489546"/>
                  </a:ext>
                </a:extLst>
              </a:tr>
            </a:tbl>
          </a:graphicData>
        </a:graphic>
      </p:graphicFrame>
      <p:pic>
        <p:nvPicPr>
          <p:cNvPr id="12" name="Imagem 2" descr="Descrição: Descrição: logo_horizontal">
            <a:extLst>
              <a:ext uri="{FF2B5EF4-FFF2-40B4-BE49-F238E27FC236}">
                <a16:creationId xmlns="" xmlns:a16="http://schemas.microsoft.com/office/drawing/2014/main" id="{F72BA2EC-90B3-4146-8426-2802731DD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344">
        <p14:gallery dir="l"/>
      </p:transition>
    </mc:Choice>
    <mc:Fallback xmlns="">
      <p:transition spd="slow" advTm="251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-16342" y="1184852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SUPERINTENDENCIA DE NORMAS TÉCNICAS - SUNOT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7082D53-E852-4CAA-AF59-569EDB2EB29F}"/>
              </a:ext>
            </a:extLst>
          </p:cNvPr>
          <p:cNvSpPr/>
          <p:nvPr/>
        </p:nvSpPr>
        <p:spPr>
          <a:xfrm>
            <a:off x="230817" y="2107577"/>
            <a:ext cx="9019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PRINCIPAIS REALIZAÇÕES DA SUNOT EM 2019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F03A7538-1C72-4817-8F60-3DC93A663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426398"/>
              </p:ext>
            </p:extLst>
          </p:nvPr>
        </p:nvGraphicFramePr>
        <p:xfrm>
          <a:off x="-3381" y="2596218"/>
          <a:ext cx="9145588" cy="426178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145588">
                  <a:extLst>
                    <a:ext uri="{9D8B030D-6E8A-4147-A177-3AD203B41FA5}">
                      <a16:colId xmlns="" xmlns:a16="http://schemas.microsoft.com/office/drawing/2014/main" val="3466226138"/>
                    </a:ext>
                  </a:extLst>
                </a:gridCol>
              </a:tblGrid>
              <a:tr h="55152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pt-B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CIRCULAR GAB/SUBCONT nº 001/2019</a:t>
                      </a:r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- IRRF através de GRE e OB GRE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513075696"/>
                  </a:ext>
                </a:extLst>
              </a:tr>
              <a:tr h="30083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644402854"/>
                  </a:ext>
                </a:extLst>
              </a:tr>
              <a:tr h="55152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pt-B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Normatização da EC nº 93/2016 -  Desvinculação de Receitas do Estado - DRE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68139381"/>
                  </a:ext>
                </a:extLst>
              </a:tr>
              <a:tr h="30083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176261646"/>
                  </a:ext>
                </a:extLst>
              </a:tr>
              <a:tr h="55152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pt-B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Atualização de notas técnicas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507649858"/>
                  </a:ext>
                </a:extLst>
              </a:tr>
              <a:tr h="30083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445356580"/>
                  </a:ext>
                </a:extLst>
              </a:tr>
              <a:tr h="55152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pt-B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Orientações Técnicas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669183852"/>
                  </a:ext>
                </a:extLst>
              </a:tr>
              <a:tr h="30083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483857547"/>
                  </a:ext>
                </a:extLst>
              </a:tr>
              <a:tr h="55152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pt-BR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Diversos estudos técnicos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85909262"/>
                  </a:ext>
                </a:extLst>
              </a:tr>
              <a:tr h="30083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059489546"/>
                  </a:ext>
                </a:extLst>
              </a:tr>
            </a:tbl>
          </a:graphicData>
        </a:graphic>
      </p:graphicFrame>
      <p:pic>
        <p:nvPicPr>
          <p:cNvPr id="12" name="Imagem 2" descr="Descrição: Descrição: logo_horizontal">
            <a:extLst>
              <a:ext uri="{FF2B5EF4-FFF2-40B4-BE49-F238E27FC236}">
                <a16:creationId xmlns="" xmlns:a16="http://schemas.microsoft.com/office/drawing/2014/main" id="{DF6BE496-564B-4DFD-B77F-0519FDE4F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344">
        <p14:gallery dir="l"/>
      </p:transition>
    </mc:Choice>
    <mc:Fallback xmlns="">
      <p:transition spd="slow" advTm="251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29244" y="1169132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SUPERINTENDENCIA DE NORMAS TÉCNICAS - SUNOT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7082D53-E852-4CAA-AF59-569EDB2EB29F}"/>
              </a:ext>
            </a:extLst>
          </p:cNvPr>
          <p:cNvSpPr/>
          <p:nvPr/>
        </p:nvSpPr>
        <p:spPr>
          <a:xfrm>
            <a:off x="230817" y="2107577"/>
            <a:ext cx="9019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PRINCIPAIS REALIZAÇÕES DA SUNOT EM 2019</a:t>
            </a:r>
            <a:r>
              <a:rPr lang="pt-BR" sz="1400" b="1" dirty="0"/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5" y="2476909"/>
            <a:ext cx="3016966" cy="427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81" y="2476909"/>
            <a:ext cx="2685649" cy="427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51" y="2476909"/>
            <a:ext cx="2979029" cy="427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m 2" descr="Descrição: Descrição: logo_horizontal">
            <a:extLst>
              <a:ext uri="{FF2B5EF4-FFF2-40B4-BE49-F238E27FC236}">
                <a16:creationId xmlns="" xmlns:a16="http://schemas.microsoft.com/office/drawing/2014/main" id="{934A0FFF-146C-4AF8-8CD8-432320A2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344">
        <p14:gallery dir="l"/>
      </p:transition>
    </mc:Choice>
    <mc:Fallback xmlns="">
      <p:transition spd="slow" advTm="251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16342" y="1184852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SUPERINTENDENCIA DE NORMAS TÉCNICAS - SUNOT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30817" y="2832252"/>
            <a:ext cx="883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ATENDIMENTOS REALIZADOS  POR COORDENADORIA  - 22/11/2019</a:t>
            </a:r>
            <a:endParaRPr lang="pt-BR" b="1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7082D53-E852-4CAA-AF59-569EDB2EB29F}"/>
              </a:ext>
            </a:extLst>
          </p:cNvPr>
          <p:cNvSpPr/>
          <p:nvPr/>
        </p:nvSpPr>
        <p:spPr>
          <a:xfrm>
            <a:off x="230817" y="2107577"/>
            <a:ext cx="9019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PRINCIPAIS REALIZAÇÕES DA SUNOT EM 2019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7BD78DF8-CF64-4B60-BAB7-A29EB9620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195921"/>
              </p:ext>
            </p:extLst>
          </p:nvPr>
        </p:nvGraphicFramePr>
        <p:xfrm>
          <a:off x="16342" y="3201584"/>
          <a:ext cx="9126071" cy="350105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796979">
                  <a:extLst>
                    <a:ext uri="{9D8B030D-6E8A-4147-A177-3AD203B41FA5}">
                      <a16:colId xmlns="" xmlns:a16="http://schemas.microsoft.com/office/drawing/2014/main" val="2484699343"/>
                    </a:ext>
                  </a:extLst>
                </a:gridCol>
                <a:gridCol w="2309273">
                  <a:extLst>
                    <a:ext uri="{9D8B030D-6E8A-4147-A177-3AD203B41FA5}">
                      <a16:colId xmlns="" xmlns:a16="http://schemas.microsoft.com/office/drawing/2014/main" val="3478199678"/>
                    </a:ext>
                  </a:extLst>
                </a:gridCol>
                <a:gridCol w="3019819">
                  <a:extLst>
                    <a:ext uri="{9D8B030D-6E8A-4147-A177-3AD203B41FA5}">
                      <a16:colId xmlns="" xmlns:a16="http://schemas.microsoft.com/office/drawing/2014/main" val="3018716548"/>
                    </a:ext>
                  </a:extLst>
                </a:gridCol>
              </a:tblGrid>
              <a:tr h="10297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COORDENADORIA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QUANTIDADE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DE RESOLUÇÃO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620692967"/>
                  </a:ext>
                </a:extLst>
              </a:tr>
              <a:tr h="8237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ATENDIMENTO - COAT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2.094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98,87%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047186322"/>
                  </a:ext>
                </a:extLst>
              </a:tr>
              <a:tr h="8237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INTEGRIDADE - COINC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015943381"/>
                  </a:ext>
                </a:extLst>
              </a:tr>
              <a:tr h="8237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REGISTROS CONTÁBEIS - COARC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971379125"/>
                  </a:ext>
                </a:extLst>
              </a:tr>
            </a:tbl>
          </a:graphicData>
        </a:graphic>
      </p:graphicFrame>
      <p:pic>
        <p:nvPicPr>
          <p:cNvPr id="12" name="Imagem 2" descr="Descrição: Descrição: logo_horizontal">
            <a:extLst>
              <a:ext uri="{FF2B5EF4-FFF2-40B4-BE49-F238E27FC236}">
                <a16:creationId xmlns="" xmlns:a16="http://schemas.microsoft.com/office/drawing/2014/main" id="{3D940F34-0F7A-4BD7-A366-962D7A77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344">
        <p14:gallery dir="l"/>
      </p:transition>
    </mc:Choice>
    <mc:Fallback xmlns="">
      <p:transition spd="slow" advTm="251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-107943" y="1167011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SUPERINTENDENCIA DE NORMAS TÉCNICAS - SUNOT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4327" y="2384628"/>
            <a:ext cx="1518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CURSOS</a:t>
            </a:r>
            <a:endParaRPr lang="pt-BR" b="1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7082D53-E852-4CAA-AF59-569EDB2EB29F}"/>
              </a:ext>
            </a:extLst>
          </p:cNvPr>
          <p:cNvSpPr/>
          <p:nvPr/>
        </p:nvSpPr>
        <p:spPr>
          <a:xfrm>
            <a:off x="16342" y="1934638"/>
            <a:ext cx="9019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PRINCIPAIS REALIZAÇÕES DA SUNOT EM 2019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7BD78DF8-CF64-4B60-BAB7-A29EB9620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39666"/>
              </p:ext>
            </p:extLst>
          </p:nvPr>
        </p:nvGraphicFramePr>
        <p:xfrm>
          <a:off x="177554" y="2834618"/>
          <a:ext cx="8858504" cy="366778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5508379">
                  <a:extLst>
                    <a:ext uri="{9D8B030D-6E8A-4147-A177-3AD203B41FA5}">
                      <a16:colId xmlns="" xmlns:a16="http://schemas.microsoft.com/office/drawing/2014/main" val="2484699343"/>
                    </a:ext>
                  </a:extLst>
                </a:gridCol>
                <a:gridCol w="3350125">
                  <a:extLst>
                    <a:ext uri="{9D8B030D-6E8A-4147-A177-3AD203B41FA5}">
                      <a16:colId xmlns="" xmlns:a16="http://schemas.microsoft.com/office/drawing/2014/main" val="3478199678"/>
                    </a:ext>
                  </a:extLst>
                </a:gridCol>
              </a:tblGrid>
              <a:tr h="8579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CURSOS E TREINAMENTOS MINISTRADOS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Nº PARTICIPANTES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620692967"/>
                  </a:ext>
                </a:extLst>
              </a:tr>
              <a:tr h="9365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EPORF (EXECUÇÃO NO SIAFE-RIO)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047186322"/>
                  </a:ext>
                </a:extLst>
              </a:tr>
              <a:tr h="9365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 E </a:t>
                      </a:r>
                      <a:r>
                        <a:rPr lang="pt-B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LIMITE</a:t>
                      </a:r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SAQUE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015943381"/>
                  </a:ext>
                </a:extLst>
              </a:tr>
              <a:tr h="9365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MAPEAMENTO CONTÁBIL DO DARJ E DA GRE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856787987"/>
                  </a:ext>
                </a:extLst>
              </a:tr>
            </a:tbl>
          </a:graphicData>
        </a:graphic>
      </p:graphicFrame>
      <p:pic>
        <p:nvPicPr>
          <p:cNvPr id="12" name="Imagem 2" descr="Descrição: Descrição: logo_horizontal">
            <a:extLst>
              <a:ext uri="{FF2B5EF4-FFF2-40B4-BE49-F238E27FC236}">
                <a16:creationId xmlns="" xmlns:a16="http://schemas.microsoft.com/office/drawing/2014/main" id="{371F9A17-76E7-4607-8C1C-853229B7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23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344">
        <p14:gallery dir="l"/>
      </p:transition>
    </mc:Choice>
    <mc:Fallback xmlns="">
      <p:transition spd="slow" advTm="251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0402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u="sng" dirty="0">
                <a:solidFill>
                  <a:srgbClr val="7030A0"/>
                </a:solidFill>
              </a:rPr>
              <a:t>Criação do Sistema de Contabilidade Estadual</a:t>
            </a:r>
            <a:r>
              <a:rPr lang="pt-BR" sz="2400" u="sng" dirty="0"/>
              <a:t/>
            </a:r>
            <a:br>
              <a:rPr lang="pt-BR" sz="2400" u="sng" dirty="0"/>
            </a:br>
            <a:r>
              <a:rPr lang="pt-BR" sz="1600" b="1" dirty="0"/>
              <a:t>DECRETO Nº 46.794 DE 15 DE OUTUBRO DE 2019</a:t>
            </a:r>
            <a:endParaRPr lang="pt-BR" sz="2400" u="sng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1100260-A1FE-4D58-AC3B-ACBF6CAB4E2D}"/>
              </a:ext>
            </a:extLst>
          </p:cNvPr>
          <p:cNvSpPr/>
          <p:nvPr/>
        </p:nvSpPr>
        <p:spPr>
          <a:xfrm>
            <a:off x="638274" y="2015863"/>
            <a:ext cx="4431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CAPÍTULO III - DA ORGANIZAÇÃO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5C81C8E1-3F48-4872-92CA-1E871645CE36}"/>
              </a:ext>
            </a:extLst>
          </p:cNvPr>
          <p:cNvSpPr/>
          <p:nvPr/>
        </p:nvSpPr>
        <p:spPr>
          <a:xfrm>
            <a:off x="601847" y="2844225"/>
            <a:ext cx="15909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spc="10" dirty="0">
                <a:ea typeface="Calibri" panose="020F0502020204030204" pitchFamily="34" charset="0"/>
                <a:cs typeface="Times New Roman" panose="02020603050405020304" pitchFamily="18" charset="0"/>
              </a:rPr>
              <a:t>I – SUBCONT </a:t>
            </a:r>
            <a:endParaRPr lang="pt-BR" sz="1600" dirty="0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CA3D2517-317B-4A71-8D16-ED59632DC799}"/>
              </a:ext>
            </a:extLst>
          </p:cNvPr>
          <p:cNvSpPr/>
          <p:nvPr/>
        </p:nvSpPr>
        <p:spPr>
          <a:xfrm>
            <a:off x="601847" y="3404853"/>
            <a:ext cx="4813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25"/>
              </a:spcBef>
              <a:spcAft>
                <a:spcPts val="0"/>
              </a:spcAft>
            </a:pPr>
            <a:r>
              <a:rPr lang="pt-BR" sz="1600" spc="10" dirty="0">
                <a:ea typeface="Times New Roman" panose="02020603050405020304" pitchFamily="18" charset="0"/>
              </a:rPr>
              <a:t>II – UNIDADES DE CONTABILIDADE UCT’S.</a:t>
            </a:r>
            <a:endParaRPr lang="pt-BR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07D99EC6-7033-4A28-BACA-949D6A69B279}"/>
              </a:ext>
            </a:extLst>
          </p:cNvPr>
          <p:cNvSpPr/>
          <p:nvPr/>
        </p:nvSpPr>
        <p:spPr>
          <a:xfrm>
            <a:off x="457200" y="3929824"/>
            <a:ext cx="8062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spc="10" dirty="0">
                <a:ea typeface="Calibri" panose="020F0502020204030204" pitchFamily="34" charset="0"/>
                <a:cs typeface="Times New Roman" panose="02020603050405020304" pitchFamily="18" charset="0"/>
              </a:rPr>
              <a:t>§ 1 º</a:t>
            </a:r>
            <a:r>
              <a:rPr lang="pt-BR" sz="1600" spc="10" dirty="0">
                <a:ea typeface="Calibri" panose="020F0502020204030204" pitchFamily="34" charset="0"/>
                <a:cs typeface="Times New Roman" panose="02020603050405020304" pitchFamily="18" charset="0"/>
              </a:rPr>
              <a:t> - </a:t>
            </a:r>
            <a:r>
              <a:rPr lang="pt-BR" sz="1600" b="1" spc="10" dirty="0">
                <a:ea typeface="Calibri" panose="020F0502020204030204" pitchFamily="34" charset="0"/>
                <a:cs typeface="Times New Roman" panose="02020603050405020304" pitchFamily="18" charset="0"/>
              </a:rPr>
              <a:t>Responsabilidades das  Unidades de Contabilidade - UCT'S</a:t>
            </a:r>
            <a:r>
              <a:rPr lang="pt-BR" sz="1600" spc="10" dirty="0">
                <a:ea typeface="Calibri" panose="020F0502020204030204" pitchFamily="34" charset="0"/>
                <a:cs typeface="Times New Roman" panose="02020603050405020304" pitchFamily="18" charset="0"/>
              </a:rPr>
              <a:t>, denominadas Assessorias de Contabilidade - ASSCON, ou equivalente:</a:t>
            </a:r>
            <a:endParaRPr lang="pt-BR" sz="1600" dirty="0"/>
          </a:p>
        </p:txBody>
      </p:sp>
      <p:sp>
        <p:nvSpPr>
          <p:cNvPr id="33" name="Retângulo 32">
            <a:extLst>
              <a:ext uri="{FF2B5EF4-FFF2-40B4-BE49-F238E27FC236}">
                <a16:creationId xmlns="" xmlns:a16="http://schemas.microsoft.com/office/drawing/2014/main" id="{26E3A8C0-7B71-4A21-8039-DA1AA7B38DB3}"/>
              </a:ext>
            </a:extLst>
          </p:cNvPr>
          <p:cNvSpPr/>
          <p:nvPr/>
        </p:nvSpPr>
        <p:spPr>
          <a:xfrm>
            <a:off x="545058" y="2527051"/>
            <a:ext cx="7290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spc="10" dirty="0">
                <a:latin typeface="Georgia" panose="02040502050405020303" pitchFamily="18" charset="0"/>
                <a:cs typeface="Times New Roman" panose="02020603050405020304" pitchFamily="18" charset="0"/>
              </a:rPr>
              <a:t>Art. </a:t>
            </a:r>
            <a:r>
              <a:rPr lang="pt-BR" sz="1600" b="1" spc="10" dirty="0">
                <a:cs typeface="Times New Roman" panose="02020603050405020304" pitchFamily="18" charset="0"/>
              </a:rPr>
              <a:t>5º</a:t>
            </a:r>
            <a:r>
              <a:rPr lang="pt-BR" sz="1600" b="1" spc="1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pt-BR" sz="16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F1BD6C97-B6B3-4B45-8687-2D4641A3EC44}"/>
              </a:ext>
            </a:extLst>
          </p:cNvPr>
          <p:cNvSpPr/>
          <p:nvPr/>
        </p:nvSpPr>
        <p:spPr>
          <a:xfrm>
            <a:off x="3124939" y="2834494"/>
            <a:ext cx="2130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spc="10" dirty="0">
                <a:cs typeface="Times New Roman" panose="02020603050405020304" pitchFamily="18" charset="0"/>
              </a:rPr>
              <a:t>ÓRGÃO</a:t>
            </a:r>
            <a:r>
              <a:rPr lang="pt-BR" sz="1600" spc="10" dirty="0">
                <a:latin typeface="Georgia" panose="02040502050405020303" pitchFamily="18" charset="0"/>
                <a:cs typeface="Times New Roman" panose="02020603050405020304" pitchFamily="18" charset="0"/>
              </a:rPr>
              <a:t> CENTRAL</a:t>
            </a:r>
            <a:endParaRPr lang="pt-BR" sz="1600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AEADE547-8AF4-4CC1-8481-3187552B6C9F}"/>
              </a:ext>
            </a:extLst>
          </p:cNvPr>
          <p:cNvSpPr/>
          <p:nvPr/>
        </p:nvSpPr>
        <p:spPr>
          <a:xfrm>
            <a:off x="6065285" y="3343127"/>
            <a:ext cx="2752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spc="10" dirty="0">
                <a:latin typeface="Georgia" panose="02040502050405020303" pitchFamily="18" charset="0"/>
                <a:cs typeface="Times New Roman" panose="02020603050405020304" pitchFamily="18" charset="0"/>
              </a:rPr>
              <a:t>ÓRGÃOS SETORIAIS</a:t>
            </a:r>
            <a:endParaRPr lang="pt-BR" sz="1600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BC613B34-1DCB-4100-B183-A79AD3182358}"/>
              </a:ext>
            </a:extLst>
          </p:cNvPr>
          <p:cNvSpPr/>
          <p:nvPr/>
        </p:nvSpPr>
        <p:spPr>
          <a:xfrm>
            <a:off x="2023317" y="4640996"/>
            <a:ext cx="5672831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pc="10" dirty="0">
                <a:cs typeface="Times New Roman" panose="02020603050405020304" pitchFamily="18" charset="0"/>
              </a:rPr>
              <a:t>ACOMPANHAMENTO DA EXECUÇÃO CONTÁBIL 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FF99E93C-EBE6-450A-9436-4EAD8A52445F}"/>
              </a:ext>
            </a:extLst>
          </p:cNvPr>
          <p:cNvSpPr/>
          <p:nvPr/>
        </p:nvSpPr>
        <p:spPr>
          <a:xfrm>
            <a:off x="2023317" y="5269715"/>
            <a:ext cx="3373514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pc="10" dirty="0">
                <a:ea typeface="Calibri" panose="020F0502020204030204" pitchFamily="34" charset="0"/>
                <a:cs typeface="Times New Roman" panose="02020603050405020304" pitchFamily="18" charset="0"/>
              </a:rPr>
              <a:t>CONFORMIDADE</a:t>
            </a:r>
            <a:r>
              <a:rPr lang="pt-BR" spc="1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CONTÁBIL</a:t>
            </a:r>
            <a:endParaRPr lang="pt-BR" dirty="0"/>
          </a:p>
        </p:txBody>
      </p:sp>
      <p:sp>
        <p:nvSpPr>
          <p:cNvPr id="7" name="Seta: para a Direita 6">
            <a:extLst>
              <a:ext uri="{FF2B5EF4-FFF2-40B4-BE49-F238E27FC236}">
                <a16:creationId xmlns="" xmlns:a16="http://schemas.microsoft.com/office/drawing/2014/main" id="{E8508C06-43EA-44D7-A23C-DAA3D0C250F9}"/>
              </a:ext>
            </a:extLst>
          </p:cNvPr>
          <p:cNvSpPr/>
          <p:nvPr/>
        </p:nvSpPr>
        <p:spPr>
          <a:xfrm>
            <a:off x="2249574" y="2809972"/>
            <a:ext cx="764398" cy="341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Direita 16">
            <a:extLst>
              <a:ext uri="{FF2B5EF4-FFF2-40B4-BE49-F238E27FC236}">
                <a16:creationId xmlns="" xmlns:a16="http://schemas.microsoft.com/office/drawing/2014/main" id="{8EA051EF-5D15-4A3E-84CA-C9894B82EB71}"/>
              </a:ext>
            </a:extLst>
          </p:cNvPr>
          <p:cNvSpPr/>
          <p:nvPr/>
        </p:nvSpPr>
        <p:spPr>
          <a:xfrm>
            <a:off x="638274" y="5245320"/>
            <a:ext cx="764398" cy="341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a Direita 19">
            <a:extLst>
              <a:ext uri="{FF2B5EF4-FFF2-40B4-BE49-F238E27FC236}">
                <a16:creationId xmlns="" xmlns:a16="http://schemas.microsoft.com/office/drawing/2014/main" id="{0C4DD3CF-1317-4E26-A213-94B8AD2B3235}"/>
              </a:ext>
            </a:extLst>
          </p:cNvPr>
          <p:cNvSpPr/>
          <p:nvPr/>
        </p:nvSpPr>
        <p:spPr>
          <a:xfrm>
            <a:off x="5085989" y="3361638"/>
            <a:ext cx="764398" cy="341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para a Direita 20">
            <a:extLst>
              <a:ext uri="{FF2B5EF4-FFF2-40B4-BE49-F238E27FC236}">
                <a16:creationId xmlns="" xmlns:a16="http://schemas.microsoft.com/office/drawing/2014/main" id="{F9B8706B-E018-4BB2-A9E2-0A25946A7339}"/>
              </a:ext>
            </a:extLst>
          </p:cNvPr>
          <p:cNvSpPr/>
          <p:nvPr/>
        </p:nvSpPr>
        <p:spPr>
          <a:xfrm>
            <a:off x="601847" y="4684692"/>
            <a:ext cx="764398" cy="341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5741B259-18CC-4DC7-B7B6-3F644F0B9B58}"/>
              </a:ext>
            </a:extLst>
          </p:cNvPr>
          <p:cNvSpPr/>
          <p:nvPr/>
        </p:nvSpPr>
        <p:spPr>
          <a:xfrm>
            <a:off x="435006" y="5898434"/>
            <a:ext cx="80849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25"/>
              </a:spcBef>
              <a:spcAft>
                <a:spcPts val="0"/>
              </a:spcAft>
            </a:pPr>
            <a:r>
              <a:rPr lang="pt-BR" sz="1600" b="1" spc="10" dirty="0">
                <a:ea typeface="Times New Roman" panose="02020603050405020304" pitchFamily="18" charset="0"/>
              </a:rPr>
              <a:t>§ 2º</a:t>
            </a:r>
            <a:r>
              <a:rPr lang="pt-BR" sz="1600" spc="10" dirty="0">
                <a:ea typeface="Times New Roman" panose="02020603050405020304" pitchFamily="18" charset="0"/>
              </a:rPr>
              <a:t> - As Unidades de Contabilidade - UCT'S, devem ter como titular servidor público ou empregado público qualificado com </a:t>
            </a:r>
            <a:r>
              <a:rPr lang="pt-BR" sz="1600" b="1" u="sng" spc="10" dirty="0">
                <a:ea typeface="Times New Roman" panose="02020603050405020304" pitchFamily="18" charset="0"/>
              </a:rPr>
              <a:t>registro no Conselho Regional de Contabilidade</a:t>
            </a:r>
            <a:r>
              <a:rPr lang="pt-BR" b="1" u="sng" spc="10" dirty="0">
                <a:ea typeface="Times New Roman" panose="02020603050405020304" pitchFamily="18" charset="0"/>
              </a:rPr>
              <a:t>.</a:t>
            </a:r>
            <a:endParaRPr lang="pt-BR" sz="1400" b="1" u="sng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/>
      <p:bldP spid="5" grpId="0" animBg="1"/>
      <p:bldP spid="6" grpId="0" animBg="1"/>
      <p:bldP spid="7" grpId="0" animBg="1"/>
      <p:bldP spid="17" grpId="0" animBg="1"/>
      <p:bldP spid="20" grpId="0" animBg="1"/>
      <p:bldP spid="21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106532" y="115374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SUPERINTENDENCIA DE NORMAS TÉCNICAS - SUNOT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30817" y="2527020"/>
            <a:ext cx="8597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 – “Análise e Integridade Contábil” – 02 de setembro de 2019</a:t>
            </a:r>
            <a:endParaRPr lang="pt-BR" b="1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7082D53-E852-4CAA-AF59-569EDB2EB29F}"/>
              </a:ext>
            </a:extLst>
          </p:cNvPr>
          <p:cNvSpPr/>
          <p:nvPr/>
        </p:nvSpPr>
        <p:spPr>
          <a:xfrm>
            <a:off x="230817" y="1965909"/>
            <a:ext cx="9019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PRINCIPAIS REALIZAÇÕES DA SUNOT EM 2019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C4054E4-AF34-42CE-9218-1EBC4DF20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" y="2896352"/>
            <a:ext cx="9144000" cy="3868996"/>
          </a:xfrm>
          <a:prstGeom prst="rect">
            <a:avLst/>
          </a:prstGeom>
        </p:spPr>
      </p:pic>
      <p:pic>
        <p:nvPicPr>
          <p:cNvPr id="12" name="Imagem 2" descr="Descrição: Descrição: logo_horizontal">
            <a:extLst>
              <a:ext uri="{FF2B5EF4-FFF2-40B4-BE49-F238E27FC236}">
                <a16:creationId xmlns="" xmlns:a16="http://schemas.microsoft.com/office/drawing/2014/main" id="{FBAC7B60-3F90-4BBC-AED7-CD106181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344">
        <p14:gallery dir="l"/>
      </p:transition>
    </mc:Choice>
    <mc:Fallback xmlns="">
      <p:transition spd="slow" advTm="251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16342" y="1145847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SUPERINTENDENCIA DE NORMAS TÉCNICAS - SUNOT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7082D53-E852-4CAA-AF59-569EDB2EB29F}"/>
              </a:ext>
            </a:extLst>
          </p:cNvPr>
          <p:cNvSpPr/>
          <p:nvPr/>
        </p:nvSpPr>
        <p:spPr>
          <a:xfrm>
            <a:off x="127537" y="1988268"/>
            <a:ext cx="901971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DESAFIOS  DA SUNOT 2020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/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PLANO DE IMPLANTAÇÃO DOS PROCEDIMENTOS CONTÁBEIS - PIPCP</a:t>
            </a:r>
          </a:p>
          <a:p>
            <a:endParaRPr lang="pt-BR" sz="1400" b="1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8A554469-B69C-46C2-87C9-E6257D756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65065"/>
              </p:ext>
            </p:extLst>
          </p:nvPr>
        </p:nvGraphicFramePr>
        <p:xfrm>
          <a:off x="0" y="2508348"/>
          <a:ext cx="9142414" cy="434965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772570">
                  <a:extLst>
                    <a:ext uri="{9D8B030D-6E8A-4147-A177-3AD203B41FA5}">
                      <a16:colId xmlns="" xmlns:a16="http://schemas.microsoft.com/office/drawing/2014/main" val="1093880272"/>
                    </a:ext>
                  </a:extLst>
                </a:gridCol>
                <a:gridCol w="1839955">
                  <a:extLst>
                    <a:ext uri="{9D8B030D-6E8A-4147-A177-3AD203B41FA5}">
                      <a16:colId xmlns="" xmlns:a16="http://schemas.microsoft.com/office/drawing/2014/main" val="1891944698"/>
                    </a:ext>
                  </a:extLst>
                </a:gridCol>
                <a:gridCol w="3529889">
                  <a:extLst>
                    <a:ext uri="{9D8B030D-6E8A-4147-A177-3AD203B41FA5}">
                      <a16:colId xmlns="" xmlns:a16="http://schemas.microsoft.com/office/drawing/2014/main" val="370221435"/>
                    </a:ext>
                  </a:extLst>
                </a:gridCol>
              </a:tblGrid>
              <a:tr h="2649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PRAZO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AÇÃO SUNOT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700893177"/>
                  </a:ext>
                </a:extLst>
              </a:tr>
              <a:tr h="2384581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Reconhecimento, mensuração e evidenciação dos </a:t>
                      </a:r>
                      <a:r>
                        <a:rPr lang="pt-BR" sz="1400" b="1" u="sng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créditos oriundos de receitas tributárias </a:t>
                      </a:r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 de contribuições (exceto créditos previdenciários), bem como dos respectivos encargos, multas, ajustes para perdas e registro de obrigações relacionadas à repartição de receitas.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01/01/2020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verificar receitas tributárias para aplicação do registro por competência a partir de 01/01/2020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839060019"/>
                  </a:ext>
                </a:extLst>
              </a:tr>
              <a:tr h="143516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 Reconhecimento, mensuração e evidenciação dos </a:t>
                      </a:r>
                      <a:r>
                        <a:rPr lang="pt-BR" sz="1400" b="1" u="sng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investimentos permanentes</a:t>
                      </a:r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 respetivos ajustes para perdas e redução ao valor recuperável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01/01/2019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Construção de Nota Técnica</a:t>
                      </a:r>
                    </a:p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(temos algumas configurações implementadas no </a:t>
                      </a:r>
                      <a:r>
                        <a:rPr lang="pt-BR" sz="14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Siafe</a:t>
                      </a:r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-Rio)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699877283"/>
                  </a:ext>
                </a:extLst>
              </a:tr>
              <a:tr h="264953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Fonte: Anexo à Portaria STN nº 548, de 24 de setembro de 2015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3072167"/>
                  </a:ext>
                </a:extLst>
              </a:tr>
            </a:tbl>
          </a:graphicData>
        </a:graphic>
      </p:graphicFrame>
      <p:pic>
        <p:nvPicPr>
          <p:cNvPr id="12" name="Imagem 2" descr="Descrição: Descrição: logo_horizontal">
            <a:extLst>
              <a:ext uri="{FF2B5EF4-FFF2-40B4-BE49-F238E27FC236}">
                <a16:creationId xmlns="" xmlns:a16="http://schemas.microsoft.com/office/drawing/2014/main" id="{1ECE04BE-DA43-4DA3-BAAF-B6D944EE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344">
        <p14:gallery dir="l"/>
      </p:transition>
    </mc:Choice>
    <mc:Fallback xmlns="">
      <p:transition spd="slow" advTm="251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184854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SUPERINTENDENCIA DE NORMAS TÉCNICAS - SUNOT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7082D53-E852-4CAA-AF59-569EDB2EB29F}"/>
              </a:ext>
            </a:extLst>
          </p:cNvPr>
          <p:cNvSpPr/>
          <p:nvPr/>
        </p:nvSpPr>
        <p:spPr>
          <a:xfrm>
            <a:off x="127537" y="1988268"/>
            <a:ext cx="901971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DESAFIOS  DA SUNOT 2020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/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REVISÃO DOS NORMATIVOS EMITIDOS PELA SUNOT – SUBMETER A HOMOLOGAÇÃO</a:t>
            </a:r>
          </a:p>
          <a:p>
            <a:endParaRPr lang="pt-BR" sz="1400" b="1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8A554469-B69C-46C2-87C9-E6257D756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71227"/>
              </p:ext>
            </p:extLst>
          </p:nvPr>
        </p:nvGraphicFramePr>
        <p:xfrm>
          <a:off x="16342" y="2508348"/>
          <a:ext cx="9192259" cy="399405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793138">
                  <a:extLst>
                    <a:ext uri="{9D8B030D-6E8A-4147-A177-3AD203B41FA5}">
                      <a16:colId xmlns="" xmlns:a16="http://schemas.microsoft.com/office/drawing/2014/main" val="1093880272"/>
                    </a:ext>
                  </a:extLst>
                </a:gridCol>
                <a:gridCol w="1849987">
                  <a:extLst>
                    <a:ext uri="{9D8B030D-6E8A-4147-A177-3AD203B41FA5}">
                      <a16:colId xmlns="" xmlns:a16="http://schemas.microsoft.com/office/drawing/2014/main" val="1891944698"/>
                    </a:ext>
                  </a:extLst>
                </a:gridCol>
                <a:gridCol w="3549134">
                  <a:extLst>
                    <a:ext uri="{9D8B030D-6E8A-4147-A177-3AD203B41FA5}">
                      <a16:colId xmlns="" xmlns:a16="http://schemas.microsoft.com/office/drawing/2014/main" val="370221435"/>
                    </a:ext>
                  </a:extLst>
                </a:gridCol>
              </a:tblGrid>
              <a:tr h="8333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PRAZO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AÇÃO SUNOT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700893177"/>
                  </a:ext>
                </a:extLst>
              </a:tr>
              <a:tr h="147968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– Notas Técnicas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31/12/2020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Revisar e submeter para homologação dos contadores setoriais . Meta – XX Notas Técnicas revisadas e homologadas.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839060019"/>
                  </a:ext>
                </a:extLst>
              </a:tr>
              <a:tr h="168104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2 - Manuais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31/12/2020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Revisar e submeter para homologação dos contadores setoriais . Meta – 4 Manuais revisados e homologados.</a:t>
                      </a:r>
                    </a:p>
                    <a:p>
                      <a:pPr algn="l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699877283"/>
                  </a:ext>
                </a:extLst>
              </a:tr>
            </a:tbl>
          </a:graphicData>
        </a:graphic>
      </p:graphicFrame>
      <p:pic>
        <p:nvPicPr>
          <p:cNvPr id="12" name="Imagem 2" descr="Descrição: Descrição: logo_horizontal">
            <a:extLst>
              <a:ext uri="{FF2B5EF4-FFF2-40B4-BE49-F238E27FC236}">
                <a16:creationId xmlns="" xmlns:a16="http://schemas.microsoft.com/office/drawing/2014/main" id="{EB79BB55-5588-430F-869A-D9BDB273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3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344">
        <p14:gallery dir="l"/>
      </p:transition>
    </mc:Choice>
    <mc:Fallback xmlns="">
      <p:transition spd="slow" advTm="251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-16342" y="1175644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SUPERINTENDENCIA DE NORMAS TÉCNICAS - SUNOT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7082D53-E852-4CAA-AF59-569EDB2EB29F}"/>
              </a:ext>
            </a:extLst>
          </p:cNvPr>
          <p:cNvSpPr/>
          <p:nvPr/>
        </p:nvSpPr>
        <p:spPr>
          <a:xfrm>
            <a:off x="127537" y="1988268"/>
            <a:ext cx="9019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DESAFIOS  DA SUNOT 2020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/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REVISÃO E PUBLICAÇÃO DE PORTARIAS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8A554469-B69C-46C2-87C9-E6257D756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071509"/>
              </p:ext>
            </p:extLst>
          </p:nvPr>
        </p:nvGraphicFramePr>
        <p:xfrm>
          <a:off x="16343" y="2508348"/>
          <a:ext cx="9111316" cy="434965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759737">
                  <a:extLst>
                    <a:ext uri="{9D8B030D-6E8A-4147-A177-3AD203B41FA5}">
                      <a16:colId xmlns="" xmlns:a16="http://schemas.microsoft.com/office/drawing/2014/main" val="1093880272"/>
                    </a:ext>
                  </a:extLst>
                </a:gridCol>
                <a:gridCol w="1833697">
                  <a:extLst>
                    <a:ext uri="{9D8B030D-6E8A-4147-A177-3AD203B41FA5}">
                      <a16:colId xmlns="" xmlns:a16="http://schemas.microsoft.com/office/drawing/2014/main" val="1891944698"/>
                    </a:ext>
                  </a:extLst>
                </a:gridCol>
                <a:gridCol w="3517882">
                  <a:extLst>
                    <a:ext uri="{9D8B030D-6E8A-4147-A177-3AD203B41FA5}">
                      <a16:colId xmlns="" xmlns:a16="http://schemas.microsoft.com/office/drawing/2014/main" val="370221435"/>
                    </a:ext>
                  </a:extLst>
                </a:gridCol>
              </a:tblGrid>
              <a:tr h="5904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PRAZO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AÇÃO SUNOT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700893177"/>
                  </a:ext>
                </a:extLst>
              </a:tr>
              <a:tr h="104835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– Portarias (Conformidade Contábil e Diária)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01/01/2020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1" u="none" strike="noStrike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pt-BR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Revisar e unificar as Portarias </a:t>
                      </a:r>
                    </a:p>
                    <a:p>
                      <a:pPr algn="l" fontAlgn="ctr"/>
                      <a:endParaRPr lang="pt-BR" sz="1400" b="1" u="none" strike="noStrike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839060019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 – Inserir artigo no Decreto de execução  2020,  grupo de contas contábeis com envio análise obrigatória para a SUNOT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699877283"/>
                  </a:ext>
                </a:extLst>
              </a:tr>
              <a:tr h="181498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– Publicar Portarias com Grupos de contas contábeis com envio obrigatório de análise contábil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Definição das contas contábeis com envio de análise obrigatória para SUNOT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967621696"/>
                  </a:ext>
                </a:extLst>
              </a:tr>
            </a:tbl>
          </a:graphicData>
        </a:graphic>
      </p:graphicFrame>
      <p:pic>
        <p:nvPicPr>
          <p:cNvPr id="12" name="Imagem 2" descr="Descrição: Descrição: logo_horizontal">
            <a:extLst>
              <a:ext uri="{FF2B5EF4-FFF2-40B4-BE49-F238E27FC236}">
                <a16:creationId xmlns="" xmlns:a16="http://schemas.microsoft.com/office/drawing/2014/main" id="{5942010A-B6A4-4A64-9D53-BEDD4B931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0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344">
        <p14:gallery dir="l"/>
      </p:transition>
    </mc:Choice>
    <mc:Fallback xmlns="">
      <p:transition spd="slow" advTm="251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16342" y="1166768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SUPERINTENDENCIA DE NORMAS TÉCNICAS - SUNOT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7082D53-E852-4CAA-AF59-569EDB2EB29F}"/>
              </a:ext>
            </a:extLst>
          </p:cNvPr>
          <p:cNvSpPr/>
          <p:nvPr/>
        </p:nvSpPr>
        <p:spPr>
          <a:xfrm>
            <a:off x="124286" y="2011741"/>
            <a:ext cx="9019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DESAFIOS  DA SUNOT 2020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endParaRPr lang="pt-B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Construção do Ranking de Inconsistências Contábeis e </a:t>
            </a:r>
            <a:r>
              <a:rPr lang="pt-BR" sz="1600" b="1" dirty="0">
                <a:solidFill>
                  <a:srgbClr val="002060"/>
                </a:solidFill>
              </a:rPr>
              <a:t>atendimento das Unidades Gestoras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5B0B301F-6791-4E4A-9A1F-E1B5C779859E}"/>
              </a:ext>
            </a:extLst>
          </p:cNvPr>
          <p:cNvSpPr/>
          <p:nvPr/>
        </p:nvSpPr>
        <p:spPr>
          <a:xfrm>
            <a:off x="446387" y="2934101"/>
            <a:ext cx="8382014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Visando a melhoria da qualidade da informação contábil do Estado do Rio de Janeiro, a Superintendência de Normas Técnicas – SUNOT/SUBCONT está construindo um ranking de inconsistências contábeis e atendimento dos órgãos da Administração Direta e Indireta.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trabalhos de levantamento de informações, cruzamento de dados, critérios de avaliação entre outros envolverá três coordenadorias da SUNOT: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Coordenadoria de Integridade Contábil – COINC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Coordenadoria de Acompanhamento de Registros Contábeis – COARC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Coordenadoria de Atendimento ao Usuário – COAT</a:t>
            </a:r>
          </a:p>
        </p:txBody>
      </p:sp>
      <p:pic>
        <p:nvPicPr>
          <p:cNvPr id="14" name="Imagem 2" descr="Descrição: Descrição: logo_horizontal">
            <a:extLst>
              <a:ext uri="{FF2B5EF4-FFF2-40B4-BE49-F238E27FC236}">
                <a16:creationId xmlns="" xmlns:a16="http://schemas.microsoft.com/office/drawing/2014/main" id="{C91F7515-3CD5-464F-946B-B05C1C18F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9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344">
        <p14:gallery dir="l"/>
      </p:transition>
    </mc:Choice>
    <mc:Fallback xmlns="">
      <p:transition spd="slow" advTm="251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16342" y="1177042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SUPERINTENDENCIA DE NORMAS TÉCNICAS - SUNOT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" y="355600"/>
            <a:ext cx="3476214" cy="609573"/>
          </a:xfrm>
          <a:prstGeom prst="rect">
            <a:avLst/>
          </a:prstGeom>
        </p:spPr>
      </p:pic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7082D53-E852-4CAA-AF59-569EDB2EB29F}"/>
              </a:ext>
            </a:extLst>
          </p:cNvPr>
          <p:cNvSpPr/>
          <p:nvPr/>
        </p:nvSpPr>
        <p:spPr>
          <a:xfrm>
            <a:off x="-16296" y="2058470"/>
            <a:ext cx="9019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DESAFIOS  DA SUNOT 2020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endParaRPr lang="pt-B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Construção do Ranking de Inconsistências Contábeis e atendimento das Unidades Gestoras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00989DC8-1218-49D6-8B84-77E80F778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376721"/>
              </p:ext>
            </p:extLst>
          </p:nvPr>
        </p:nvGraphicFramePr>
        <p:xfrm>
          <a:off x="-1792" y="2842738"/>
          <a:ext cx="9145792" cy="40152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31822">
                  <a:extLst>
                    <a:ext uri="{9D8B030D-6E8A-4147-A177-3AD203B41FA5}">
                      <a16:colId xmlns="" xmlns:a16="http://schemas.microsoft.com/office/drawing/2014/main" val="649971383"/>
                    </a:ext>
                  </a:extLst>
                </a:gridCol>
                <a:gridCol w="3624161">
                  <a:extLst>
                    <a:ext uri="{9D8B030D-6E8A-4147-A177-3AD203B41FA5}">
                      <a16:colId xmlns="" xmlns:a16="http://schemas.microsoft.com/office/drawing/2014/main" val="1040155709"/>
                    </a:ext>
                  </a:extLst>
                </a:gridCol>
                <a:gridCol w="1650797">
                  <a:extLst>
                    <a:ext uri="{9D8B030D-6E8A-4147-A177-3AD203B41FA5}">
                      <a16:colId xmlns="" xmlns:a16="http://schemas.microsoft.com/office/drawing/2014/main" val="2563929157"/>
                    </a:ext>
                  </a:extLst>
                </a:gridCol>
                <a:gridCol w="910784">
                  <a:extLst>
                    <a:ext uri="{9D8B030D-6E8A-4147-A177-3AD203B41FA5}">
                      <a16:colId xmlns="" xmlns:a16="http://schemas.microsoft.com/office/drawing/2014/main" val="1160970027"/>
                    </a:ext>
                  </a:extLst>
                </a:gridCol>
                <a:gridCol w="1328228">
                  <a:extLst>
                    <a:ext uri="{9D8B030D-6E8A-4147-A177-3AD203B41FA5}">
                      <a16:colId xmlns="" xmlns:a16="http://schemas.microsoft.com/office/drawing/2014/main" val="1658099093"/>
                    </a:ext>
                  </a:extLst>
                </a:gridCol>
              </a:tblGrid>
              <a:tr h="4289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Código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Descrição do item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Coordenadorias envolvidas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Métrica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Pontuação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1402414"/>
                  </a:ext>
                </a:extLst>
              </a:tr>
              <a:tr h="2764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1" u="none" strike="noStrike" dirty="0">
                          <a:effectLst/>
                        </a:rPr>
                        <a:t>Quantidade de Inconsistências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COINC/COARC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-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-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07808388"/>
                  </a:ext>
                </a:extLst>
              </a:tr>
              <a:tr h="5849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2</a:t>
                      </a:r>
                      <a:endParaRPr lang="pt-BR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1" u="none" strike="noStrike" dirty="0">
                          <a:effectLst/>
                        </a:rPr>
                        <a:t>Registro de Conformidade Contábil com Status "Sem Restrição", porém,  possui inconsistências contábeis.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COINC/COARC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-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-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93240155"/>
                  </a:ext>
                </a:extLst>
              </a:tr>
              <a:tr h="5849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1" u="none" strike="noStrike" dirty="0">
                          <a:effectLst/>
                        </a:rPr>
                        <a:t>Cobranças  para regularização de inconsistência contábeis não respondidas ou não respondidas tempestivamente.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COINC/COARC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 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-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78964851"/>
                  </a:ext>
                </a:extLst>
              </a:tr>
              <a:tr h="5849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4</a:t>
                      </a:r>
                      <a:endParaRPr lang="pt-BR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Falta de informações e/ou documentação suporte que procrastinam a elucidação do caso demandado em atendimento.</a:t>
                      </a: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COAT</a:t>
                      </a: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 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6622592"/>
                  </a:ext>
                </a:extLst>
              </a:tr>
              <a:tr h="3651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5</a:t>
                      </a:r>
                      <a:endParaRPr lang="pt-BR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Erros recorrentes na mesma Unidade Gestora.</a:t>
                      </a: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COINC/COARC/COAT</a:t>
                      </a: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 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-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6371156"/>
                  </a:ext>
                </a:extLst>
              </a:tr>
              <a:tr h="4120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6</a:t>
                      </a:r>
                      <a:endParaRPr lang="pt-BR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1" u="none" strike="noStrike" dirty="0">
                          <a:effectLst/>
                        </a:rPr>
                        <a:t>Não executa tempestivamente atividades rotineiras.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COINC/COARC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37350026"/>
                  </a:ext>
                </a:extLst>
              </a:tr>
              <a:tr h="7778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7</a:t>
                      </a:r>
                      <a:endParaRPr lang="pt-BR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1" u="none" strike="noStrike" dirty="0">
                          <a:effectLst/>
                        </a:rPr>
                        <a:t>Erro ou solicitação de atendimento de procedimentos explícitos em Notas Técnicas, Manuais ou quaisquer documentos de orientação produzidos pela SUBCONT.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COAT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 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 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7" marR="5707" marT="5707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47532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344">
        <p14:gallery dir="l"/>
      </p:transition>
    </mc:Choice>
    <mc:Fallback xmlns="">
      <p:transition spd="slow" advTm="251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16342" y="1155922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SUPERINTENDENCIA DE NORMAS TÉCNICAS - SUNOT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7082D53-E852-4CAA-AF59-569EDB2EB29F}"/>
              </a:ext>
            </a:extLst>
          </p:cNvPr>
          <p:cNvSpPr/>
          <p:nvPr/>
        </p:nvSpPr>
        <p:spPr>
          <a:xfrm>
            <a:off x="16342" y="2038671"/>
            <a:ext cx="9019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Construção do Ranking de Inconsistências Contábeis e atendimento das Unidades Gestoras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="" xmlns:a16="http://schemas.microsoft.com/office/drawing/2014/main" id="{6D03A277-00AF-4FCE-92D5-F002A3B9F645}"/>
              </a:ext>
            </a:extLst>
          </p:cNvPr>
          <p:cNvCxnSpPr>
            <a:cxnSpLocks/>
          </p:cNvCxnSpPr>
          <p:nvPr/>
        </p:nvCxnSpPr>
        <p:spPr>
          <a:xfrm>
            <a:off x="4323426" y="2565647"/>
            <a:ext cx="0" cy="39367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7FFA1A1B-ED3F-4444-96CF-543AB5ADFD88}"/>
              </a:ext>
            </a:extLst>
          </p:cNvPr>
          <p:cNvSpPr/>
          <p:nvPr/>
        </p:nvSpPr>
        <p:spPr>
          <a:xfrm>
            <a:off x="4820576" y="2565647"/>
            <a:ext cx="4074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Ações esperadas das Unidades Gestoras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6084CFC6-8411-46BD-B877-3331CF06166B}"/>
              </a:ext>
            </a:extLst>
          </p:cNvPr>
          <p:cNvSpPr/>
          <p:nvPr/>
        </p:nvSpPr>
        <p:spPr>
          <a:xfrm>
            <a:off x="141730" y="2565647"/>
            <a:ext cx="3476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Ações SUNOT/SUBCONT: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6EEC0083-72AF-44B6-A596-850CC8364D12}"/>
              </a:ext>
            </a:extLst>
          </p:cNvPr>
          <p:cNvSpPr/>
          <p:nvPr/>
        </p:nvSpPr>
        <p:spPr>
          <a:xfrm>
            <a:off x="381431" y="3092623"/>
            <a:ext cx="39419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Publicação do Ranking trimestralmente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Análise da evolução das unidades gestoras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Capacitações personalizadas com base nas análises das informações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Auxiliar os contadores setoriais quanto a resolução de inconsistências contábeis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Documentação das ações realizadas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Comunicar o titular da pasta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quanto a não evolução da melhoria da qualidade das informações contábeis e adesão as orientações técnicas da SUBCONT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CBADD8BF-6D8C-483E-9084-497CAD2D1DBC}"/>
              </a:ext>
            </a:extLst>
          </p:cNvPr>
          <p:cNvSpPr/>
          <p:nvPr/>
        </p:nvSpPr>
        <p:spPr>
          <a:xfrm>
            <a:off x="4526199" y="2977040"/>
            <a:ext cx="39419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Mudança de postura do contador setorial quanto a importância da integridade e fidedignidade das informações contábeis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Redução do número de inconsistências contábeis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Melhor qualidade das informações contábeis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400" dirty="0"/>
          </a:p>
        </p:txBody>
      </p:sp>
      <p:pic>
        <p:nvPicPr>
          <p:cNvPr id="19" name="Imagem 2" descr="Descrição: Descrição: logo_horizontal">
            <a:extLst>
              <a:ext uri="{FF2B5EF4-FFF2-40B4-BE49-F238E27FC236}">
                <a16:creationId xmlns="" xmlns:a16="http://schemas.microsoft.com/office/drawing/2014/main" id="{D50495F0-9C1F-4C98-9D74-E387554FE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344">
        <p14:gallery dir="l"/>
      </p:transition>
    </mc:Choice>
    <mc:Fallback xmlns="">
      <p:transition spd="slow" advTm="251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16342" y="1255687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SUPERINTENDENCIA DE NORMAS TÉCNICAS - SUNOT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7082D53-E852-4CAA-AF59-569EDB2EB29F}"/>
              </a:ext>
            </a:extLst>
          </p:cNvPr>
          <p:cNvSpPr/>
          <p:nvPr/>
        </p:nvSpPr>
        <p:spPr>
          <a:xfrm>
            <a:off x="244699" y="2207948"/>
            <a:ext cx="877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Construção do Ranking de Inconsistências Contábeis e atendimento das Unidades Gestoras</a:t>
            </a:r>
          </a:p>
        </p:txBody>
      </p:sp>
      <p:pic>
        <p:nvPicPr>
          <p:cNvPr id="19" name="Imagem 2" descr="Descrição: Descrição: logo_horizontal">
            <a:extLst>
              <a:ext uri="{FF2B5EF4-FFF2-40B4-BE49-F238E27FC236}">
                <a16:creationId xmlns="" xmlns:a16="http://schemas.microsoft.com/office/drawing/2014/main" id="{D50495F0-9C1F-4C98-9D74-E387554FE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C7082D53-E852-4CAA-AF59-569EDB2EB29F}"/>
              </a:ext>
            </a:extLst>
          </p:cNvPr>
          <p:cNvSpPr/>
          <p:nvPr/>
        </p:nvSpPr>
        <p:spPr>
          <a:xfrm>
            <a:off x="351193" y="2850089"/>
            <a:ext cx="18897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CRONOGRAMA</a:t>
            </a:r>
            <a:endParaRPr lang="pt-B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6518" y="3839622"/>
            <a:ext cx="82682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Fevereiro de 2020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Apresentação do 1º Ranking para os gestores da SUBCONT (base: último trimestre de 2019). Análises e aperfeiçoamentos.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Maio de 2020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Envio do 1º Ranking para as unidades gestoras (base: 1º trimestre de 2020)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Agosto de 2020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Publicação no Site da SUBCONT do 1º Ranking (base: 2º trimestre de 2020)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344">
        <p14:gallery dir="l"/>
      </p:transition>
    </mc:Choice>
    <mc:Fallback xmlns="">
      <p:transition spd="slow" advTm="251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40471" y="1211336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2400" dirty="0"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SUPERINTENDENCIA DE NORMAS TÉCNICAS - SUNOT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7082D53-E852-4CAA-AF59-569EDB2EB29F}"/>
              </a:ext>
            </a:extLst>
          </p:cNvPr>
          <p:cNvSpPr/>
          <p:nvPr/>
        </p:nvSpPr>
        <p:spPr>
          <a:xfrm>
            <a:off x="127537" y="1988268"/>
            <a:ext cx="9019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Posição das Inconsistências contábeis – </a:t>
            </a:r>
            <a:r>
              <a:rPr lang="pt-BR" b="1" dirty="0" smtClean="0"/>
              <a:t>25 </a:t>
            </a:r>
            <a:r>
              <a:rPr lang="pt-BR" b="1" dirty="0"/>
              <a:t>de novembro de 2019</a:t>
            </a:r>
            <a:endParaRPr lang="pt-BR" sz="1400" b="1" dirty="0">
              <a:latin typeface="Calibri" panose="020F0502020204030204" pitchFamily="34" charset="0"/>
            </a:endParaRPr>
          </a:p>
          <a:p>
            <a:endParaRPr lang="pt-BR" sz="1400" b="1" dirty="0"/>
          </a:p>
        </p:txBody>
      </p:sp>
      <p:pic>
        <p:nvPicPr>
          <p:cNvPr id="14" name="Imagem 2" descr="Descrição: Descrição: logo_horizontal">
            <a:extLst>
              <a:ext uri="{FF2B5EF4-FFF2-40B4-BE49-F238E27FC236}">
                <a16:creationId xmlns="" xmlns:a16="http://schemas.microsoft.com/office/drawing/2014/main" id="{6D9A3FF2-FC0A-4A46-9825-F0E462AB0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6" y="2311648"/>
            <a:ext cx="88876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6" y="3654673"/>
            <a:ext cx="8870375" cy="307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344">
        <p14:gallery dir="l"/>
      </p:transition>
    </mc:Choice>
    <mc:Fallback xmlns="">
      <p:transition spd="slow" advTm="251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ChangeArrowheads="1"/>
          </p:cNvSpPr>
          <p:nvPr/>
        </p:nvSpPr>
        <p:spPr bwMode="auto">
          <a:xfrm rot="10800000">
            <a:off x="0" y="-15875"/>
            <a:ext cx="9144000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6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924175"/>
            <a:ext cx="3132138" cy="3933825"/>
          </a:xfrm>
          <a:prstGeom prst="rtTriangl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0" y="745"/>
            <a:ext cx="9144000" cy="685725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90000"/>
                </a:schemeClr>
              </a:gs>
              <a:gs pos="50000">
                <a:srgbClr val="0070C0">
                  <a:alpha val="60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3205163"/>
            <a:ext cx="9144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pt-BR" sz="3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pt-BR" sz="3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sz="3000" b="1" dirty="0">
                <a:solidFill>
                  <a:schemeClr val="bg1"/>
                </a:solidFill>
                <a:latin typeface="Calibri" pitchFamily="34" charset="0"/>
              </a:rPr>
              <a:t>ENCERRAMENTO DO EXERCÍCIO DE 2019 </a:t>
            </a:r>
          </a:p>
          <a:p>
            <a:pPr algn="ctr" eaLnBrk="1" hangingPunct="1">
              <a:spcBef>
                <a:spcPct val="50000"/>
              </a:spcBef>
            </a:pPr>
            <a:endParaRPr lang="pt-BR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sz="3000" b="1" dirty="0">
                <a:solidFill>
                  <a:schemeClr val="bg1"/>
                </a:solidFill>
                <a:latin typeface="Calibri" pitchFamily="34" charset="0"/>
              </a:rPr>
              <a:t>Decreto Estadual nº 46.816 de 01/11/2019</a:t>
            </a:r>
          </a:p>
          <a:p>
            <a:pPr algn="ctr" eaLnBrk="1" hangingPunct="1">
              <a:spcBef>
                <a:spcPct val="50000"/>
              </a:spcBef>
            </a:pPr>
            <a:endParaRPr lang="pt-BR" sz="25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pt-B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01600" y="5589588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SUPERINTENDÊNCIA DE NORMAS TÉCNICAS</a:t>
            </a:r>
          </a:p>
          <a:p>
            <a:pPr algn="ctr" eaLnBrk="1" hangingPunct="1">
              <a:spcBef>
                <a:spcPct val="50000"/>
              </a:spcBef>
            </a:pP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0800" y="1734343"/>
            <a:ext cx="9144000" cy="155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grpSp>
        <p:nvGrpSpPr>
          <p:cNvPr id="3" name="Grupo 27"/>
          <p:cNvGrpSpPr>
            <a:grpSpLocks/>
          </p:cNvGrpSpPr>
          <p:nvPr/>
        </p:nvGrpSpPr>
        <p:grpSpPr bwMode="auto">
          <a:xfrm>
            <a:off x="0" y="-30930"/>
            <a:ext cx="9144000" cy="1844676"/>
            <a:chOff x="0" y="-27384"/>
            <a:chExt cx="9144000" cy="1844824"/>
          </a:xfrm>
          <a:solidFill>
            <a:schemeClr val="accent1"/>
          </a:solidFill>
        </p:grpSpPr>
        <p:pic>
          <p:nvPicPr>
            <p:cNvPr id="4109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3"/>
              <a:ext cx="2376264" cy="16015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3" descr="P:\SUBPL_TRABALHOS\2 - Gestão Estratégica\2.1 Gestão da Informação\2.1.2 Comunicação Visual\Insumos para Comunicação Visual\Banco de Imagens\Fotos\Turismo\Parat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2" t="5643" r="11928" b="7475"/>
            <a:stretch>
              <a:fillRect/>
            </a:stretch>
          </p:blipFill>
          <p:spPr bwMode="auto">
            <a:xfrm>
              <a:off x="4572000" y="-27384"/>
              <a:ext cx="2304256" cy="16346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4" descr="P:\SUBPL_TRABALHOS\2 - Gestão Estratégica\2.1 Gestão da Informação\2.1.2 Comunicação Visual\Insumos para Comunicação Visual\Banco de Imagens\Fotos\Turismo\Teresópoli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9" t="5760" r="13441" b="8978"/>
            <a:stretch>
              <a:fillRect/>
            </a:stretch>
          </p:blipFill>
          <p:spPr bwMode="auto">
            <a:xfrm>
              <a:off x="2339752" y="-27384"/>
              <a:ext cx="2304256" cy="16356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7" descr="P:\SUBPL_TRABALHOS\2 - Gestão Estratégica\2.1 Gestão da Informação\2.1.2 Comunicação Visual\Insumos para Comunicação Visual\Banco de Imagens\Fotos\Turismo\Búzios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4" t="4688" r="5469" b="7430"/>
            <a:stretch>
              <a:fillRect/>
            </a:stretch>
          </p:blipFill>
          <p:spPr bwMode="auto">
            <a:xfrm>
              <a:off x="6804248" y="-27383"/>
              <a:ext cx="2339751" cy="1628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0" y="1557069"/>
              <a:ext cx="9144000" cy="2603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latin typeface="+mn-lt"/>
              </a:endParaRPr>
            </a:p>
          </p:txBody>
        </p:sp>
      </p:grpSp>
      <p:pic>
        <p:nvPicPr>
          <p:cNvPr id="1026" name="Picture 2" descr="Descrição: logo SUBCO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86190"/>
            <a:ext cx="2894123" cy="5841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</p:pic>
      <p:pic>
        <p:nvPicPr>
          <p:cNvPr id="17" name="Imagem 2" descr="Descrição: Descrição: logo_horizontal">
            <a:extLst>
              <a:ext uri="{FF2B5EF4-FFF2-40B4-BE49-F238E27FC236}">
                <a16:creationId xmlns="" xmlns:a16="http://schemas.microsoft.com/office/drawing/2014/main" id="{3F64A92E-9BE8-45A2-9FE4-60799B7E1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5" y="2132245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42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E66D1B09-4840-4D8D-B7CB-75AF5652F72D}"/>
              </a:ext>
            </a:extLst>
          </p:cNvPr>
          <p:cNvSpPr/>
          <p:nvPr/>
        </p:nvSpPr>
        <p:spPr>
          <a:xfrm>
            <a:off x="660209" y="4648570"/>
            <a:ext cx="3021541" cy="1833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SUBCONT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0402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u="sng" dirty="0">
                <a:solidFill>
                  <a:srgbClr val="7030A0"/>
                </a:solidFill>
              </a:rPr>
              <a:t>Criação do Sistema de Contabilidade Estadual</a:t>
            </a:r>
            <a:r>
              <a:rPr lang="pt-BR" sz="2400" u="sng" dirty="0"/>
              <a:t/>
            </a:r>
            <a:br>
              <a:rPr lang="pt-BR" sz="2400" u="sng" dirty="0"/>
            </a:br>
            <a:r>
              <a:rPr lang="pt-BR" sz="1600" b="1" dirty="0"/>
              <a:t>DECRETO Nº 46.794 DE 15 DE OUTUBRO DE 2019</a:t>
            </a:r>
            <a:endParaRPr lang="pt-BR" sz="2400" u="sng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1100260-A1FE-4D58-AC3B-ACBF6CAB4E2D}"/>
              </a:ext>
            </a:extLst>
          </p:cNvPr>
          <p:cNvSpPr/>
          <p:nvPr/>
        </p:nvSpPr>
        <p:spPr>
          <a:xfrm>
            <a:off x="638274" y="2015863"/>
            <a:ext cx="4431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CAPÍTULO III - DA ORGANIZAÇÃO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487FA320-9FF2-48FC-96AF-42187F3D58A4}"/>
              </a:ext>
            </a:extLst>
          </p:cNvPr>
          <p:cNvSpPr/>
          <p:nvPr/>
        </p:nvSpPr>
        <p:spPr>
          <a:xfrm>
            <a:off x="535275" y="3510527"/>
            <a:ext cx="327141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825"/>
              </a:spcBef>
              <a:spcAft>
                <a:spcPts val="0"/>
              </a:spcAft>
            </a:pPr>
            <a:r>
              <a:rPr lang="pt-BR" sz="1600" b="1" spc="10" dirty="0">
                <a:ea typeface="Times New Roman" panose="02020603050405020304" pitchFamily="18" charset="0"/>
              </a:rPr>
              <a:t>ORIENTAÇÃO</a:t>
            </a:r>
            <a:r>
              <a:rPr lang="pt-BR" sz="1600" b="1" spc="10" dirty="0">
                <a:latin typeface="+mj-lt"/>
                <a:ea typeface="Times New Roman" panose="02020603050405020304" pitchFamily="18" charset="0"/>
              </a:rPr>
              <a:t> NORMATIVA E SUPERVISÃO TÉCNICA</a:t>
            </a:r>
            <a:endParaRPr lang="pt-BR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="" xmlns:a16="http://schemas.microsoft.com/office/drawing/2014/main" id="{26E3A8C0-7B71-4A21-8039-DA1AA7B38DB3}"/>
              </a:ext>
            </a:extLst>
          </p:cNvPr>
          <p:cNvSpPr/>
          <p:nvPr/>
        </p:nvSpPr>
        <p:spPr>
          <a:xfrm>
            <a:off x="535275" y="2439423"/>
            <a:ext cx="7290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spc="10" dirty="0">
                <a:cs typeface="Times New Roman" panose="02020603050405020304" pitchFamily="18" charset="0"/>
              </a:rPr>
              <a:t>Art. 5º </a:t>
            </a:r>
            <a:endParaRPr lang="pt-BR" sz="1600" b="1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DBCEE326-F187-4F6E-B189-B8673E6E5BE3}"/>
              </a:ext>
            </a:extLst>
          </p:cNvPr>
          <p:cNvSpPr/>
          <p:nvPr/>
        </p:nvSpPr>
        <p:spPr>
          <a:xfrm>
            <a:off x="2170980" y="2685754"/>
            <a:ext cx="4558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spc="10" dirty="0">
                <a:ea typeface="Times New Roman" panose="02020603050405020304" pitchFamily="18" charset="0"/>
              </a:rPr>
              <a:t>§ 4 º   -  ÓRGÃO SETORIAIS </a:t>
            </a:r>
            <a:endParaRPr lang="pt-BR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005F9C49-CF0B-4D59-89C7-308180379898}"/>
              </a:ext>
            </a:extLst>
          </p:cNvPr>
          <p:cNvCxnSpPr>
            <a:cxnSpLocks/>
          </p:cNvCxnSpPr>
          <p:nvPr/>
        </p:nvCxnSpPr>
        <p:spPr>
          <a:xfrm>
            <a:off x="4323425" y="3429000"/>
            <a:ext cx="0" cy="29007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BF9A7C15-E5CB-4EAC-9205-865C3A782D1C}"/>
              </a:ext>
            </a:extLst>
          </p:cNvPr>
          <p:cNvSpPr/>
          <p:nvPr/>
        </p:nvSpPr>
        <p:spPr>
          <a:xfrm>
            <a:off x="4987030" y="3510527"/>
            <a:ext cx="3484485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825"/>
              </a:spcBef>
              <a:spcAft>
                <a:spcPts val="0"/>
              </a:spcAft>
            </a:pPr>
            <a:r>
              <a:rPr lang="pt-BR" sz="1600" b="1" spc="10" dirty="0">
                <a:latin typeface="+mj-lt"/>
                <a:ea typeface="Times New Roman" panose="02020603050405020304" pitchFamily="18" charset="0"/>
              </a:rPr>
              <a:t>SUBORDINAÇÃO HIERÁRQUICA</a:t>
            </a:r>
            <a:endParaRPr lang="pt-BR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="" xmlns:a16="http://schemas.microsoft.com/office/drawing/2014/main" id="{067F3248-4B3A-4AF7-93FD-285AA765217C}"/>
              </a:ext>
            </a:extLst>
          </p:cNvPr>
          <p:cNvSpPr/>
          <p:nvPr/>
        </p:nvSpPr>
        <p:spPr>
          <a:xfrm>
            <a:off x="5070067" y="4879389"/>
            <a:ext cx="3331339" cy="1597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spc="10" dirty="0">
                <a:ea typeface="Times New Roman" panose="02020603050405020304" pitchFamily="18" charset="0"/>
              </a:rPr>
              <a:t>ÓRGÃO EM CUJA ESTRUTURA ADMINISTRATIVA ESTIV</a:t>
            </a:r>
            <a:r>
              <a:rPr lang="pt-BR" sz="1600" b="1" spc="10" dirty="0">
                <a:solidFill>
                  <a:schemeClr val="bg1"/>
                </a:solidFill>
                <a:ea typeface="Times New Roman" panose="02020603050405020304" pitchFamily="18" charset="0"/>
              </a:rPr>
              <a:t>EREM </a:t>
            </a:r>
            <a:r>
              <a:rPr lang="pt-BR" sz="1600" b="1" spc="10" dirty="0">
                <a:ea typeface="Times New Roman" panose="02020603050405020304" pitchFamily="18" charset="0"/>
              </a:rPr>
              <a:t>INTEGRADOS</a:t>
            </a:r>
            <a:endParaRPr lang="pt-BR" sz="1600" dirty="0">
              <a:ea typeface="Times New Roman" panose="02020603050405020304" pitchFamily="18" charset="0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26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auto">
          <a:xfrm rot="10800000">
            <a:off x="0" y="-15875"/>
            <a:ext cx="9144000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8" name="Right Triangle 6"/>
          <p:cNvSpPr/>
          <p:nvPr/>
        </p:nvSpPr>
        <p:spPr>
          <a:xfrm>
            <a:off x="0" y="2924175"/>
            <a:ext cx="3132138" cy="393382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5222875"/>
            <a:ext cx="9144000" cy="1635125"/>
            <a:chOff x="0" y="-27384"/>
            <a:chExt cx="9143999" cy="1635627"/>
          </a:xfrm>
        </p:grpSpPr>
        <p:pic>
          <p:nvPicPr>
            <p:cNvPr id="6157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7"/>
              <a:ext cx="2376264" cy="160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3" descr="P:\SUBPL_TRABALHOS\2 - Gestão Estratégica\2.1 Gestão da Informação\2.1.2 Comunicação Visual\Insumos para Comunicação Visual\Banco de Imagens\Fotos\Turismo\Parat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2" t="5643" r="11928" b="7475"/>
            <a:stretch>
              <a:fillRect/>
            </a:stretch>
          </p:blipFill>
          <p:spPr bwMode="auto">
            <a:xfrm>
              <a:off x="4572000" y="-27384"/>
              <a:ext cx="2304256" cy="163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4" descr="P:\SUBPL_TRABALHOS\2 - Gestão Estratégica\2.1 Gestão da Informação\2.1.2 Comunicação Visual\Insumos para Comunicação Visual\Banco de Imagens\Fotos\Turismo\Teresópoli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9" t="5760" r="13441" b="8978"/>
            <a:stretch>
              <a:fillRect/>
            </a:stretch>
          </p:blipFill>
          <p:spPr bwMode="auto">
            <a:xfrm>
              <a:off x="2339752" y="-27384"/>
              <a:ext cx="2304256" cy="163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7" descr="P:\SUBPL_TRABALHOS\2 - Gestão Estratégica\2.1 Gestão da Informação\2.1.2 Comunicação Visual\Insumos para Comunicação Visual\Banco de Imagens\Fotos\Turismo\Búzios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4" t="4688" r="5469" b="7430"/>
            <a:stretch>
              <a:fillRect/>
            </a:stretch>
          </p:blipFill>
          <p:spPr bwMode="auto">
            <a:xfrm>
              <a:off x="6804248" y="-27383"/>
              <a:ext cx="2339751" cy="16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 rot="10800000">
            <a:off x="0" y="-106060"/>
            <a:ext cx="9144000" cy="68737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5" name="Espaço Reservado para Conteúdo 1"/>
          <p:cNvSpPr txBox="1">
            <a:spLocks/>
          </p:cNvSpPr>
          <p:nvPr/>
        </p:nvSpPr>
        <p:spPr>
          <a:xfrm>
            <a:off x="683568" y="579909"/>
            <a:ext cx="5536125" cy="1234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16" name="Espaço Reservado para Conteúdo 1"/>
          <p:cNvSpPr txBox="1">
            <a:spLocks/>
          </p:cNvSpPr>
          <p:nvPr/>
        </p:nvSpPr>
        <p:spPr>
          <a:xfrm>
            <a:off x="857224" y="665028"/>
            <a:ext cx="7408333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800" b="1" dirty="0">
              <a:latin typeface="+mj-lt"/>
            </a:endParaRPr>
          </a:p>
        </p:txBody>
      </p:sp>
      <p:sp>
        <p:nvSpPr>
          <p:cNvPr id="31" name="Espaço Reservado para Conteúdo 1"/>
          <p:cNvSpPr txBox="1">
            <a:spLocks/>
          </p:cNvSpPr>
          <p:nvPr/>
        </p:nvSpPr>
        <p:spPr>
          <a:xfrm>
            <a:off x="395536" y="1558533"/>
            <a:ext cx="3312368" cy="793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pt-BR" sz="32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32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0" y="686041"/>
            <a:ext cx="9144000" cy="661748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Objetivo Geral</a:t>
            </a:r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0" y="1911868"/>
            <a:ext cx="9144000" cy="2837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fontAlgn="base" hangingPunct="1">
              <a:spcBef>
                <a:spcPts val="8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Apresentar </a:t>
            </a:r>
            <a:r>
              <a:rPr lang="pt-BR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Manual de Análises e Procedimentos Contábeis para o Encerramento do exercício de 2019 e </a:t>
            </a:r>
            <a:r>
              <a:rPr lang="pt-B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Abordar</a:t>
            </a:r>
            <a:r>
              <a:rPr lang="pt-BR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os principais aspectos do Decreto de Encerramento do Exercício Financeiro de 2019, bem como as análises contábeis necessárias.</a:t>
            </a:r>
          </a:p>
        </p:txBody>
      </p:sp>
      <p:pic>
        <p:nvPicPr>
          <p:cNvPr id="18" name="Picture 2" descr="Descrição: logo SUBCO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77" y="6262698"/>
            <a:ext cx="289412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2" descr="Descrição: Descrição: logo_horizontal">
            <a:extLst>
              <a:ext uri="{FF2B5EF4-FFF2-40B4-BE49-F238E27FC236}">
                <a16:creationId xmlns="" xmlns:a16="http://schemas.microsoft.com/office/drawing/2014/main" id="{40FD12A4-979D-42DB-9E44-2A0EC845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2926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92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auto">
          <a:xfrm rot="10800000">
            <a:off x="0" y="-15875"/>
            <a:ext cx="9144000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8" name="Right Triangle 6"/>
          <p:cNvSpPr/>
          <p:nvPr/>
        </p:nvSpPr>
        <p:spPr>
          <a:xfrm>
            <a:off x="0" y="2924175"/>
            <a:ext cx="3132138" cy="393382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5222875"/>
            <a:ext cx="9144000" cy="1635125"/>
            <a:chOff x="0" y="-27384"/>
            <a:chExt cx="9143999" cy="1635627"/>
          </a:xfrm>
        </p:grpSpPr>
        <p:pic>
          <p:nvPicPr>
            <p:cNvPr id="6157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87"/>
              <a:ext cx="2376264" cy="160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3" descr="P:\SUBPL_TRABALHOS\2 - Gestão Estratégica\2.1 Gestão da Informação\2.1.2 Comunicação Visual\Insumos para Comunicação Visual\Banco de Imagens\Fotos\Turismo\Parat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2" t="5643" r="11928" b="7475"/>
            <a:stretch>
              <a:fillRect/>
            </a:stretch>
          </p:blipFill>
          <p:spPr bwMode="auto">
            <a:xfrm>
              <a:off x="4572000" y="-27384"/>
              <a:ext cx="2304256" cy="163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4" descr="P:\SUBPL_TRABALHOS\2 - Gestão Estratégica\2.1 Gestão da Informação\2.1.2 Comunicação Visual\Insumos para Comunicação Visual\Banco de Imagens\Fotos\Turismo\Teresópoli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9" t="5760" r="13441" b="8978"/>
            <a:stretch>
              <a:fillRect/>
            </a:stretch>
          </p:blipFill>
          <p:spPr bwMode="auto">
            <a:xfrm>
              <a:off x="2339752" y="-27384"/>
              <a:ext cx="2304256" cy="163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7" descr="P:\SUBPL_TRABALHOS\2 - Gestão Estratégica\2.1 Gestão da Informação\2.1.2 Comunicação Visual\Insumos para Comunicação Visual\Banco de Imagens\Fotos\Turismo\Búzios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4" t="4688" r="5469" b="7430"/>
            <a:stretch>
              <a:fillRect/>
            </a:stretch>
          </p:blipFill>
          <p:spPr bwMode="auto">
            <a:xfrm>
              <a:off x="6804248" y="-27383"/>
              <a:ext cx="2339751" cy="16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 rot="10800000">
            <a:off x="0" y="-15788"/>
            <a:ext cx="9144000" cy="68737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5" name="Espaço Reservado para Conteúdo 1"/>
          <p:cNvSpPr txBox="1">
            <a:spLocks/>
          </p:cNvSpPr>
          <p:nvPr/>
        </p:nvSpPr>
        <p:spPr>
          <a:xfrm>
            <a:off x="683568" y="579909"/>
            <a:ext cx="5536125" cy="1234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16" name="Espaço Reservado para Conteúdo 1"/>
          <p:cNvSpPr txBox="1">
            <a:spLocks/>
          </p:cNvSpPr>
          <p:nvPr/>
        </p:nvSpPr>
        <p:spPr>
          <a:xfrm>
            <a:off x="857224" y="665028"/>
            <a:ext cx="7408333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800" b="1" dirty="0">
              <a:latin typeface="+mj-lt"/>
            </a:endParaRPr>
          </a:p>
        </p:txBody>
      </p:sp>
      <p:sp>
        <p:nvSpPr>
          <p:cNvPr id="31" name="Espaço Reservado para Conteúdo 1"/>
          <p:cNvSpPr txBox="1">
            <a:spLocks/>
          </p:cNvSpPr>
          <p:nvPr/>
        </p:nvSpPr>
        <p:spPr>
          <a:xfrm>
            <a:off x="395536" y="1558533"/>
            <a:ext cx="3312368" cy="793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pt-BR" sz="32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32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pt-BR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370727"/>
            <a:ext cx="9144000" cy="661748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PROGRAMA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-1588" y="1230536"/>
            <a:ext cx="914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romanUcPeriod"/>
            </a:pPr>
            <a:r>
              <a:rPr lang="pt-BR" sz="24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INTRODUÇÃO</a:t>
            </a:r>
          </a:p>
        </p:txBody>
      </p:sp>
      <p:pic>
        <p:nvPicPr>
          <p:cNvPr id="22" name="Picture 2" descr="Descrição: logo SUBCO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77" y="6262698"/>
            <a:ext cx="289412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800" y="2058478"/>
            <a:ext cx="90424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4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II.   MANUAL DE ENCERRAMENTO DO EXERCÍCIO DE 2019</a:t>
            </a:r>
          </a:p>
          <a:p>
            <a:pPr marL="400050" indent="-400050">
              <a:buFont typeface="+mj-lt"/>
              <a:buAutoNum type="romanLcPeriod"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037" y="3189848"/>
            <a:ext cx="812585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4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III.  PRINCIPAIS PRAZOS DO DECRETO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037" y="4515121"/>
            <a:ext cx="74803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4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IV. ANÁLISES CONTÁBEIS</a:t>
            </a:r>
          </a:p>
          <a:p>
            <a:endParaRPr lang="pt-BR" dirty="0"/>
          </a:p>
        </p:txBody>
      </p:sp>
      <p:pic>
        <p:nvPicPr>
          <p:cNvPr id="23" name="Imagem 2" descr="Descrição: Descrição: logo_horizontal">
            <a:extLst>
              <a:ext uri="{FF2B5EF4-FFF2-40B4-BE49-F238E27FC236}">
                <a16:creationId xmlns="" xmlns:a16="http://schemas.microsoft.com/office/drawing/2014/main" id="{A176F0F6-A798-44F9-8815-5DF1A3F3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5" y="6277641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73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/>
      <p:bldP spid="4" grpId="0"/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300764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INTRODUÇÃO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37737" y="4659722"/>
            <a:ext cx="6181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O Manual de Encerramento,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aprovado pela 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Portaria nº 112 de 16 de novembro de 2005 da extinta Contadoria Geral do Estado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 tem o objetivo de consolidar os principais procedimentos a serem adotados na análise da consistência das informações contábeis.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6342" y="2220661"/>
            <a:ext cx="6037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A Subsecretaria de Contabilidade Geral do Estado – SUBCONT/RJ, como Órgão Central da Contabilidade Estadual, tem no escopo de suas atividades a busca pelo atendimento à legislação nacional no que diz respeito ao cumprimento das normas contábeis, orçamentárias e  financeiras.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2" descr="Descrição: Descrição: logo_horizontal">
            <a:extLst>
              <a:ext uri="{FF2B5EF4-FFF2-40B4-BE49-F238E27FC236}">
                <a16:creationId xmlns="" xmlns:a16="http://schemas.microsoft.com/office/drawing/2014/main" id="{01F89110-396B-48CB-9B3F-0A84B3665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8D7F7F30-B8AA-4837-8239-B1A2843EE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532" y="2006851"/>
            <a:ext cx="2738623" cy="4470163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95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316422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MANUAL DE ENCERRAMENTO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37738" y="5833884"/>
            <a:ext cx="91817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pt-BR" sz="2200" dirty="0">
                <a:solidFill>
                  <a:srgbClr val="00B0F0"/>
                </a:solidFill>
                <a:latin typeface="+mj-lt"/>
                <a:cs typeface="Arial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www.fazenda.rj.gov.br/contabilidade</a:t>
            </a:r>
            <a:r>
              <a:rPr lang="pt-BR" sz="2200" dirty="0">
                <a:solidFill>
                  <a:srgbClr val="00B0F0"/>
                </a:solidFill>
                <a:latin typeface="+mj-lt"/>
                <a:cs typeface="Arial" pitchFamily="34" charset="0"/>
                <a:sym typeface="Wingdings" pitchFamily="2" charset="2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 </a:t>
            </a:r>
            <a:r>
              <a:rPr lang="pt-BR" sz="2200" dirty="0">
                <a:solidFill>
                  <a:srgbClr val="00B0F0"/>
                </a:solidFill>
                <a:latin typeface="+mj-lt"/>
                <a:cs typeface="Arial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Normas e Orientações</a:t>
            </a:r>
            <a:r>
              <a:rPr lang="pt-BR" sz="2200" dirty="0">
                <a:solidFill>
                  <a:srgbClr val="00B0F0"/>
                </a:solidFill>
                <a:latin typeface="+mj-lt"/>
                <a:cs typeface="Arial" pitchFamily="34" charset="0"/>
                <a:sym typeface="Wingdings" pitchFamily="2" charset="2"/>
              </a:rPr>
              <a:t>  </a:t>
            </a:r>
            <a:r>
              <a:rPr lang="pt-BR" sz="2200" u="sng" dirty="0">
                <a:solidFill>
                  <a:srgbClr val="00B0F0"/>
                </a:solidFill>
                <a:latin typeface="+mj-lt"/>
                <a:cs typeface="Arial" pitchFamily="34" charset="0"/>
                <a:sym typeface="Wingdings" pitchFamily="2" charset="2"/>
              </a:rPr>
              <a:t>Manuais  Vigentes  Manual de Encerramento do Exercício de 2019</a:t>
            </a:r>
            <a:endParaRPr lang="pt-BR" sz="2200" u="sng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Picture 2" descr="Descrição: logo SUBC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564573" y="3480181"/>
            <a:ext cx="237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Identificador: 70584</a:t>
            </a:r>
          </a:p>
          <a:p>
            <a:endParaRPr lang="pt-BR" dirty="0"/>
          </a:p>
        </p:txBody>
      </p:sp>
      <p:pic>
        <p:nvPicPr>
          <p:cNvPr id="11" name="Imagem 2" descr="Descrição: Descrição: logo_horizontal">
            <a:extLst>
              <a:ext uri="{FF2B5EF4-FFF2-40B4-BE49-F238E27FC236}">
                <a16:creationId xmlns="" xmlns:a16="http://schemas.microsoft.com/office/drawing/2014/main" id="{39F46527-4B60-4CC7-9407-D480E67EF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4FD8C1C-BB3A-45E7-86F4-20E88480A0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264" y="1949263"/>
            <a:ext cx="3266983" cy="37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316422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MANUAL DE ENCERRAMENTO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586" y="214894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O Manual de Encerramento para o </a:t>
            </a:r>
            <a:r>
              <a:rPr lang="pt-BR" sz="2200" b="1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Exercício de 2019</a:t>
            </a:r>
            <a:r>
              <a:rPr lang="pt-BR" sz="22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 é composto por 25 tópicos, dentre os quais se destacam, </a:t>
            </a:r>
            <a:r>
              <a:rPr lang="pt-BR" sz="2200" u="sng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sem prejuízo dos demais</a:t>
            </a:r>
            <a:r>
              <a:rPr lang="pt-BR" sz="22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342" y="357990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Tópico 9: Lista de Verificação para o Encerramento do Exercício;</a:t>
            </a:r>
          </a:p>
          <a:p>
            <a:pPr algn="just"/>
            <a:endParaRPr lang="pt-BR" sz="2200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400" y="4260444"/>
            <a:ext cx="8750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Tópico</a:t>
            </a:r>
            <a:r>
              <a:rPr lang="pt-BR" sz="2200" dirty="0">
                <a:solidFill>
                  <a:srgbClr val="00B0F0"/>
                </a:solidFill>
                <a:latin typeface="+mj-lt"/>
                <a:cs typeface="Arial" pitchFamily="34" charset="0"/>
              </a:rPr>
              <a:t> </a:t>
            </a:r>
            <a:r>
              <a:rPr lang="pt-BR" sz="22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13: Análise dos Contabilistas;</a:t>
            </a:r>
          </a:p>
          <a:p>
            <a:pPr algn="just"/>
            <a:endParaRPr lang="pt-BR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700" y="4940300"/>
            <a:ext cx="8686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Tópico 15: Inscrição dos Restos a Pagar;</a:t>
            </a:r>
          </a:p>
          <a:p>
            <a:pPr algn="just"/>
            <a:endParaRPr lang="pt-BR" sz="2200" dirty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613400"/>
            <a:ext cx="872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  <a:latin typeface="+mj-lt"/>
                <a:cs typeface="Arial" pitchFamily="34" charset="0"/>
              </a:rPr>
              <a:t>Tópico 20: Dos Prazos e Procedimentos.</a:t>
            </a:r>
          </a:p>
          <a:p>
            <a:endParaRPr lang="pt-BR" sz="2200" dirty="0">
              <a:solidFill>
                <a:schemeClr val="tx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Imagem 2" descr="Descrição: Descrição: logo_horizontal">
            <a:extLst>
              <a:ext uri="{FF2B5EF4-FFF2-40B4-BE49-F238E27FC236}">
                <a16:creationId xmlns="" xmlns:a16="http://schemas.microsoft.com/office/drawing/2014/main" id="{3A96B9BA-9CF3-4EEB-AC22-CFCC71420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1022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Principais prazos do decreto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481" y="2137494"/>
            <a:ext cx="4719721" cy="2931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055343" y="5994400"/>
            <a:ext cx="372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+mj-lt"/>
              </a:rPr>
              <a:t>Identificador: 70265</a:t>
            </a:r>
          </a:p>
          <a:p>
            <a:endParaRPr lang="pt-BR" dirty="0"/>
          </a:p>
        </p:txBody>
      </p:sp>
      <p:pic>
        <p:nvPicPr>
          <p:cNvPr id="12" name="Imagem 2" descr="Descrição: Descrição: logo_horizontal">
            <a:extLst>
              <a:ext uri="{FF2B5EF4-FFF2-40B4-BE49-F238E27FC236}">
                <a16:creationId xmlns="" xmlns:a16="http://schemas.microsoft.com/office/drawing/2014/main" id="{64C353B0-66A4-48E8-8E62-08F7D3986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849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Principais prazos do decreto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82411" y="3319666"/>
            <a:ext cx="75615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Empenhamento de despesas (exceto as dispostas no § único do art. 3°).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82410" y="4063381"/>
            <a:ext cx="75615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Prazo limite para pagamento de adiantamentos/suprimento de fundos (art. 5º)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82410" y="4834740"/>
            <a:ext cx="75615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Prazo limite para execução de PD – Programação de Desembolso referentes a operações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INTRA-OFSS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367644" y="5575898"/>
            <a:ext cx="777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As PD’s emitidas em 2019 que não forem efetivamente pagas no último dia de expediente bancário serão convertidas em PD de RPP para serem executadas em 2019 e apresentarão roteiro de contabilização com as respectivas contas orçamentárias de Restos a Pagar.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582411" y="2033454"/>
            <a:ext cx="756000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Solicitações para abertura de créditos adicionais e modificações orçamentárias para reforço de dotações, através do SIPLAG (</a:t>
            </a:r>
            <a:r>
              <a:rPr lang="pt-BR" u="sng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com exceção do disposto no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§</a:t>
            </a:r>
            <a:r>
              <a:rPr lang="pt-BR" u="sng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único  do art. 3° - </a:t>
            </a:r>
            <a:r>
              <a:rPr lang="pt-BR" b="1" u="sng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Prazo: 10/dez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).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07504" y="2127463"/>
            <a:ext cx="1008112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08/</a:t>
            </a:r>
            <a:r>
              <a:rPr lang="pt-BR" b="1" dirty="0" err="1"/>
              <a:t>Nov</a:t>
            </a:r>
            <a:endParaRPr lang="pt-BR" b="1" dirty="0"/>
          </a:p>
        </p:txBody>
      </p:sp>
      <p:sp>
        <p:nvSpPr>
          <p:cNvPr id="19" name="Seta para a direita 18"/>
          <p:cNvSpPr/>
          <p:nvPr/>
        </p:nvSpPr>
        <p:spPr>
          <a:xfrm>
            <a:off x="1115616" y="2343487"/>
            <a:ext cx="288032" cy="204249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27012" y="3143630"/>
            <a:ext cx="1008112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14/</a:t>
            </a:r>
            <a:r>
              <a:rPr lang="pt-BR" b="1" dirty="0" err="1">
                <a:solidFill>
                  <a:schemeClr val="bg1"/>
                </a:solidFill>
              </a:rPr>
              <a:t>Nov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1" name="Seta para a direita 20"/>
          <p:cNvSpPr/>
          <p:nvPr/>
        </p:nvSpPr>
        <p:spPr>
          <a:xfrm>
            <a:off x="1128495" y="3351599"/>
            <a:ext cx="288032" cy="204249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07504" y="3929552"/>
            <a:ext cx="1008112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06/Dez</a:t>
            </a:r>
          </a:p>
        </p:txBody>
      </p:sp>
      <p:sp>
        <p:nvSpPr>
          <p:cNvPr id="23" name="Seta para a direita 22"/>
          <p:cNvSpPr/>
          <p:nvPr/>
        </p:nvSpPr>
        <p:spPr>
          <a:xfrm>
            <a:off x="1115616" y="4162200"/>
            <a:ext cx="288032" cy="204249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19225" y="4884169"/>
            <a:ext cx="1008112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23/Dez</a:t>
            </a:r>
          </a:p>
        </p:txBody>
      </p:sp>
      <p:sp>
        <p:nvSpPr>
          <p:cNvPr id="25" name="Seta para a direita 24"/>
          <p:cNvSpPr/>
          <p:nvPr/>
        </p:nvSpPr>
        <p:spPr>
          <a:xfrm>
            <a:off x="1128495" y="5098304"/>
            <a:ext cx="288032" cy="204249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07504" y="5545015"/>
            <a:ext cx="1128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3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Obs.</a:t>
            </a:r>
            <a:r>
              <a:rPr lang="pt-B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29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2" descr="Descrição: Descrição: logo_horizontal">
            <a:extLst>
              <a:ext uri="{FF2B5EF4-FFF2-40B4-BE49-F238E27FC236}">
                <a16:creationId xmlns="" xmlns:a16="http://schemas.microsoft.com/office/drawing/2014/main" id="{E057AF32-47D5-4D51-B817-0FE462E7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849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Principais prazos do decreto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367644" y="4890161"/>
            <a:ext cx="77763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A não inscrição de RPNP Exigíveis por indisponibilidade de caixa </a:t>
            </a:r>
            <a:r>
              <a:rPr lang="pt-BR" dirty="0">
                <a:solidFill>
                  <a:srgbClr val="FF0000"/>
                </a:solidFill>
              </a:rPr>
              <a:t>(aqueles que já tiveram a prestação de serviço, execução de obra ou entrega de mercadoria efetuada pelo fornecedor) </a:t>
            </a:r>
            <a:r>
              <a:rPr lang="pt-BR" b="1" dirty="0">
                <a:solidFill>
                  <a:srgbClr val="FF0000"/>
                </a:solidFill>
              </a:rPr>
              <a:t>não resulta na extinção do passivo</a:t>
            </a:r>
            <a:r>
              <a:rPr lang="pt-BR" dirty="0">
                <a:solidFill>
                  <a:srgbClr val="FF0000"/>
                </a:solidFill>
              </a:rPr>
              <a:t>, competindo aos órgãos</a:t>
            </a:r>
            <a:r>
              <a:rPr lang="pt-BR" u="sng" dirty="0">
                <a:solidFill>
                  <a:srgbClr val="FF0000"/>
                </a:solidFill>
              </a:rPr>
              <a:t> evidenciar adequadamente tal situação na sua escrituração contábil</a:t>
            </a:r>
            <a:r>
              <a:rPr lang="pt-BR" dirty="0">
                <a:solidFill>
                  <a:srgbClr val="FF0000"/>
                </a:solidFill>
              </a:rPr>
              <a:t>, observando os princípios contábeis da Competência e Oportunidade e as características qualitativas fundamentais da Relevância e da Representação Fidedigna.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582411" y="2033454"/>
            <a:ext cx="75600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Prazo para Liquidação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dos valores decorrentes do reconhecimento de Despesas de Exercícios Anteriores –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D.E.A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 .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07504" y="2000463"/>
            <a:ext cx="1008112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31/Dez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1115616" y="2216487"/>
            <a:ext cx="288032" cy="204249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07504" y="5405378"/>
            <a:ext cx="1128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3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Obs.</a:t>
            </a:r>
            <a:r>
              <a:rPr lang="pt-B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595111" y="2795454"/>
            <a:ext cx="75600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Cancelamento dos Empenhos (D.E.A) não liquidados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, assim como o cancelamento do reconhecimento no módulo D.E.A.</a:t>
            </a:r>
            <a:endParaRPr lang="pt-BR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20204" y="2787863"/>
            <a:ext cx="1008112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06/Jan</a:t>
            </a:r>
          </a:p>
        </p:txBody>
      </p:sp>
      <p:sp>
        <p:nvSpPr>
          <p:cNvPr id="27" name="Seta para a direita 26"/>
          <p:cNvSpPr/>
          <p:nvPr/>
        </p:nvSpPr>
        <p:spPr>
          <a:xfrm>
            <a:off x="1128316" y="3003887"/>
            <a:ext cx="288032" cy="204249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tângulo de cantos arredondados 29"/>
          <p:cNvSpPr/>
          <p:nvPr/>
        </p:nvSpPr>
        <p:spPr>
          <a:xfrm>
            <a:off x="107504" y="3572469"/>
            <a:ext cx="1008112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06/Jan</a:t>
            </a:r>
          </a:p>
        </p:txBody>
      </p:sp>
      <p:sp>
        <p:nvSpPr>
          <p:cNvPr id="31" name="Seta para a direita 30"/>
          <p:cNvSpPr/>
          <p:nvPr/>
        </p:nvSpPr>
        <p:spPr>
          <a:xfrm>
            <a:off x="1128316" y="3791287"/>
            <a:ext cx="288032" cy="204249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574800" y="3604484"/>
            <a:ext cx="745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Prazo limite para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encaminhamento das prestações de contas de adiantamentos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 às ASSCON’s ou órgãos equivalentes.</a:t>
            </a:r>
          </a:p>
          <a:p>
            <a:endParaRPr lang="pt-BR" dirty="0">
              <a:solidFill>
                <a:schemeClr val="tx2">
                  <a:lumMod val="50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120204" y="4347169"/>
            <a:ext cx="1008112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10/Jan</a:t>
            </a:r>
          </a:p>
        </p:txBody>
      </p:sp>
      <p:sp>
        <p:nvSpPr>
          <p:cNvPr id="33" name="Seta para a direita 32"/>
          <p:cNvSpPr/>
          <p:nvPr/>
        </p:nvSpPr>
        <p:spPr>
          <a:xfrm>
            <a:off x="1141016" y="4553287"/>
            <a:ext cx="288032" cy="204249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71214" y="4324614"/>
            <a:ext cx="745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Prazo limite para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solicitação de inscrição de restos a pagar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, através do Boletim de Inscrição de RP, no SIAFE/RIO.</a:t>
            </a:r>
          </a:p>
        </p:txBody>
      </p:sp>
      <p:pic>
        <p:nvPicPr>
          <p:cNvPr id="22" name="Imagem 2" descr="Descrição: Descrição: logo_horizontal">
            <a:extLst>
              <a:ext uri="{FF2B5EF4-FFF2-40B4-BE49-F238E27FC236}">
                <a16:creationId xmlns="" xmlns:a16="http://schemas.microsoft.com/office/drawing/2014/main" id="{4238A863-95DD-4026-A506-3E30A4B54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9" grpId="0" animBg="1"/>
      <p:bldP spid="26" grpId="0"/>
      <p:bldP spid="24" grpId="0"/>
      <p:bldP spid="25" grpId="0" animBg="1"/>
      <p:bldP spid="27" grpId="0" animBg="1"/>
      <p:bldP spid="30" grpId="0" animBg="1"/>
      <p:bldP spid="31" grpId="0" animBg="1"/>
      <p:bldP spid="2" grpId="0"/>
      <p:bldP spid="32" grpId="0" animBg="1"/>
      <p:bldP spid="33" grpId="0" animBg="1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849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Principais prazos do decreto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582411" y="2033454"/>
            <a:ext cx="75600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Prazo limite para autorização da SUBCONT/RJ para inscrição dos Restos a Pagar.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07504" y="2000463"/>
            <a:ext cx="1008112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17/Jan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1115616" y="2216487"/>
            <a:ext cx="288032" cy="204249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1595111" y="2782754"/>
            <a:ext cx="75600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Prazo limite para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conclusão dos registros de natureza orçamentária e financeira.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20204" y="2813263"/>
            <a:ext cx="1008112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15/Jan</a:t>
            </a:r>
          </a:p>
        </p:txBody>
      </p:sp>
      <p:sp>
        <p:nvSpPr>
          <p:cNvPr id="27" name="Seta para a direita 26"/>
          <p:cNvSpPr/>
          <p:nvPr/>
        </p:nvSpPr>
        <p:spPr>
          <a:xfrm>
            <a:off x="1128316" y="3029287"/>
            <a:ext cx="288032" cy="204249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33114" y="3543300"/>
            <a:ext cx="7496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Prazo limite para contabilização dos</a:t>
            </a:r>
          </a:p>
          <a:p>
            <a:pPr algn="just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ajustes necessários no almoxarifado e patrimônio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, conforme inventário a ser realizado pelos gestores responsáveis.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107504" y="3651463"/>
            <a:ext cx="1008112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10/Jan</a:t>
            </a:r>
          </a:p>
        </p:txBody>
      </p:sp>
      <p:sp>
        <p:nvSpPr>
          <p:cNvPr id="31" name="Seta para a direita 30"/>
          <p:cNvSpPr/>
          <p:nvPr/>
        </p:nvSpPr>
        <p:spPr>
          <a:xfrm>
            <a:off x="1141016" y="3892887"/>
            <a:ext cx="288032" cy="204249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94804" y="4515063"/>
            <a:ext cx="1008112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22/Jan</a:t>
            </a:r>
          </a:p>
        </p:txBody>
      </p:sp>
      <p:sp>
        <p:nvSpPr>
          <p:cNvPr id="33" name="Seta para a direita 32"/>
          <p:cNvSpPr/>
          <p:nvPr/>
        </p:nvSpPr>
        <p:spPr>
          <a:xfrm>
            <a:off x="1115616" y="4718387"/>
            <a:ext cx="288032" cy="204249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20414" y="4546999"/>
            <a:ext cx="7509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Prazo limite para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conclusão dos registros de natureza patrimonial e  controle.</a:t>
            </a:r>
          </a:p>
          <a:p>
            <a:endParaRPr lang="pt-BR" dirty="0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107504" y="5340563"/>
            <a:ext cx="1008112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31/Mar</a:t>
            </a:r>
          </a:p>
        </p:txBody>
      </p:sp>
      <p:sp>
        <p:nvSpPr>
          <p:cNvPr id="35" name="Seta para a direita 34"/>
          <p:cNvSpPr/>
          <p:nvPr/>
        </p:nvSpPr>
        <p:spPr>
          <a:xfrm>
            <a:off x="1115616" y="5569287"/>
            <a:ext cx="288032" cy="204249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42711" y="5277187"/>
            <a:ext cx="7586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Cancelamento automático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pela SUBCONT/RJ das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despesas inscritas em Restos a Pagar Não Processados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, isto é, aquelas </a:t>
            </a:r>
            <a:r>
              <a:rPr lang="pt-BR" u="sng" dirty="0">
                <a:solidFill>
                  <a:schemeClr val="tx2">
                    <a:lumMod val="50000"/>
                  </a:schemeClr>
                </a:solidFill>
              </a:rPr>
              <a:t>que não tenham sido liquidadas até essa data. </a:t>
            </a:r>
          </a:p>
          <a:p>
            <a:endParaRPr lang="pt-BR" dirty="0"/>
          </a:p>
        </p:txBody>
      </p:sp>
      <p:pic>
        <p:nvPicPr>
          <p:cNvPr id="26" name="Imagem 2" descr="Descrição: Descrição: logo_horizontal">
            <a:extLst>
              <a:ext uri="{FF2B5EF4-FFF2-40B4-BE49-F238E27FC236}">
                <a16:creationId xmlns="" xmlns:a16="http://schemas.microsoft.com/office/drawing/2014/main" id="{607F1454-4F7B-45E1-A473-9B95E0D8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3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9" grpId="0" animBg="1"/>
      <p:bldP spid="24" grpId="0"/>
      <p:bldP spid="25" grpId="0" animBg="1"/>
      <p:bldP spid="27" grpId="0" animBg="1"/>
      <p:bldP spid="2" grpId="0"/>
      <p:bldP spid="30" grpId="0" animBg="1"/>
      <p:bldP spid="31" grpId="0" animBg="1"/>
      <p:bldP spid="32" grpId="0" animBg="1"/>
      <p:bldP spid="33" grpId="0" animBg="1"/>
      <p:bldP spid="3" grpId="0"/>
      <p:bldP spid="34" grpId="0" animBg="1"/>
      <p:bldP spid="35" grpId="0" animBg="1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849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ANÁLISES CONTÁBEIS</a:t>
            </a:r>
          </a:p>
        </p:txBody>
      </p:sp>
      <p:pic>
        <p:nvPicPr>
          <p:cNvPr id="8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m para análise contáb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65" y="2560638"/>
            <a:ext cx="4937235" cy="32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2" descr="Descrição: Descrição: logo_horizontal">
            <a:extLst>
              <a:ext uri="{FF2B5EF4-FFF2-40B4-BE49-F238E27FC236}">
                <a16:creationId xmlns="" xmlns:a16="http://schemas.microsoft.com/office/drawing/2014/main" id="{5A1191F3-415B-469E-AD59-2BCAA0346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9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0402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u="sng" dirty="0">
                <a:solidFill>
                  <a:srgbClr val="7030A0"/>
                </a:solidFill>
              </a:rPr>
              <a:t>Criação do Sistema de Contabilidade Estadual</a:t>
            </a:r>
            <a:r>
              <a:rPr lang="pt-BR" sz="2400" u="sng" dirty="0"/>
              <a:t/>
            </a:r>
            <a:br>
              <a:rPr lang="pt-BR" sz="2400" u="sng" dirty="0"/>
            </a:br>
            <a:r>
              <a:rPr lang="pt-BR" sz="1600" b="1" dirty="0"/>
              <a:t>DECRETO Nº 46.794 DE 15 DE OUTUBRO DE 2019</a:t>
            </a:r>
            <a:endParaRPr lang="pt-BR" sz="2400" u="sng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1100260-A1FE-4D58-AC3B-ACBF6CAB4E2D}"/>
              </a:ext>
            </a:extLst>
          </p:cNvPr>
          <p:cNvSpPr/>
          <p:nvPr/>
        </p:nvSpPr>
        <p:spPr>
          <a:xfrm>
            <a:off x="638274" y="2015863"/>
            <a:ext cx="4431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CAPÍTULO I - DAS FINALIDADES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5C81C8E1-3F48-4872-92CA-1E871645CE36}"/>
              </a:ext>
            </a:extLst>
          </p:cNvPr>
          <p:cNvSpPr/>
          <p:nvPr/>
        </p:nvSpPr>
        <p:spPr>
          <a:xfrm>
            <a:off x="601846" y="2475273"/>
            <a:ext cx="7290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spc="10" dirty="0">
                <a:cs typeface="Times New Roman" panose="02020603050405020304" pitchFamily="18" charset="0"/>
              </a:rPr>
              <a:t>Art. 2º </a:t>
            </a:r>
            <a:endParaRPr lang="pt-BR" sz="1600" b="1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36A5B2A5-CA6F-4F90-BBE6-80587BA3043C}"/>
              </a:ext>
            </a:extLst>
          </p:cNvPr>
          <p:cNvSpPr/>
          <p:nvPr/>
        </p:nvSpPr>
        <p:spPr>
          <a:xfrm>
            <a:off x="383500" y="2903905"/>
            <a:ext cx="77270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spc="1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REGISTRAR OS ATOS E FATOS DOS ÓRGÃOS E ENTIDADES RELACIONADOS COM A :</a:t>
            </a:r>
          </a:p>
          <a:p>
            <a:pPr algn="just"/>
            <a:r>
              <a:rPr lang="pt-BR" sz="1600" spc="1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+mj-lt"/>
              <a:buAutoNum type="alphaLcParenR"/>
            </a:pPr>
            <a:endParaRPr lang="pt-BR" sz="1600" spc="1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pt-BR" sz="1600" b="1" spc="1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ADMINISTRAÇÃO ORÇAMENTÁRIA;</a:t>
            </a:r>
          </a:p>
          <a:p>
            <a:pPr marL="342900" indent="-342900" algn="just">
              <a:buFont typeface="+mj-lt"/>
              <a:buAutoNum type="alphaLcParenR"/>
            </a:pPr>
            <a:endParaRPr lang="pt-BR" sz="1600" spc="1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LcParenR"/>
            </a:pPr>
            <a:endParaRPr lang="pt-BR" sz="1600" spc="1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pt-BR" sz="1600" b="1" spc="1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ADMINISTRAÇÃO FINANCEIRA;  </a:t>
            </a:r>
          </a:p>
          <a:p>
            <a:pPr marL="342900" indent="-342900" algn="just">
              <a:buFont typeface="+mj-lt"/>
              <a:buAutoNum type="alphaLcParenR"/>
            </a:pPr>
            <a:endParaRPr lang="pt-BR" sz="1600" b="1" spc="1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LcParenR"/>
            </a:pPr>
            <a:endParaRPr lang="pt-BR" sz="1600" b="1" spc="1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pt-BR" sz="1600" b="1" spc="1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ADMINISTRAÇÃO PATRIMONIAL</a:t>
            </a:r>
            <a:endParaRPr lang="pt-BR" sz="1600" b="1" spc="10" dirty="0"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849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ANÁLISES CONTÁBEIS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586" y="2697609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cs typeface="Arial" pitchFamily="34" charset="0"/>
              </a:rPr>
              <a:t>As contas </a:t>
            </a:r>
            <a:r>
              <a:rPr lang="pt-BR" sz="2000" b="1" dirty="0">
                <a:cs typeface="Arial" pitchFamily="34" charset="0"/>
              </a:rPr>
              <a:t>1.1.1.1.1.19.00 – Bancos Conta Movimento – Demais Contas </a:t>
            </a:r>
            <a:r>
              <a:rPr lang="pt-BR" sz="2000" dirty="0">
                <a:cs typeface="Arial" pitchFamily="34" charset="0"/>
              </a:rPr>
              <a:t>e </a:t>
            </a:r>
            <a:r>
              <a:rPr lang="pt-BR" sz="2000" b="1" dirty="0">
                <a:cs typeface="Arial" pitchFamily="34" charset="0"/>
              </a:rPr>
              <a:t>1.1.1.1.1.50.00 – Aplicações Financeiras de Liquidez Imediata</a:t>
            </a:r>
            <a:r>
              <a:rPr lang="pt-BR" sz="2000" dirty="0">
                <a:cs typeface="Arial" pitchFamily="34" charset="0"/>
              </a:rPr>
              <a:t> deverão ser conciliadas em confronto com os saldos dos extratos bancários correspondentes em 31/12/2019, de forma que todas as pendências sejam regularizadas – </a:t>
            </a:r>
            <a:r>
              <a:rPr lang="pt-BR" sz="2000" b="1" dirty="0">
                <a:cs typeface="Arial" pitchFamily="34" charset="0"/>
              </a:rPr>
              <a:t>IN AGE nº 14/2012, </a:t>
            </a:r>
            <a:r>
              <a:rPr lang="pt-BR" sz="2000" dirty="0">
                <a:cs typeface="Arial" pitchFamily="34" charset="0"/>
              </a:rPr>
              <a:t>atualizada pela </a:t>
            </a:r>
            <a:r>
              <a:rPr lang="pt-BR" sz="2000" b="1" dirty="0">
                <a:cs typeface="Arial" pitchFamily="34" charset="0"/>
              </a:rPr>
              <a:t>IN AGE nº 25/2014</a:t>
            </a:r>
            <a:r>
              <a:rPr lang="pt-BR" sz="2000" dirty="0">
                <a:cs typeface="Arial" pitchFamily="34" charset="0"/>
              </a:rPr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6616" y="4604715"/>
            <a:ext cx="90075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 9.1 do Manual de Encerramento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342" y="2023738"/>
            <a:ext cx="91276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	</a:t>
            </a:r>
            <a:r>
              <a:rPr lang="pt-BR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Conciliação Bancária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5" y="5312601"/>
            <a:ext cx="1415090" cy="1547513"/>
          </a:xfrm>
          <a:prstGeom prst="rect">
            <a:avLst/>
          </a:prstGeom>
        </p:spPr>
      </p:pic>
      <p:pic>
        <p:nvPicPr>
          <p:cNvPr id="12" name="Picture 2" descr="Descrição: logo SUBC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2" descr="Descrição: Descrição: logo_horizontal">
            <a:extLst>
              <a:ext uri="{FF2B5EF4-FFF2-40B4-BE49-F238E27FC236}">
                <a16:creationId xmlns="" xmlns:a16="http://schemas.microsoft.com/office/drawing/2014/main" id="{8EA488EB-FB6C-4ABB-B74E-4B6925A3A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849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ANÁLISES CONTÁBEIS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586" y="2583309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O saldo da conta contábil </a:t>
            </a:r>
            <a:r>
              <a:rPr lang="pt-BR" sz="2000" b="1" dirty="0"/>
              <a:t>1.1.3.1.1.02.01 – Suprimento de Fundos </a:t>
            </a:r>
            <a:r>
              <a:rPr lang="pt-BR" sz="2000" dirty="0"/>
              <a:t>deverá ser conciliado de forma a </a:t>
            </a:r>
            <a:r>
              <a:rPr lang="pt-BR" sz="2000" u="sng" dirty="0"/>
              <a:t>retratar apenas os adiantamentos concedidos e que ainda não tiveram a sua prestação de contas aprovadas.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Decreto 46.816/19 prevê que </a:t>
            </a:r>
            <a:r>
              <a:rPr lang="pt-BR" sz="2000" u="sng" dirty="0"/>
              <a:t>o prazo limite para encaminhamento da prestação de contas de adiantamentos/suprimento de fundos é até </a:t>
            </a:r>
            <a:r>
              <a:rPr lang="pt-BR" sz="2000" b="1" u="sng" dirty="0"/>
              <a:t>06 de janeiro de 2020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baixa contábil do Suprimento de Fundos dar-se-á com reconhecimento de: </a:t>
            </a:r>
            <a:r>
              <a:rPr lang="pt-BR" sz="2000" u="sng" dirty="0"/>
              <a:t>Despesa (Variação Patrimonial Diminutiva)</a:t>
            </a:r>
            <a:r>
              <a:rPr lang="pt-BR" sz="2000" dirty="0"/>
              <a:t>, </a:t>
            </a:r>
            <a:r>
              <a:rPr lang="pt-BR" sz="2000" u="sng" dirty="0"/>
              <a:t>Incorporação de bens </a:t>
            </a:r>
            <a:r>
              <a:rPr lang="pt-BR" sz="2000" dirty="0"/>
              <a:t>ou </a:t>
            </a:r>
            <a:r>
              <a:rPr lang="pt-BR" sz="2000" u="sng" dirty="0"/>
              <a:t>devolução de recursos.</a:t>
            </a:r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66616" y="6015018"/>
            <a:ext cx="90075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 9.6 do Manual de Encerramento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342" y="1960238"/>
            <a:ext cx="91276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	</a:t>
            </a:r>
            <a:r>
              <a:rPr lang="pt-BR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Adiantamentos</a:t>
            </a:r>
          </a:p>
        </p:txBody>
      </p:sp>
      <p:pic>
        <p:nvPicPr>
          <p:cNvPr id="1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2" descr="Descrição: Descrição: logo_horizontal">
            <a:extLst>
              <a:ext uri="{FF2B5EF4-FFF2-40B4-BE49-F238E27FC236}">
                <a16:creationId xmlns="" xmlns:a16="http://schemas.microsoft.com/office/drawing/2014/main" id="{D1D4B372-E69A-46CD-8DF8-872B1CDB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334351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ANÁLISES CONTÁBEIS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342" y="2023738"/>
            <a:ext cx="91276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	</a:t>
            </a:r>
            <a:r>
              <a:rPr lang="pt-BR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Adiantamentos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0642" y="6130170"/>
            <a:ext cx="9126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As orientações para regularização de adiantamentos concedidos constam do </a:t>
            </a:r>
            <a:r>
              <a:rPr lang="pt-BR" b="1" dirty="0"/>
              <a:t>Manual de Adiantamento</a:t>
            </a:r>
            <a:r>
              <a:rPr lang="pt-BR" dirty="0"/>
              <a:t>, disponível no portal da Subsecretaria de Contabilidade Geral do Estado.</a:t>
            </a:r>
            <a:r>
              <a:rPr lang="pt-BR" strike="sngStrike" dirty="0"/>
              <a:t>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6" y="3216115"/>
            <a:ext cx="2798249" cy="669087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6343" y="2684927"/>
            <a:ext cx="589182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pt-BR" sz="2000" cap="none" spc="0" dirty="0">
                <a:ln w="11430"/>
              </a:rPr>
              <a:t>§ 1º do Artigo 5º do Decreto 46.816/19: Os eventuais saldos de adiantamento não utilizados deverão ser recolhidos, pelos seus responsáveis, </a:t>
            </a:r>
            <a:r>
              <a:rPr lang="pt-BR" sz="2000" u="sng" dirty="0">
                <a:ln w="11430"/>
              </a:rPr>
              <a:t>até o dia 18 de dezembro de 2019 </a:t>
            </a:r>
            <a:r>
              <a:rPr lang="pt-BR" sz="2000" dirty="0">
                <a:ln w="11430"/>
              </a:rPr>
              <a:t>através de Guia de Recolhimento Estadual – GRE.</a:t>
            </a:r>
            <a:endParaRPr lang="pt-BR" sz="2000" u="sng" cap="none" spc="0" dirty="0">
              <a:ln w="11430"/>
            </a:endParaRPr>
          </a:p>
        </p:txBody>
      </p:sp>
      <p:pic>
        <p:nvPicPr>
          <p:cNvPr id="13" name="Picture 2" descr="Descrição: logo SUBC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2" descr="Descrição: Descrição: logo_horizontal">
            <a:extLst>
              <a:ext uri="{FF2B5EF4-FFF2-40B4-BE49-F238E27FC236}">
                <a16:creationId xmlns="" xmlns:a16="http://schemas.microsoft.com/office/drawing/2014/main" id="{5379E78F-CDDF-4522-ADC6-594223D2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1972" y="4465583"/>
            <a:ext cx="8409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Ob.: O objetivo desse parágrafo foi o de permitir a correta classificação orçamentária dentro de exercício financeiro de 2019 (recuperação orçamentária – Código de GRE iniciado com o dígito 6). Contudo, após 18 de dezembro devoluções de adiantamento via GRE devem ser recolhidas com códigos de GRE iniciado com o dígito 2 – receita orçamentária</a:t>
            </a:r>
          </a:p>
        </p:txBody>
      </p:sp>
    </p:spTree>
    <p:extLst>
      <p:ext uri="{BB962C8B-B14F-4D97-AF65-F5344CB8AC3E}">
        <p14:creationId xmlns:p14="http://schemas.microsoft.com/office/powerpoint/2010/main" val="25436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849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ANÁLISES CONTÁBEIS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-1586" y="1987280"/>
            <a:ext cx="9127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Ingresso de Recursos por GRE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-1586" y="5667970"/>
            <a:ext cx="9127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u="sng" dirty="0"/>
              <a:t>4 – Devolução de Recursos Concedidos/pagos no Exercício</a:t>
            </a:r>
            <a:r>
              <a:rPr lang="pt-BR" b="1" dirty="0"/>
              <a:t> (Recuperação Orçamentária)</a:t>
            </a:r>
          </a:p>
          <a:p>
            <a:pPr algn="just"/>
            <a:r>
              <a:rPr lang="pt-BR" dirty="0"/>
              <a:t>São aqueles recursos devolvidos no mesmo exercício financeiro da sua concessão/pagamento. </a:t>
            </a:r>
            <a:endParaRPr lang="pt-BR" sz="2000" b="1" dirty="0"/>
          </a:p>
        </p:txBody>
      </p:sp>
      <p:sp>
        <p:nvSpPr>
          <p:cNvPr id="2" name="Retângulo 1"/>
          <p:cNvSpPr/>
          <p:nvPr/>
        </p:nvSpPr>
        <p:spPr>
          <a:xfrm>
            <a:off x="16342" y="4457603"/>
            <a:ext cx="9127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u="sng" dirty="0"/>
              <a:t>3 – Devolução de Recursos Concedidos/pagos em  exercícios anteriores</a:t>
            </a:r>
            <a:r>
              <a:rPr lang="pt-BR" b="1" dirty="0"/>
              <a:t> (Receita orçamentaria)</a:t>
            </a:r>
          </a:p>
          <a:p>
            <a:pPr algn="just"/>
            <a:r>
              <a:rPr lang="pt-BR" dirty="0"/>
              <a:t>São aqueles recursos devolvidos no exercício atual, referentes a pagamentos efetuados em exercícios anteriores.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93" y="2631562"/>
            <a:ext cx="9135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u="sng" dirty="0"/>
              <a:t>1 – Ingresso de Receitas Pública </a:t>
            </a:r>
            <a:r>
              <a:rPr lang="pt-BR" b="1" dirty="0"/>
              <a:t>(Receita Orçamentaria)</a:t>
            </a:r>
          </a:p>
          <a:p>
            <a:pPr algn="just"/>
            <a:r>
              <a:rPr lang="pt-BR" dirty="0"/>
              <a:t>São aqueles recursos financeiros provenientes da prestação de serviços ou venda de bens pela Administração Pública.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586" y="3613664"/>
            <a:ext cx="9109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u="sng" dirty="0"/>
              <a:t>2 – Depósito de Terceiros </a:t>
            </a:r>
            <a:r>
              <a:rPr lang="pt-BR" b="1" dirty="0"/>
              <a:t>(Receita Extraorçamentária)</a:t>
            </a:r>
          </a:p>
          <a:p>
            <a:pPr algn="just"/>
            <a:r>
              <a:rPr lang="pt-BR" dirty="0"/>
              <a:t>São aqueles recursos financeiros provenientes de terceiros como fianças ou cauções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3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2" descr="Descrição: Descrição: logo_horizontal">
            <a:extLst>
              <a:ext uri="{FF2B5EF4-FFF2-40B4-BE49-F238E27FC236}">
                <a16:creationId xmlns="" xmlns:a16="http://schemas.microsoft.com/office/drawing/2014/main" id="{70AA8980-C4D0-4D34-9289-DDED0C21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" grpId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16342" y="129576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ANÁLISES CONTÁBEIS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342" y="2023738"/>
            <a:ext cx="91276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	</a:t>
            </a:r>
            <a:r>
              <a:rPr lang="pt-BR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GRE a Classificar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1193" y="3910253"/>
            <a:ext cx="6319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cs typeface="Arial" pitchFamily="34" charset="0"/>
              </a:rPr>
              <a:t>As instruções para regularização de tais contas encontram-se na </a:t>
            </a:r>
            <a:r>
              <a:rPr lang="pt-BR" sz="1600" b="1" dirty="0">
                <a:cs typeface="Arial" pitchFamily="34" charset="0"/>
              </a:rPr>
              <a:t>Nota Técnica SUNOT/CGE nº 034/2016 – Ingressos de Recursos por GRE, </a:t>
            </a:r>
            <a:r>
              <a:rPr lang="pt-BR" sz="1600" dirty="0">
                <a:cs typeface="Arial" pitchFamily="34" charset="0"/>
              </a:rPr>
              <a:t>podendo ser realizada através de </a:t>
            </a:r>
            <a:r>
              <a:rPr lang="pt-BR" sz="1600" b="1" dirty="0">
                <a:cs typeface="Arial" pitchFamily="34" charset="0"/>
              </a:rPr>
              <a:t>Guia de Devolução - GD </a:t>
            </a:r>
            <a:r>
              <a:rPr lang="pt-BR" sz="1600" dirty="0">
                <a:cs typeface="Arial" pitchFamily="34" charset="0"/>
              </a:rPr>
              <a:t>ou</a:t>
            </a:r>
            <a:r>
              <a:rPr lang="pt-BR" sz="1600" b="1" dirty="0">
                <a:cs typeface="Arial" pitchFamily="34" charset="0"/>
              </a:rPr>
              <a:t> Nota Patrimonial – NP.</a:t>
            </a:r>
            <a:endParaRPr lang="pt-BR" sz="1600" dirty="0"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54" y="2137378"/>
            <a:ext cx="2611585" cy="4005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2" name="Imagem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43" y="5585383"/>
            <a:ext cx="4600575" cy="112395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6342" y="2600642"/>
            <a:ext cx="6168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A existência de saldos nas contas contábeis </a:t>
            </a:r>
            <a:r>
              <a:rPr lang="pt-BR" sz="1600" b="1" dirty="0">
                <a:cs typeface="Arial" pitchFamily="34" charset="0"/>
              </a:rPr>
              <a:t>1.1.3.8.1.02.06 - (-) GRE a Classificar  e 1.1.3.8.1.02.26 – (-) GRE a Classificar – Devolução de Recursos no Exercício</a:t>
            </a:r>
            <a:r>
              <a:rPr lang="pt-BR" sz="1600" b="1" dirty="0"/>
              <a:t> </a:t>
            </a:r>
            <a:r>
              <a:rPr lang="pt-BR" sz="1600" dirty="0"/>
              <a:t>acarretarão </a:t>
            </a:r>
            <a:r>
              <a:rPr lang="pt-BR" sz="1600" b="1" dirty="0"/>
              <a:t>LISCONTIR </a:t>
            </a:r>
            <a:r>
              <a:rPr lang="pt-BR" sz="1600" dirty="0"/>
              <a:t>nas </a:t>
            </a:r>
            <a:r>
              <a:rPr lang="pt-BR" sz="1600" b="1" dirty="0"/>
              <a:t>EQUAÇÕES 255 </a:t>
            </a:r>
            <a:r>
              <a:rPr lang="pt-BR" sz="1600" dirty="0"/>
              <a:t>e</a:t>
            </a:r>
            <a:r>
              <a:rPr lang="pt-BR" sz="1600" b="1" dirty="0"/>
              <a:t> 306</a:t>
            </a:r>
            <a:r>
              <a:rPr lang="pt-BR" sz="1600" dirty="0"/>
              <a:t>, respectivamente.</a:t>
            </a:r>
          </a:p>
        </p:txBody>
      </p:sp>
      <p:pic>
        <p:nvPicPr>
          <p:cNvPr id="21" name="Picture 2" descr="Descrição: logo SUBC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2705946" y="4955401"/>
            <a:ext cx="174637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Exemplo: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705946" y="6406049"/>
            <a:ext cx="1647690" cy="303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" descr="Descrição: Descrição: logo_horizontal">
            <a:extLst>
              <a:ext uri="{FF2B5EF4-FFF2-40B4-BE49-F238E27FC236}">
                <a16:creationId xmlns="" xmlns:a16="http://schemas.microsoft.com/office/drawing/2014/main" id="{3A113729-08B0-4770-8856-B6F9D7CB6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4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9" grpId="0"/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849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ANÁLISES CONTÁBEIS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342" y="2023738"/>
            <a:ext cx="91276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	</a:t>
            </a:r>
            <a:r>
              <a:rPr lang="pt-BR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OB GRE a Classificar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3356655"/>
            <a:ext cx="6242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cs typeface="Arial" pitchFamily="34" charset="0"/>
              </a:rPr>
              <a:t>As instruções para regularização da conta encontram-se na </a:t>
            </a:r>
            <a:r>
              <a:rPr lang="pt-BR" sz="1600" b="1" dirty="0">
                <a:cs typeface="Arial" pitchFamily="34" charset="0"/>
              </a:rPr>
              <a:t>Nota Técnica SUNOT/CGE nº 005/2017– OB/GRE INTRA</a:t>
            </a:r>
            <a:endParaRPr lang="pt-BR" sz="1600" dirty="0"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68" y="2233934"/>
            <a:ext cx="2611585" cy="4005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4" name="Retângulo 13"/>
          <p:cNvSpPr/>
          <p:nvPr/>
        </p:nvSpPr>
        <p:spPr>
          <a:xfrm>
            <a:off x="251671" y="4119830"/>
            <a:ext cx="174637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Exemplo: </a:t>
            </a:r>
          </a:p>
        </p:txBody>
      </p:sp>
      <p:pic>
        <p:nvPicPr>
          <p:cNvPr id="12" name="Imagem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8" y="4640423"/>
            <a:ext cx="6112070" cy="191258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6342" y="2670280"/>
            <a:ext cx="6255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O saldo na conta contábil </a:t>
            </a:r>
            <a:r>
              <a:rPr lang="pt-BR" sz="1600" b="1" dirty="0">
                <a:cs typeface="Arial" pitchFamily="34" charset="0"/>
              </a:rPr>
              <a:t>1.1.3.8.1.02.14 - (-) OB GRE a Classificar </a:t>
            </a:r>
            <a:r>
              <a:rPr lang="pt-BR" sz="1600" dirty="0"/>
              <a:t>acarretará </a:t>
            </a:r>
            <a:r>
              <a:rPr lang="pt-BR" sz="1600" b="1" dirty="0"/>
              <a:t>LISCONTIR</a:t>
            </a:r>
            <a:r>
              <a:rPr lang="pt-BR" sz="1600" dirty="0"/>
              <a:t> – </a:t>
            </a:r>
            <a:r>
              <a:rPr lang="pt-BR" sz="1600" b="1" dirty="0"/>
              <a:t>EQUAÇÃO 290.</a:t>
            </a:r>
            <a:endParaRPr lang="pt-BR" sz="1600" dirty="0"/>
          </a:p>
        </p:txBody>
      </p:sp>
      <p:pic>
        <p:nvPicPr>
          <p:cNvPr id="20" name="Picture 2" descr="Descrição: logo SUBC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2" descr="Descrição: Descrição: logo_horizontal">
            <a:extLst>
              <a:ext uri="{FF2B5EF4-FFF2-40B4-BE49-F238E27FC236}">
                <a16:creationId xmlns="" xmlns:a16="http://schemas.microsoft.com/office/drawing/2014/main" id="{DD9742EB-5128-4CD8-A1A2-08E52A78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849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ANÁLISES CONTÁBEIS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342" y="2023738"/>
            <a:ext cx="91276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	</a:t>
            </a:r>
            <a:r>
              <a:rPr lang="pt-BR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Valores em Trânsito Realizáveis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7597" y="2742030"/>
            <a:ext cx="86256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cs typeface="Arial" pitchFamily="34" charset="0"/>
              </a:rPr>
              <a:t>As contas da grupo </a:t>
            </a:r>
            <a:r>
              <a:rPr lang="pt-BR" b="1" dirty="0">
                <a:cs typeface="Arial" pitchFamily="34" charset="0"/>
              </a:rPr>
              <a:t>1.1.3.8.1.02.XX – Valores em Trânsito Realizáveis</a:t>
            </a:r>
            <a:r>
              <a:rPr lang="pt-BR" dirty="0">
                <a:cs typeface="Arial" pitchFamily="34" charset="0"/>
              </a:rPr>
              <a:t>,</a:t>
            </a:r>
            <a:r>
              <a:rPr lang="pt-BR" b="1" dirty="0">
                <a:cs typeface="Arial" pitchFamily="34" charset="0"/>
              </a:rPr>
              <a:t> </a:t>
            </a:r>
            <a:r>
              <a:rPr lang="pt-BR" dirty="0">
                <a:cs typeface="Arial" pitchFamily="34" charset="0"/>
              </a:rPr>
              <a:t>quando apresentam saldos geram inconsistências apuradas por </a:t>
            </a:r>
            <a:r>
              <a:rPr lang="pt-BR" b="1" dirty="0">
                <a:cs typeface="Arial" pitchFamily="34" charset="0"/>
              </a:rPr>
              <a:t>VALIDAÇÕES CONTÁBEIS - LISCONTIR </a:t>
            </a:r>
            <a:r>
              <a:rPr lang="pt-BR" dirty="0">
                <a:cs typeface="Arial" pitchFamily="34" charset="0"/>
              </a:rPr>
              <a:t>nas </a:t>
            </a:r>
            <a:r>
              <a:rPr lang="pt-BR" b="1" dirty="0">
                <a:cs typeface="Arial" pitchFamily="34" charset="0"/>
              </a:rPr>
              <a:t>EQUAÇÕES 033, 037, 096, 102, 225, 255, 278, 279, 280, 281, 282, 283, 284, 285, 286, 287, 289, 290, 304, 306, 307, 319 e 321 </a:t>
            </a:r>
            <a:r>
              <a:rPr lang="pt-BR" dirty="0">
                <a:cs typeface="Arial" pitchFamily="34" charset="0"/>
              </a:rPr>
              <a:t>devendo ser analisadas antes do fechamento mensal.  Vale ressaltar que estas contas são transitórias e </a:t>
            </a:r>
            <a:r>
              <a:rPr lang="pt-BR" b="1" u="sng" dirty="0">
                <a:cs typeface="Arial" pitchFamily="34" charset="0"/>
              </a:rPr>
              <a:t>NÃO</a:t>
            </a:r>
            <a:r>
              <a:rPr lang="pt-BR" dirty="0">
                <a:cs typeface="Arial" pitchFamily="34" charset="0"/>
              </a:rPr>
              <a:t> devem apresentar saldo quando do encerramento do exercício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76242" y="4634559"/>
            <a:ext cx="9270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 8.</a:t>
            </a:r>
            <a:r>
              <a:rPr lang="pt-BR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</a:t>
            </a:r>
            <a:r>
              <a:rPr lang="pt-BR" sz="40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do Manual de Encerramento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14" y="5486180"/>
            <a:ext cx="1261680" cy="126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Descrição: logo SUBC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78095" y="5587998"/>
            <a:ext cx="387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Atentar para as Equações que geram BLOQUEIO DE EMPENHO </a:t>
            </a:r>
          </a:p>
        </p:txBody>
      </p:sp>
      <p:pic>
        <p:nvPicPr>
          <p:cNvPr id="13" name="Imagem 2" descr="Descrição: Descrição: logo_horizontal">
            <a:extLst>
              <a:ext uri="{FF2B5EF4-FFF2-40B4-BE49-F238E27FC236}">
                <a16:creationId xmlns="" xmlns:a16="http://schemas.microsoft.com/office/drawing/2014/main" id="{AD1C162D-BDA4-46DB-B32D-520B0BB4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849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ANÁLISES CONTÁBEIS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342" y="2023738"/>
            <a:ext cx="91276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	</a:t>
            </a:r>
            <a:r>
              <a:rPr lang="pt-BR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Regularizações Contábeis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3318555"/>
            <a:ext cx="6242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cs typeface="Arial" pitchFamily="34" charset="0"/>
              </a:rPr>
              <a:t>As instruções para regularização da conta encontram-se na </a:t>
            </a:r>
            <a:r>
              <a:rPr lang="pt-BR" sz="1600" b="1" dirty="0">
                <a:cs typeface="Arial" pitchFamily="34" charset="0"/>
              </a:rPr>
              <a:t>Nota Técnica SUNOT/CGE nº 004/2017– Regularizações Contábeis por GD</a:t>
            </a:r>
            <a:endParaRPr lang="pt-BR" sz="1600" dirty="0"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79029" y="3985084"/>
            <a:ext cx="174881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Exemplo: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342" y="2555980"/>
            <a:ext cx="6255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O saldo na conta contábil </a:t>
            </a:r>
            <a:r>
              <a:rPr lang="pt-BR" sz="1600" b="1" dirty="0">
                <a:cs typeface="Arial" pitchFamily="34" charset="0"/>
              </a:rPr>
              <a:t>1.1.3.8.1.02.19 – Regularizações Contábeis, </a:t>
            </a:r>
            <a:r>
              <a:rPr lang="pt-BR" sz="1600" dirty="0">
                <a:cs typeface="Arial" pitchFamily="34" charset="0"/>
              </a:rPr>
              <a:t>gerado pela emissão de GD,</a:t>
            </a:r>
            <a:r>
              <a:rPr lang="pt-BR" sz="1600" b="1" dirty="0">
                <a:cs typeface="Arial" pitchFamily="34" charset="0"/>
              </a:rPr>
              <a:t> </a:t>
            </a:r>
            <a:r>
              <a:rPr lang="pt-BR" sz="1600" dirty="0"/>
              <a:t>acarretará </a:t>
            </a:r>
            <a:r>
              <a:rPr lang="pt-BR" sz="1600" b="1" dirty="0"/>
              <a:t>LISCONTIR</a:t>
            </a:r>
            <a:r>
              <a:rPr lang="pt-BR" sz="1600" dirty="0"/>
              <a:t> – </a:t>
            </a:r>
            <a:r>
              <a:rPr lang="pt-BR" sz="1600" b="1" dirty="0"/>
              <a:t>EQUAÇÃO 289.</a:t>
            </a: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39" y="2437839"/>
            <a:ext cx="2744975" cy="3899461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15" name="Imagem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7" y="4539083"/>
            <a:ext cx="6115685" cy="16660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3365500" y="5892800"/>
            <a:ext cx="2877168" cy="312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Picture 2" descr="Descrição: logo SUBC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2" descr="Descrição: Descrição: logo_horizontal">
            <a:extLst>
              <a:ext uri="{FF2B5EF4-FFF2-40B4-BE49-F238E27FC236}">
                <a16:creationId xmlns="" xmlns:a16="http://schemas.microsoft.com/office/drawing/2014/main" id="{6724E0F1-FB14-4439-9544-1DAC9514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" grpId="0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849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ANÁLISES CONTÁBEIS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342" y="2023738"/>
            <a:ext cx="912766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6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Operações Intraorçamentárias (Prestação de Serviços)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585" y="2910460"/>
            <a:ext cx="5653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Com o intuito de manter a consolidação das contas foram criadas contas de controle específicas: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saldo na conta contábil </a:t>
            </a:r>
            <a:r>
              <a:rPr lang="pt-BR" b="1" dirty="0"/>
              <a:t>8.9.9.1.1.17.02 - Créditos </a:t>
            </a:r>
            <a:r>
              <a:rPr lang="pt-BR" b="1" dirty="0" err="1"/>
              <a:t>Intra</a:t>
            </a:r>
            <a:r>
              <a:rPr lang="pt-BR" b="1" dirty="0"/>
              <a:t> Pendentes de Liquidação</a:t>
            </a:r>
            <a:r>
              <a:rPr lang="pt-BR" dirty="0"/>
              <a:t> apresentará LISCONTIR para a </a:t>
            </a:r>
            <a:r>
              <a:rPr lang="pt-BR" u="sng" dirty="0"/>
              <a:t>Equação 272 - CRÉDITOS INTRA PENDENTES DE LIQUIDAÇÃO</a:t>
            </a:r>
            <a:r>
              <a:rPr lang="pt-BR" dirty="0"/>
              <a:t>, indicando a necessidade de se reconhecer a obrigação </a:t>
            </a:r>
            <a:r>
              <a:rPr lang="pt-BR" dirty="0" err="1"/>
              <a:t>intraorçamentária</a:t>
            </a:r>
            <a:r>
              <a:rPr lang="pt-BR" dirty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instruções para regularização desta conta estão na </a:t>
            </a:r>
            <a:r>
              <a:rPr lang="pt-BR" b="1" dirty="0"/>
              <a:t>Nota Técnica SUNOT/CGE nº 005/2016 – Receita e Despesa INTRA.</a:t>
            </a:r>
            <a:endParaRPr lang="pt-BR" sz="2000" b="1" dirty="0"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68" y="2839058"/>
            <a:ext cx="3009981" cy="3792963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12" name="Picture 2" descr="Descrição: logo SUBC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2" descr="Descrição: Descrição: logo_horizontal">
            <a:extLst>
              <a:ext uri="{FF2B5EF4-FFF2-40B4-BE49-F238E27FC236}">
                <a16:creationId xmlns="" xmlns:a16="http://schemas.microsoft.com/office/drawing/2014/main" id="{E171549F-58EE-45D9-9094-9EF3DE1F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849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ANÁLISES CONTÁBEIS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342" y="2023738"/>
            <a:ext cx="91276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	</a:t>
            </a:r>
            <a:r>
              <a:rPr lang="pt-BR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Operações </a:t>
            </a:r>
            <a:r>
              <a:rPr lang="pt-BR" sz="2800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Intraorçamentárias</a:t>
            </a:r>
            <a:r>
              <a:rPr lang="pt-BR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 (Cessão de Pessoal)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342" y="3202560"/>
            <a:ext cx="5571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Nas Operações Intraorçamentárias para Cessão de Pessoal, a conta contábil 7.9.9.1.1.17.03 – Pessoal Cedido a Ressarcir apresentará LISCONTIR para a </a:t>
            </a:r>
            <a:r>
              <a:rPr lang="pt-BR" b="1" u="sng" dirty="0"/>
              <a:t>Equação 274 - PESSOAL CEDIDO - PENDENTE DE LIQUIDAÇÃO.</a:t>
            </a:r>
            <a:r>
              <a:rPr lang="pt-BR" b="1" dirty="0"/>
              <a:t>, indicando a necessidade de se reconhecer a obrigação intraorçamentária</a:t>
            </a:r>
            <a:r>
              <a:rPr lang="pt-BR" dirty="0"/>
              <a:t>.</a:t>
            </a:r>
          </a:p>
          <a:p>
            <a:pPr algn="just"/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pt-BR" b="1" dirty="0"/>
              <a:t>A </a:t>
            </a:r>
            <a:r>
              <a:rPr lang="pt-BR" b="1" u="sng" dirty="0"/>
              <a:t>Nota Técnica SUNOT/SUBCONT nº 001/2017 – Pessoal Cedido INTRA - OFSS</a:t>
            </a:r>
            <a:r>
              <a:rPr lang="pt-BR" b="1" dirty="0"/>
              <a:t> traz orientações para regularização da referida conta contábil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pt-BR" sz="2000" b="1" dirty="0">
              <a:latin typeface="+mj-lt"/>
            </a:endParaRPr>
          </a:p>
        </p:txBody>
      </p:sp>
      <p:pic>
        <p:nvPicPr>
          <p:cNvPr id="12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t="21689" r="73976" b="20336"/>
          <a:stretch/>
        </p:blipFill>
        <p:spPr bwMode="auto">
          <a:xfrm>
            <a:off x="6053688" y="2537712"/>
            <a:ext cx="2934269" cy="424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m 2" descr="Descrição: Descrição: logo_horizontal">
            <a:extLst>
              <a:ext uri="{FF2B5EF4-FFF2-40B4-BE49-F238E27FC236}">
                <a16:creationId xmlns="" xmlns:a16="http://schemas.microsoft.com/office/drawing/2014/main" id="{CF3701A3-6123-427D-A360-794BBE1A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82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0402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u="sng" dirty="0"/>
              <a:t>Criação do Sistema de Contabilidade Estadual</a:t>
            </a:r>
            <a:br>
              <a:rPr lang="pt-BR" sz="2400" u="sng" dirty="0"/>
            </a:br>
            <a:r>
              <a:rPr lang="pt-BR" sz="1600" b="1" dirty="0"/>
              <a:t>DECRETO Nº 46.794 DE 15 DE OUTUBRO DE 2019</a:t>
            </a:r>
            <a:endParaRPr lang="pt-BR" sz="2400" u="sng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1100260-A1FE-4D58-AC3B-ACBF6CAB4E2D}"/>
              </a:ext>
            </a:extLst>
          </p:cNvPr>
          <p:cNvSpPr/>
          <p:nvPr/>
        </p:nvSpPr>
        <p:spPr>
          <a:xfrm>
            <a:off x="638274" y="2015863"/>
            <a:ext cx="4431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CAPÍTULO I - DAS FINALIDADES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5C81C8E1-3F48-4872-92CA-1E871645CE36}"/>
              </a:ext>
            </a:extLst>
          </p:cNvPr>
          <p:cNvSpPr/>
          <p:nvPr/>
        </p:nvSpPr>
        <p:spPr>
          <a:xfrm>
            <a:off x="601846" y="2475273"/>
            <a:ext cx="7290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spc="10" dirty="0">
                <a:latin typeface="Georgia" panose="02040502050405020303" pitchFamily="18" charset="0"/>
                <a:cs typeface="Times New Roman" panose="02020603050405020304" pitchFamily="18" charset="0"/>
              </a:rPr>
              <a:t>Art. 2º</a:t>
            </a:r>
            <a:endParaRPr lang="pt-BR" sz="1600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36A5B2A5-CA6F-4F90-BBE6-80587BA3043C}"/>
              </a:ext>
            </a:extLst>
          </p:cNvPr>
          <p:cNvSpPr/>
          <p:nvPr/>
        </p:nvSpPr>
        <p:spPr>
          <a:xfrm>
            <a:off x="601846" y="2890391"/>
            <a:ext cx="7901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spc="10" dirty="0">
                <a:ea typeface="Calibri" panose="020F0502020204030204" pitchFamily="34" charset="0"/>
                <a:cs typeface="Times New Roman" panose="02020603050405020304" pitchFamily="18" charset="0"/>
              </a:rPr>
              <a:t>O Sistema de Contabilidade Estadual tem por finalidade, por meio do uso de técnicas contábeis, registrar os atos e fatos relacionados com a administração orçamentária, financeira e patrimonial dos órgãos e entidades da Administração Estadual e </a:t>
            </a:r>
            <a:r>
              <a:rPr lang="pt-BR" sz="1600" b="1" spc="1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evidenciar: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AE656A70-18D4-4E2F-AAF7-994AD924FC6B}"/>
              </a:ext>
            </a:extLst>
          </p:cNvPr>
          <p:cNvSpPr/>
          <p:nvPr/>
        </p:nvSpPr>
        <p:spPr>
          <a:xfrm>
            <a:off x="638274" y="4154253"/>
            <a:ext cx="79854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25"/>
              </a:spcBef>
              <a:spcAft>
                <a:spcPts val="0"/>
              </a:spcAft>
            </a:pPr>
            <a:r>
              <a:rPr lang="pt-BR" sz="1600" b="1" spc="10" dirty="0">
                <a:latin typeface="Georgia" panose="02040502050405020303" pitchFamily="18" charset="0"/>
                <a:ea typeface="Times New Roman" panose="02020603050405020304" pitchFamily="18" charset="0"/>
              </a:rPr>
              <a:t>I</a:t>
            </a:r>
            <a:r>
              <a:rPr lang="pt-BR" sz="1600" spc="10" dirty="0">
                <a:ea typeface="Times New Roman" panose="02020603050405020304" pitchFamily="18" charset="0"/>
              </a:rPr>
              <a:t> - as operações realizadas pelos órgãos ou entidades governamentais e seus efeitos sobre a estrutura do patrimônio do Estado;</a:t>
            </a:r>
            <a:endParaRPr lang="pt-BR" sz="1600" dirty="0">
              <a:ea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endParaRPr lang="pt-BR" sz="1600" b="1" spc="10" dirty="0">
              <a:ea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pt-BR" sz="1600" b="1" spc="10" dirty="0">
                <a:ea typeface="Times New Roman" panose="02020603050405020304" pitchFamily="18" charset="0"/>
              </a:rPr>
              <a:t>II</a:t>
            </a:r>
            <a:r>
              <a:rPr lang="pt-BR" sz="1600" spc="10" dirty="0">
                <a:ea typeface="Times New Roman" panose="02020603050405020304" pitchFamily="18" charset="0"/>
              </a:rPr>
              <a:t> - os recursos dos orçamentos vigentes e as alterações correspondentes;</a:t>
            </a:r>
          </a:p>
          <a:p>
            <a:pPr>
              <a:spcBef>
                <a:spcPts val="900"/>
              </a:spcBef>
            </a:pPr>
            <a:endParaRPr lang="pt-BR" sz="1600" spc="10" dirty="0">
              <a:ea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</a:pPr>
            <a:r>
              <a:rPr lang="pt-BR" sz="1600" b="1" spc="10" dirty="0"/>
              <a:t>III </a:t>
            </a:r>
            <a:r>
              <a:rPr lang="pt-BR" sz="1600" spc="10" dirty="0"/>
              <a:t>- a receita prevista, a lançada, a arrecadada e a recolhida, e a despesa autorizada, empenhada, liquidada e paga à conta dos recursos orçamentários, bem como as disponibilidades financeiras;</a:t>
            </a:r>
          </a:p>
        </p:txBody>
      </p:sp>
    </p:spTree>
    <p:extLst>
      <p:ext uri="{BB962C8B-B14F-4D97-AF65-F5344CB8AC3E}">
        <p14:creationId xmlns:p14="http://schemas.microsoft.com/office/powerpoint/2010/main" val="21920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849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ANÁLISES CONTÁBEIS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342" y="2023738"/>
            <a:ext cx="91276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	</a:t>
            </a:r>
            <a:r>
              <a:rPr lang="pt-BR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Apropriações de 13º salário e férias por competência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586" y="3549004"/>
            <a:ext cx="4954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Na apropriação por competência é feito o </a:t>
            </a:r>
            <a:r>
              <a:rPr lang="pt-BR" b="1" dirty="0"/>
              <a:t>reconhecimento mensal da parcela (1/12</a:t>
            </a:r>
            <a:r>
              <a:rPr lang="pt-BR" dirty="0"/>
              <a:t>) </a:t>
            </a:r>
            <a:r>
              <a:rPr lang="pt-BR" b="1" dirty="0"/>
              <a:t>das férias a pagar e décimo terceiro salário </a:t>
            </a:r>
            <a:r>
              <a:rPr lang="pt-BR" dirty="0"/>
              <a:t>que tiverem como </a:t>
            </a:r>
            <a:r>
              <a:rPr lang="pt-BR" u="sng" dirty="0"/>
              <a:t>fato gerador aquele mês de trabalho</a:t>
            </a:r>
            <a:r>
              <a:rPr lang="pt-BR" u="sng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pt-BR" u="sng" dirty="0"/>
          </a:p>
        </p:txBody>
      </p:sp>
      <p:sp>
        <p:nvSpPr>
          <p:cNvPr id="6" name="Retângulo 5"/>
          <p:cNvSpPr/>
          <p:nvPr/>
        </p:nvSpPr>
        <p:spPr>
          <a:xfrm>
            <a:off x="16342" y="5209123"/>
            <a:ext cx="4936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Atenção: </a:t>
            </a:r>
            <a:r>
              <a:rPr lang="pt-BR" dirty="0"/>
              <a:t>as obrigações referentes a </a:t>
            </a:r>
            <a:r>
              <a:rPr lang="pt-BR" u="sng" dirty="0"/>
              <a:t>Encargos Sociais a Recolher</a:t>
            </a:r>
            <a:r>
              <a:rPr lang="pt-BR" dirty="0"/>
              <a:t> sobre 13º Salário e Férias proporcionais terão o mesmo tratamento do principal.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541900" y="3321772"/>
            <a:ext cx="2674999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Atualmente existem dois procedimentos distintos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5879768" y="4337436"/>
            <a:ext cx="1999265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Nota Patrimonial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775986" y="5122265"/>
            <a:ext cx="2196440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Nota de Liquidação </a:t>
            </a:r>
          </a:p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“Em liquidação”</a:t>
            </a:r>
          </a:p>
        </p:txBody>
      </p:sp>
      <p:pic>
        <p:nvPicPr>
          <p:cNvPr id="19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2" descr="Descrição: Descrição: logo_horizontal">
            <a:extLst>
              <a:ext uri="{FF2B5EF4-FFF2-40B4-BE49-F238E27FC236}">
                <a16:creationId xmlns="" xmlns:a16="http://schemas.microsoft.com/office/drawing/2014/main" id="{54BBEB4D-0C36-4810-A218-505BBA45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849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ANÁLISES CONTÁBEIS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342" y="2023738"/>
            <a:ext cx="91276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	</a:t>
            </a:r>
            <a:r>
              <a:rPr lang="pt-BR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Consignações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824" y="2562308"/>
            <a:ext cx="9020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cs typeface="Arial" pitchFamily="34" charset="0"/>
              </a:rPr>
              <a:t>Pelo encerramento do exercício, as contas do subgrupo </a:t>
            </a:r>
            <a:r>
              <a:rPr lang="pt-BR" sz="2000" b="1" dirty="0">
                <a:cs typeface="Arial" pitchFamily="34" charset="0"/>
              </a:rPr>
              <a:t>2.1.8.8.1.01.00 -  Consignações </a:t>
            </a:r>
            <a:r>
              <a:rPr lang="pt-BR" sz="2000" dirty="0">
                <a:cs typeface="Arial" pitchFamily="34" charset="0"/>
              </a:rPr>
              <a:t>deverão conter os saldos das retenções ainda não pagas (vencidas ou não), </a:t>
            </a:r>
            <a:r>
              <a:rPr lang="pt-BR" sz="2000" b="1" dirty="0">
                <a:cs typeface="Arial" pitchFamily="34" charset="0"/>
              </a:rPr>
              <a:t>dando-se especial atenção àquelas consignações destinadas ao Tesouro Estadual.</a:t>
            </a:r>
            <a:r>
              <a:rPr lang="pt-BR" sz="2000" dirty="0">
                <a:cs typeface="Arial" pitchFamily="34" charset="0"/>
              </a:rPr>
              <a:t> </a:t>
            </a:r>
          </a:p>
        </p:txBody>
      </p:sp>
      <p:sp>
        <p:nvSpPr>
          <p:cNvPr id="14" name="Seta para baixo 13"/>
          <p:cNvSpPr/>
          <p:nvPr/>
        </p:nvSpPr>
        <p:spPr>
          <a:xfrm rot="18465594">
            <a:off x="2239636" y="5351835"/>
            <a:ext cx="469900" cy="85294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148480" y="5128544"/>
            <a:ext cx="3558353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conversão em receita de valores retidos </a:t>
            </a:r>
            <a:r>
              <a:rPr lang="pt-BR" b="1" dirty="0"/>
              <a:t>deve ser realizada dentro do mês de competência</a:t>
            </a:r>
            <a:r>
              <a:rPr lang="pt-BR" dirty="0"/>
              <a:t>.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Em hipótese alguma poderá migrar saldo para o próximo exercício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878748" y="5387621"/>
            <a:ext cx="1027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NP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6850902" y="5849287"/>
            <a:ext cx="81840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2" descr="Descrição: Descrição: logo_horizontal">
            <a:extLst>
              <a:ext uri="{FF2B5EF4-FFF2-40B4-BE49-F238E27FC236}">
                <a16:creationId xmlns="" xmlns:a16="http://schemas.microsoft.com/office/drawing/2014/main" id="{3AD05418-8F17-49BD-8DDD-C6717F2CA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FA0B0774-6BE5-4493-A460-AC5969BCDFE1}"/>
              </a:ext>
            </a:extLst>
          </p:cNvPr>
          <p:cNvSpPr txBox="1"/>
          <p:nvPr/>
        </p:nvSpPr>
        <p:spPr>
          <a:xfrm>
            <a:off x="16342" y="3943538"/>
            <a:ext cx="9232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u="sng" dirty="0"/>
              <a:t>Ofício Circular GAB/SUBCONT nº 04/2016 – Conversões por NP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b="1" u="sng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u="sng" dirty="0"/>
              <a:t>Ofício Circular GAB/SUBCONT nº 01/2019 – IRRF (DARJ/GRE/OB-GRE)</a:t>
            </a:r>
            <a:endParaRPr lang="pt-BR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9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849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ANÁLISES CONTÁBEIS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342" y="2023738"/>
            <a:ext cx="91276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	</a:t>
            </a:r>
            <a:r>
              <a:rPr lang="pt-BR" sz="2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otino linotype"/>
              </a:rPr>
              <a:t>Despesas sem Suporte Orçamentário</a:t>
            </a:r>
          </a:p>
          <a:p>
            <a:endParaRPr lang="pt-BR" sz="28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Palotino linotype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198" y="2774810"/>
            <a:ext cx="744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De acordo com o Art. 60 da Lei 4.320/64: “É vedada a realização de despesa sem prévio empenho.”</a:t>
            </a:r>
            <a:endParaRPr lang="pt-BR" sz="2000" dirty="0"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4198" y="5131727"/>
            <a:ext cx="8928943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/>
              <a:t>Quando um Passivo contém todos os requisitos para ser reconhecido, </a:t>
            </a:r>
            <a:r>
              <a:rPr lang="pt-BR" dirty="0">
                <a:solidFill>
                  <a:srgbClr val="FF0000"/>
                </a:solidFill>
              </a:rPr>
              <a:t>MESMO QUE NÃO HAJA ORÇAMENTÁRIO DISPONÍVEL</a:t>
            </a:r>
            <a:r>
              <a:rPr lang="pt-BR" dirty="0"/>
              <a:t>, tal </a:t>
            </a:r>
            <a:r>
              <a:rPr lang="pt-BR" b="1" dirty="0"/>
              <a:t>obrigação</a:t>
            </a:r>
            <a:r>
              <a:rPr lang="pt-BR" dirty="0"/>
              <a:t> </a:t>
            </a:r>
            <a:r>
              <a:rPr lang="pt-BR" b="1" dirty="0"/>
              <a:t>DEVE</a:t>
            </a:r>
            <a:r>
              <a:rPr lang="pt-BR" dirty="0"/>
              <a:t> ser registrada, bem como o devido controle de </a:t>
            </a:r>
            <a:r>
              <a:rPr lang="pt-BR" u="sng" dirty="0"/>
              <a:t>Diversos Responsáveis em Apu</a:t>
            </a:r>
            <a:r>
              <a:rPr lang="pt-BR" u="sng" dirty="0">
                <a:solidFill>
                  <a:schemeClr val="accent3">
                    <a:lumMod val="50000"/>
                  </a:schemeClr>
                </a:solidFill>
              </a:rPr>
              <a:t>ração.</a:t>
            </a:r>
            <a:endParaRPr lang="pt-B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 rot="19680119">
            <a:off x="7158427" y="2275360"/>
            <a:ext cx="2096063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2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Aspecto </a:t>
            </a:r>
          </a:p>
          <a:p>
            <a:pPr algn="ctr"/>
            <a:r>
              <a:rPr lang="pt-BR" sz="22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Orçamentário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4198" y="3682215"/>
            <a:ext cx="435632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BR" dirty="0"/>
              <a:t>NBCTSP – ESTRUTURA CONCEITUAL </a:t>
            </a:r>
          </a:p>
        </p:txBody>
      </p:sp>
      <p:sp>
        <p:nvSpPr>
          <p:cNvPr id="6" name="Chave esquerda 5"/>
          <p:cNvSpPr/>
          <p:nvPr/>
        </p:nvSpPr>
        <p:spPr>
          <a:xfrm>
            <a:off x="4135336" y="3418387"/>
            <a:ext cx="239992" cy="8242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298548" y="3366181"/>
            <a:ext cx="481090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b="1" dirty="0"/>
              <a:t>Um Passivo deve ser reconhecido quando:</a:t>
            </a:r>
          </a:p>
          <a:p>
            <a:pPr marL="342900" indent="-342900" algn="just">
              <a:buAutoNum type="arabicParenR"/>
            </a:pPr>
            <a:r>
              <a:rPr lang="pt-BR" sz="1400" dirty="0"/>
              <a:t>satisfizer a definição de Passivo;</a:t>
            </a:r>
          </a:p>
          <a:p>
            <a:pPr marL="342900" indent="-342900" algn="just">
              <a:buAutoNum type="arabicParenR"/>
            </a:pPr>
            <a:r>
              <a:rPr lang="pt-BR" sz="1400" dirty="0"/>
              <a:t>Puder ser mensurado de maneira que observe as características qualitativas.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4198" y="4369484"/>
            <a:ext cx="9119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Definição de Passivo</a:t>
            </a:r>
            <a:r>
              <a:rPr lang="pt-BR" dirty="0"/>
              <a:t> – </a:t>
            </a:r>
            <a:r>
              <a:rPr lang="pt-BR" u="sng" dirty="0"/>
              <a:t>obrigação presente, derivada de evento passado, cuja extinção deva resultar na saída de recursos da entidade</a:t>
            </a:r>
            <a:r>
              <a:rPr lang="pt-BR" u="sng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31065" y="6122671"/>
            <a:ext cx="8152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7.9.8.1.1.01.05 – Despesa sem Prévio Empenho</a:t>
            </a:r>
          </a:p>
          <a:p>
            <a:r>
              <a:rPr lang="pt-BR" b="1" dirty="0"/>
              <a:t> 8.9.8.1.1.01.05 – Contrapartida de Diversos Responsáveis em Apuração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2" descr="Descrição: Descrição: logo_horizontal">
            <a:extLst>
              <a:ext uri="{FF2B5EF4-FFF2-40B4-BE49-F238E27FC236}">
                <a16:creationId xmlns="" xmlns:a16="http://schemas.microsoft.com/office/drawing/2014/main" id="{6B577DDF-DC18-466C-9202-3CBAEB9E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9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/>
          <p:nvPr/>
        </p:nvSpPr>
        <p:spPr>
          <a:xfrm>
            <a:off x="-1586" y="1326522"/>
            <a:ext cx="9145588" cy="52007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Triangle 6"/>
          <p:cNvSpPr/>
          <p:nvPr/>
        </p:nvSpPr>
        <p:spPr>
          <a:xfrm>
            <a:off x="16342" y="1326521"/>
            <a:ext cx="3132138" cy="5200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rot="10800000">
            <a:off x="-1586" y="1326521"/>
            <a:ext cx="9144000" cy="520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57000"/>
                </a:schemeClr>
              </a:gs>
              <a:gs pos="50000">
                <a:srgbClr val="0070C0">
                  <a:alpha val="81000"/>
                </a:srgbClr>
              </a:gs>
              <a:gs pos="100000">
                <a:schemeClr val="tx2">
                  <a:lumMod val="75000"/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0" y="1298493"/>
            <a:ext cx="9144000" cy="661748"/>
          </a:xfrm>
          <a:prstGeom prst="rect">
            <a:avLst/>
          </a:prstGeom>
          <a:solidFill>
            <a:schemeClr val="bg2">
              <a:lumMod val="25000"/>
              <a:alpha val="0"/>
            </a:schemeClr>
          </a:solidFill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>
              <a:lnSpc>
                <a:spcPts val="5800"/>
              </a:lnSpc>
            </a:pPr>
            <a:r>
              <a:rPr lang="pt-BR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otino linotype"/>
              </a:rPr>
              <a:t>ANÁLISES CONTÁBEIS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26560" y="2044880"/>
            <a:ext cx="6490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Cancelamento de Empenhos “em liquidação”</a:t>
            </a:r>
            <a:endParaRPr lang="pt-BR" dirty="0"/>
          </a:p>
        </p:txBody>
      </p:sp>
      <p:pic>
        <p:nvPicPr>
          <p:cNvPr id="22" name="Picture 2" descr="Descrição: logo SUB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8" y="380986"/>
            <a:ext cx="3090313" cy="5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2" descr="Descrição: Descrição: logo_horizontal">
            <a:extLst>
              <a:ext uri="{FF2B5EF4-FFF2-40B4-BE49-F238E27FC236}">
                <a16:creationId xmlns="" xmlns:a16="http://schemas.microsoft.com/office/drawing/2014/main" id="{A8148956-6318-428B-AC35-6F3F650EA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451768" cy="6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992C2A9F-CDDE-4E81-8E56-7F7D971E79A1}"/>
              </a:ext>
            </a:extLst>
          </p:cNvPr>
          <p:cNvSpPr/>
          <p:nvPr/>
        </p:nvSpPr>
        <p:spPr>
          <a:xfrm>
            <a:off x="240710" y="2646041"/>
            <a:ext cx="3533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Art. 6º - Inscrição de RP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69C4BCFF-7FAC-403C-8251-F5762DFB8BDE}"/>
              </a:ext>
            </a:extLst>
          </p:cNvPr>
          <p:cNvSpPr/>
          <p:nvPr/>
        </p:nvSpPr>
        <p:spPr>
          <a:xfrm>
            <a:off x="240710" y="3157844"/>
            <a:ext cx="853775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§5° - A não inscrição de Empenhos a Liquidar Exigíveis por indisponibilidade de caixa não resulta na extinção do passivo, competindo aos órgãos evidenciar adequadamente tal situação na sua escrituração contábil, observando o disposto nos princípios contábeis da competência e oportunidade e nas características qualitativas fundamentais da Relevância e da Representação Fidedigna, conforme estabelece a estrutura conceitual para elaboração e divulgação de Relatório Contábil-Financeiro emitido pelo Conselho Federal de Contabilidade (CPC 01 R1</a:t>
            </a:r>
            <a:r>
              <a:rPr lang="pt-BR" dirty="0"/>
              <a:t>).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5351E129-F657-4611-9634-6237FF9CE983}"/>
              </a:ext>
            </a:extLst>
          </p:cNvPr>
          <p:cNvSpPr/>
          <p:nvPr/>
        </p:nvSpPr>
        <p:spPr>
          <a:xfrm>
            <a:off x="218781" y="5197497"/>
            <a:ext cx="87032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Procedimento: </a:t>
            </a:r>
          </a:p>
          <a:p>
            <a:pPr algn="just"/>
            <a:endParaRPr lang="pt-BR" sz="1600" b="1" dirty="0">
              <a:highlight>
                <a:srgbClr val="FFFF00"/>
              </a:highlight>
            </a:endParaRPr>
          </a:p>
          <a:p>
            <a:pPr algn="just"/>
            <a:r>
              <a:rPr lang="pt-BR" sz="1600" dirty="0">
                <a:highlight>
                  <a:srgbClr val="FFFF00"/>
                </a:highlight>
              </a:rPr>
              <a:t>Envio de comunica para UG 200800 relacionando os Empenhos a Liquidar Exigíveis para que seja disponibilizada operação patrimonial para registro da obrigação sem a inscrição de diversos responsáveis em apuração. (página 49 do Manual de Encerramento do Exercício)</a:t>
            </a:r>
          </a:p>
        </p:txBody>
      </p:sp>
    </p:spTree>
    <p:extLst>
      <p:ext uri="{BB962C8B-B14F-4D97-AF65-F5344CB8AC3E}">
        <p14:creationId xmlns:p14="http://schemas.microsoft.com/office/powerpoint/2010/main" val="37815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1" y="1196752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500" b="1" dirty="0"/>
          </a:p>
          <a:p>
            <a:endParaRPr lang="pt-BR" sz="1500" b="1" dirty="0"/>
          </a:p>
          <a:p>
            <a:endParaRPr lang="pt-BR" sz="1500" b="1" dirty="0"/>
          </a:p>
          <a:p>
            <a:endParaRPr lang="pt-BR" sz="1500" b="1" dirty="0"/>
          </a:p>
          <a:p>
            <a:endParaRPr lang="pt-BR" sz="1500" b="1" dirty="0"/>
          </a:p>
          <a:p>
            <a:endParaRPr lang="pt-BR" sz="1500" b="1" dirty="0"/>
          </a:p>
          <a:p>
            <a:endParaRPr lang="pt-BR" sz="1500" b="1" dirty="0"/>
          </a:p>
          <a:p>
            <a:r>
              <a:rPr lang="pt-BR" sz="1500" dirty="0"/>
              <a:t> </a:t>
            </a:r>
            <a:endParaRPr lang="pt-B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96143" y="1643404"/>
            <a:ext cx="8229600" cy="448744"/>
          </a:xfrm>
        </p:spPr>
        <p:txBody>
          <a:bodyPr/>
          <a:lstStyle/>
          <a:p>
            <a:pPr algn="l"/>
            <a:r>
              <a:rPr lang="pt-BR" sz="1800" b="1" dirty="0">
                <a:solidFill>
                  <a:schemeClr val="tx1"/>
                </a:solidFill>
              </a:rPr>
              <a:t>Referência Bibliográfica</a:t>
            </a:r>
            <a:endParaRPr lang="pt-BR" sz="18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41AE31E9-4E00-4A37-9A06-3E2D54C734F5}"/>
              </a:ext>
            </a:extLst>
          </p:cNvPr>
          <p:cNvSpPr/>
          <p:nvPr/>
        </p:nvSpPr>
        <p:spPr>
          <a:xfrm>
            <a:off x="175290" y="2092148"/>
            <a:ext cx="887256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1 - Lei 4.320 de 17 de março de 1964</a:t>
            </a:r>
          </a:p>
          <a:p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Estatui Normas Gerais de Direito Financeiro para elaboração e </a:t>
            </a:r>
            <a:r>
              <a:rPr lang="pt-BR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orçamentos e balanços da União, dos Estados, dos Municípios e do Distrito Federal.</a:t>
            </a:r>
          </a:p>
          <a:p>
            <a:endParaRPr lang="pt-BR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2 -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NBC TSP ESTRUTURA CONCEITUAL</a:t>
            </a:r>
          </a:p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– Estrutura Conceitual para Elaboração e Divulgação de Informação Contábil de Propósito Geral pelas Entidades do Setor Público – CFC</a:t>
            </a: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3 – Manual de Contabilidade Aplicada os Setor Publico (MCASP 8ª edição)</a:t>
            </a: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4 - NORMA BRASILEIRA DE CONTABILIDADE, NBC PG 01, DE 7 DE FEVEREIRO DE 2019</a:t>
            </a:r>
          </a:p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Aprova a NBC PG 01 – Código de Ética Profissional do Contador. - CFC</a:t>
            </a: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5 - DECRETO-LEI Nº 9.295, DE 27 DE MAIO DE 1946</a:t>
            </a:r>
          </a:p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Cria o Conselho Federal de Contabilidade, define as atribuições do Contador e do Guarda-livros, e dá outras providências</a:t>
            </a:r>
          </a:p>
          <a:p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6 - Novo Código Civil -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LEI No 10.406, DE 10 DE JANEIRO DE 2002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7 – site da Secretaria do Tesouro Nacional</a:t>
            </a: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27ª Câmara Técnica de Normas Contábeis e de Demonstrativos Fiscais da Federação (CTCONF) -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http://www.tesouro.fazenda.gov.br/ctconf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Cartilha Matriz de Saldos Contábeis -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https://siconfi.tesouro.gov.br/siconfi/pages/public/conteudo/conteudo.jsf?id=19903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http://www.tesourotransparente.gov.br/visualizacao/ranking-da-qualidade-da-informacao-contabil-e-fiscal-estadual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C:\Temporario\Content.Outlook\LRB2TKI3\logo - SUBCONT - v0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3284"/>
            <a:ext cx="2160240" cy="8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Descrição: logo_horizontal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5211"/>
            <a:ext cx="2664296" cy="71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5043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MENSAGENS SLIDE OBRIG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76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0402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u="sng" dirty="0"/>
              <a:t>Criação do Sistema de Contabilidade Estadual</a:t>
            </a:r>
            <a:br>
              <a:rPr lang="pt-BR" sz="2400" u="sng" dirty="0"/>
            </a:br>
            <a:r>
              <a:rPr lang="pt-BR" sz="1600" b="1" dirty="0"/>
              <a:t>DECRETO Nº 46.794 DE 15 DE OUTUBRO DE 2019</a:t>
            </a:r>
            <a:endParaRPr lang="pt-BR" sz="2400" u="sng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1100260-A1FE-4D58-AC3B-ACBF6CAB4E2D}"/>
              </a:ext>
            </a:extLst>
          </p:cNvPr>
          <p:cNvSpPr/>
          <p:nvPr/>
        </p:nvSpPr>
        <p:spPr>
          <a:xfrm>
            <a:off x="638274" y="2015863"/>
            <a:ext cx="4431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CAPÍTULO I - DAS FINALIDADES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5C81C8E1-3F48-4872-92CA-1E871645CE36}"/>
              </a:ext>
            </a:extLst>
          </p:cNvPr>
          <p:cNvSpPr/>
          <p:nvPr/>
        </p:nvSpPr>
        <p:spPr>
          <a:xfrm>
            <a:off x="557458" y="2372600"/>
            <a:ext cx="7290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spc="10" dirty="0">
                <a:latin typeface="Georgia" panose="02040502050405020303" pitchFamily="18" charset="0"/>
                <a:cs typeface="Times New Roman" panose="02020603050405020304" pitchFamily="18" charset="0"/>
              </a:rPr>
              <a:t>Art. 2º</a:t>
            </a:r>
            <a:endParaRPr lang="pt-BR" sz="1600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33933C10-33AE-4566-AB90-13B3912B1728}"/>
              </a:ext>
            </a:extLst>
          </p:cNvPr>
          <p:cNvSpPr/>
          <p:nvPr/>
        </p:nvSpPr>
        <p:spPr>
          <a:xfrm>
            <a:off x="457200" y="2711154"/>
            <a:ext cx="7901126" cy="397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25"/>
              </a:spcBef>
            </a:pPr>
            <a:r>
              <a:rPr lang="pt-BR" sz="1600" b="1" spc="10" dirty="0">
                <a:ea typeface="Times New Roman" panose="02020603050405020304" pitchFamily="18" charset="0"/>
              </a:rPr>
              <a:t>IV</a:t>
            </a:r>
            <a:r>
              <a:rPr lang="pt-BR" sz="1600" spc="10" dirty="0">
                <a:ea typeface="Times New Roman" panose="02020603050405020304" pitchFamily="18" charset="0"/>
              </a:rPr>
              <a:t> - a situação, perante a Fazenda Estadual, de qualquer pessoa física ou jurídica, pública ou privada, que utilize, arrecade, guarde, gerencie ou administre dinheiros, bens e valores públicos ou pelos quais o Estado responda ou, ainda, que, em nome deste, assuma obrigações de natureza pecuniária;</a:t>
            </a:r>
          </a:p>
          <a:p>
            <a:pPr algn="just">
              <a:lnSpc>
                <a:spcPct val="150000"/>
              </a:lnSpc>
              <a:spcBef>
                <a:spcPts val="825"/>
              </a:spcBef>
            </a:pPr>
            <a:r>
              <a:rPr lang="pt-BR" sz="1600" b="1" spc="10" dirty="0">
                <a:ea typeface="Times New Roman" panose="02020603050405020304" pitchFamily="18" charset="0"/>
              </a:rPr>
              <a:t>V</a:t>
            </a:r>
            <a:r>
              <a:rPr lang="pt-BR" sz="1600" spc="10" dirty="0">
                <a:ea typeface="Times New Roman" panose="02020603050405020304" pitchFamily="18" charset="0"/>
              </a:rPr>
              <a:t> - a situação patrimonial do ente público e suas variações, decorrentes ou não da execução orçamentária, inclusive as variações patrimoniais aumentativas no momento do fato gerador dos créditos tributários;</a:t>
            </a:r>
            <a:endParaRPr lang="pt-BR" sz="160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825"/>
              </a:spcBef>
            </a:pPr>
            <a:r>
              <a:rPr lang="pt-BR" sz="1600" b="1" spc="10" dirty="0">
                <a:ea typeface="Times New Roman" panose="02020603050405020304" pitchFamily="18" charset="0"/>
              </a:rPr>
              <a:t>VI</a:t>
            </a:r>
            <a:r>
              <a:rPr lang="pt-BR" sz="1600" spc="10" dirty="0">
                <a:ea typeface="Times New Roman" panose="02020603050405020304" pitchFamily="18" charset="0"/>
              </a:rPr>
              <a:t> - os custos dos programas e das unidades da administração pública estadual;</a:t>
            </a:r>
            <a:endParaRPr lang="pt-BR" sz="160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</a:pPr>
            <a:r>
              <a:rPr lang="pt-BR" sz="1600" b="1" spc="10" dirty="0">
                <a:ea typeface="Times New Roman" panose="02020603050405020304" pitchFamily="18" charset="0"/>
              </a:rPr>
              <a:t>VII</a:t>
            </a:r>
            <a:r>
              <a:rPr lang="pt-BR" sz="1600" spc="10" dirty="0">
                <a:ea typeface="Times New Roman" panose="02020603050405020304" pitchFamily="18" charset="0"/>
              </a:rPr>
              <a:t> - a aplicação dos recursos do Estado, por unidade estadual beneficiada; e</a:t>
            </a:r>
            <a:endParaRPr lang="pt-BR" sz="160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spc="10" dirty="0">
                <a:ea typeface="Calibri" panose="020F0502020204030204" pitchFamily="34" charset="0"/>
                <a:cs typeface="Times New Roman" panose="02020603050405020304" pitchFamily="18" charset="0"/>
              </a:rPr>
              <a:t>VIII</a:t>
            </a:r>
            <a:r>
              <a:rPr lang="pt-BR" sz="1600" spc="10" dirty="0">
                <a:ea typeface="Calibri" panose="020F0502020204030204" pitchFamily="34" charset="0"/>
                <a:cs typeface="Times New Roman" panose="02020603050405020304" pitchFamily="18" charset="0"/>
              </a:rPr>
              <a:t> - a renúncia de receitas de órgãos e entidades estaduais.</a:t>
            </a:r>
          </a:p>
        </p:txBody>
      </p:sp>
    </p:spTree>
    <p:extLst>
      <p:ext uri="{BB962C8B-B14F-4D97-AF65-F5344CB8AC3E}">
        <p14:creationId xmlns:p14="http://schemas.microsoft.com/office/powerpoint/2010/main" val="34666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10402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400" u="sng" dirty="0"/>
              <a:t>Criação do Sistema de Contabilidade Estadual</a:t>
            </a:r>
            <a:br>
              <a:rPr lang="pt-BR" sz="2400" u="sng" dirty="0"/>
            </a:br>
            <a:r>
              <a:rPr lang="pt-BR" sz="1600" b="1" dirty="0"/>
              <a:t>DECRETO Nº 46.794 DE 15 DE OUTUBRO DE 2019</a:t>
            </a:r>
            <a:endParaRPr lang="pt-BR" sz="2400" u="sng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1100260-A1FE-4D58-AC3B-ACBF6CAB4E2D}"/>
              </a:ext>
            </a:extLst>
          </p:cNvPr>
          <p:cNvSpPr/>
          <p:nvPr/>
        </p:nvSpPr>
        <p:spPr>
          <a:xfrm>
            <a:off x="638274" y="2015863"/>
            <a:ext cx="4431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CAPÍTULO I - DAS FINALIDADES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6CA36C53-5ECE-4DB3-85CB-862763FF35C4}"/>
              </a:ext>
            </a:extLst>
          </p:cNvPr>
          <p:cNvSpPr/>
          <p:nvPr/>
        </p:nvSpPr>
        <p:spPr>
          <a:xfrm>
            <a:off x="719091" y="3042398"/>
            <a:ext cx="75460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25"/>
              </a:spcBef>
              <a:spcAft>
                <a:spcPts val="0"/>
              </a:spcAft>
            </a:pPr>
            <a:r>
              <a:rPr lang="pt-BR" sz="1600" b="1" spc="10" dirty="0">
                <a:ea typeface="Times New Roman" panose="02020603050405020304" pitchFamily="18" charset="0"/>
              </a:rPr>
              <a:t>Art. 3º</a:t>
            </a:r>
            <a:r>
              <a:rPr lang="pt-BR" sz="1600" spc="10" dirty="0">
                <a:ea typeface="Times New Roman" panose="02020603050405020304" pitchFamily="18" charset="0"/>
              </a:rPr>
              <a:t> - O Sistema de Contabilidade Estadual tem como </a:t>
            </a:r>
            <a:r>
              <a:rPr lang="pt-BR" sz="1600" b="1" spc="10" dirty="0">
                <a:highlight>
                  <a:srgbClr val="FFFF00"/>
                </a:highlight>
                <a:ea typeface="Times New Roman" panose="02020603050405020304" pitchFamily="18" charset="0"/>
              </a:rPr>
              <a:t>objetivo promover:</a:t>
            </a:r>
            <a:endParaRPr lang="pt-BR" sz="1600" dirty="0">
              <a:ea typeface="Times New Roman" panose="02020603050405020304" pitchFamily="18" charset="0"/>
            </a:endParaRPr>
          </a:p>
          <a:p>
            <a:pPr algn="just">
              <a:spcBef>
                <a:spcPts val="825"/>
              </a:spcBef>
            </a:pPr>
            <a:endParaRPr lang="pt-BR" sz="1600" b="1" spc="10" dirty="0">
              <a:ea typeface="Times New Roman" panose="02020603050405020304" pitchFamily="18" charset="0"/>
            </a:endParaRPr>
          </a:p>
          <a:p>
            <a:pPr algn="just">
              <a:spcBef>
                <a:spcPts val="825"/>
              </a:spcBef>
            </a:pPr>
            <a:r>
              <a:rPr lang="pt-BR" sz="1600" b="1" spc="10" dirty="0">
                <a:ea typeface="Times New Roman" panose="02020603050405020304" pitchFamily="18" charset="0"/>
              </a:rPr>
              <a:t>I</a:t>
            </a:r>
            <a:r>
              <a:rPr lang="pt-BR" sz="1600" spc="10" dirty="0">
                <a:ea typeface="Times New Roman" panose="02020603050405020304" pitchFamily="18" charset="0"/>
              </a:rPr>
              <a:t> - a padronização e a consolidação das contas estaduais;</a:t>
            </a:r>
          </a:p>
          <a:p>
            <a:pPr algn="just">
              <a:spcBef>
                <a:spcPts val="825"/>
              </a:spcBef>
            </a:pPr>
            <a:endParaRPr lang="pt-BR" sz="1600" dirty="0">
              <a:ea typeface="Times New Roman" panose="02020603050405020304" pitchFamily="18" charset="0"/>
            </a:endParaRPr>
          </a:p>
          <a:p>
            <a:pPr algn="just">
              <a:spcBef>
                <a:spcPts val="825"/>
              </a:spcBef>
            </a:pPr>
            <a:r>
              <a:rPr lang="pt-BR" sz="1600" b="1" spc="10" dirty="0">
                <a:ea typeface="Times New Roman" panose="02020603050405020304" pitchFamily="18" charset="0"/>
              </a:rPr>
              <a:t>II</a:t>
            </a:r>
            <a:r>
              <a:rPr lang="pt-BR" sz="1600" spc="10" dirty="0">
                <a:ea typeface="Times New Roman" panose="02020603050405020304" pitchFamily="18" charset="0"/>
              </a:rPr>
              <a:t> - a convergência aos padrões internacionais de contabilidade, respeitados os aspectos formais e conceituais estabelecidos na legislação vigente; e</a:t>
            </a:r>
          </a:p>
          <a:p>
            <a:pPr algn="just">
              <a:spcBef>
                <a:spcPts val="825"/>
              </a:spcBef>
            </a:pPr>
            <a:endParaRPr lang="pt-BR" sz="1600" dirty="0">
              <a:ea typeface="Times New Roman" panose="02020603050405020304" pitchFamily="18" charset="0"/>
            </a:endParaRPr>
          </a:p>
          <a:p>
            <a:pPr algn="just">
              <a:spcBef>
                <a:spcPts val="825"/>
              </a:spcBef>
            </a:pPr>
            <a:r>
              <a:rPr lang="pt-BR" sz="1600" b="1" spc="10" dirty="0">
                <a:ea typeface="Times New Roman" panose="02020603050405020304" pitchFamily="18" charset="0"/>
              </a:rPr>
              <a:t>III</a:t>
            </a:r>
            <a:r>
              <a:rPr lang="pt-BR" sz="1600" spc="10" dirty="0">
                <a:ea typeface="Times New Roman" panose="02020603050405020304" pitchFamily="18" charset="0"/>
              </a:rPr>
              <a:t> - o acompanhamento contínuo das normas contábeis aplicadas ao setor público, de modo a garantir que a Estrutura Conceitual e as demais Normas Brasileiras de Contabilidade Aplicada ao Setor Público sejam respeitadas.</a:t>
            </a:r>
            <a:endParaRPr lang="pt-BR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ema da Apresentação da SUNOT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29449</TotalTime>
  <Words>5035</Words>
  <Application>Microsoft Office PowerPoint</Application>
  <PresentationFormat>Apresentação na tela (4:3)</PresentationFormat>
  <Paragraphs>702</Paragraphs>
  <Slides>75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75</vt:i4>
      </vt:variant>
    </vt:vector>
  </HeadingPairs>
  <TitlesOfParts>
    <vt:vector size="78" baseType="lpstr">
      <vt:lpstr>Tema da Apresentação da SUNOT</vt:lpstr>
      <vt:lpstr>Executivo</vt:lpstr>
      <vt:lpstr>Tema do Office</vt:lpstr>
      <vt:lpstr>Apresentação do PowerPoint</vt:lpstr>
      <vt:lpstr>Apresentação do PowerPoint</vt:lpstr>
      <vt:lpstr>Alteração no Sistema de Controle Interno do Poder Executivo Estadual</vt:lpstr>
      <vt:lpstr>Criação do Sistema de Contabilidade Estadual DECRETO Nº 46.794 DE 15 DE OUTUBRO DE 2019</vt:lpstr>
      <vt:lpstr>Criação do Sistema de Contabilidade Estadual DECRETO Nº 46.794 DE 15 DE OUTUBRO DE 2019</vt:lpstr>
      <vt:lpstr>Criação do Sistema de Contabilidade Estadual DECRETO Nº 46.794 DE 15 DE OUTUBRO DE 2019</vt:lpstr>
      <vt:lpstr>Criação do Sistema de Contabilidade Estadual DECRETO Nº 46.794 DE 15 DE OUTUBRO DE 2019</vt:lpstr>
      <vt:lpstr>Criação do Sistema de Contabilidade Estadual DECRETO Nº 46.794 DE 15 DE OUTUBRO DE 2019</vt:lpstr>
      <vt:lpstr>Criação do Sistema de Contabilidade Estadual DECRETO Nº 46.794 DE 15 DE OUTUBRO DE 2019</vt:lpstr>
      <vt:lpstr>Criação do Sistema de Contabilidade Estadual DECRETO Nº 46.794 DE 15 DE OUTUBRO DE 2019</vt:lpstr>
      <vt:lpstr>Criação do Sistema de Contabilidade Estadual DECRETO Nº 46.794 DE 15 DE OUTUBRO DE 2019</vt:lpstr>
      <vt:lpstr>Relação: Órgão Central e Setoriais</vt:lpstr>
      <vt:lpstr>A Importância de Prestar Contas</vt:lpstr>
      <vt:lpstr>Apresentação do PowerPoint</vt:lpstr>
      <vt:lpstr>Apresentação do PowerPoint</vt:lpstr>
      <vt:lpstr>Responsabilização do contador</vt:lpstr>
      <vt:lpstr>Responsabilização do contador</vt:lpstr>
      <vt:lpstr>Responsabilização do contador</vt:lpstr>
      <vt:lpstr>Responsabilização do contador</vt:lpstr>
      <vt:lpstr>Responsabilização do contador</vt:lpstr>
      <vt:lpstr>Ranking da Qualidade da Informação Contábil e Fiscal Estadual no Siconfi </vt:lpstr>
      <vt:lpstr>Apresentação do PowerPoint</vt:lpstr>
      <vt:lpstr>Apresentação do PowerPoint</vt:lpstr>
      <vt:lpstr>Apresentação do PowerPoint</vt:lpstr>
      <vt:lpstr>Apresentação do PowerPoint</vt:lpstr>
      <vt:lpstr>Ranking da Qualidade da Informação Contábil e Fiscal da STN – BASE 2018</vt:lpstr>
      <vt:lpstr>Ranking da Qualidade da Informação Contábil e Fiscal da STN – BASE 2018</vt:lpstr>
      <vt:lpstr>Ranking da Qualidade da Informação Contábil e Fiscal da STN</vt:lpstr>
      <vt:lpstr>Ranking da Qualidade da Informação Contábil e Fiscal da STN</vt:lpstr>
      <vt:lpstr>Ranking da Qualidade da Informação Contábil e Fiscal da STN</vt:lpstr>
      <vt:lpstr>Ranking da Qualidade da Informação Contábil e Fiscal da STN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 Bibliográfica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Nova Estrutura Conceitual da CASP</dc:title>
  <dc:creator>Jorge de Carvalho</dc:creator>
  <cp:lastModifiedBy>Maria Antonietta D´elia Campos</cp:lastModifiedBy>
  <cp:revision>948</cp:revision>
  <cp:lastPrinted>2017-11-28T21:25:31Z</cp:lastPrinted>
  <dcterms:created xsi:type="dcterms:W3CDTF">2016-12-10T11:12:44Z</dcterms:created>
  <dcterms:modified xsi:type="dcterms:W3CDTF">2019-11-27T14:55:13Z</dcterms:modified>
</cp:coreProperties>
</file>