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11" r:id="rId2"/>
    <p:sldId id="464" r:id="rId3"/>
    <p:sldId id="541" r:id="rId4"/>
    <p:sldId id="542" r:id="rId5"/>
    <p:sldId id="540" r:id="rId6"/>
    <p:sldId id="543" r:id="rId7"/>
    <p:sldId id="544" r:id="rId8"/>
    <p:sldId id="545" r:id="rId9"/>
  </p:sldIdLst>
  <p:sldSz cx="12190413" cy="6858000"/>
  <p:notesSz cx="6858000" cy="9144000"/>
  <p:defaultTextStyle>
    <a:defPPr>
      <a:defRPr lang="pt-BR"/>
    </a:defPPr>
    <a:lvl1pPr marL="0" algn="l" defTabSz="102403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2019" algn="l" defTabSz="102403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4037" algn="l" defTabSz="102403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6055" algn="l" defTabSz="102403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8074" algn="l" defTabSz="102403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60092" algn="l" defTabSz="102403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2111" algn="l" defTabSz="102403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4129" algn="l" defTabSz="102403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6147" algn="l" defTabSz="102403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6D9F1"/>
    <a:srgbClr val="000000"/>
    <a:srgbClr val="95B3D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41" d="100"/>
          <a:sy n="41" d="100"/>
        </p:scale>
        <p:origin x="-918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D8F50-DE03-412C-8746-322A174D8D1D}" type="datetimeFigureOut">
              <a:rPr lang="pt-BR" smtClean="0"/>
              <a:t>27/11/2019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D51E-0167-449F-94EE-F3C2BB2D9C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281" y="2130425"/>
            <a:ext cx="10361851" cy="147002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2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4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8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60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2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84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96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040-99D3-416B-9103-BB3D950C8621}" type="datetimeFigureOut">
              <a:rPr lang="pt-BR" smtClean="0"/>
              <a:t>27/11/2019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EF7-BCF8-489C-AAC9-F33125797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15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040-99D3-416B-9103-BB3D950C8621}" type="datetimeFigureOut">
              <a:rPr lang="pt-BR" smtClean="0"/>
              <a:t>27/11/2019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EF7-BCF8-489C-AAC9-F33125797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23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8049" y="206377"/>
            <a:ext cx="2742843" cy="438785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522" y="206377"/>
            <a:ext cx="8025355" cy="438785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040-99D3-416B-9103-BB3D950C8621}" type="datetimeFigureOut">
              <a:rPr lang="pt-BR" smtClean="0"/>
              <a:t>27/11/2019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EF7-BCF8-489C-AAC9-F33125797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23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040-99D3-416B-9103-BB3D950C8621}" type="datetimeFigureOut">
              <a:rPr lang="pt-BR" smtClean="0"/>
              <a:t>27/11/2019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EF7-BCF8-489C-AAC9-F33125797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019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960" y="4406902"/>
            <a:ext cx="10361851" cy="136207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960" y="2906715"/>
            <a:ext cx="10361851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2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40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60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80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600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721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841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961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040-99D3-416B-9103-BB3D950C8621}" type="datetimeFigureOut">
              <a:rPr lang="pt-BR" smtClean="0"/>
              <a:t>27/11/2019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EF7-BCF8-489C-AAC9-F33125797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674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522" y="1200153"/>
            <a:ext cx="5384099" cy="339407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6793" y="1200153"/>
            <a:ext cx="5384099" cy="339407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040-99D3-416B-9103-BB3D950C8621}" type="datetimeFigureOut">
              <a:rPr lang="pt-BR" smtClean="0"/>
              <a:t>27/11/2019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EF7-BCF8-489C-AAC9-F33125797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79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21" y="274639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521" y="1535116"/>
            <a:ext cx="5386216" cy="6397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019" indent="0">
              <a:buNone/>
              <a:defRPr sz="2300" b="1"/>
            </a:lvl2pPr>
            <a:lvl3pPr marL="1024037" indent="0">
              <a:buNone/>
              <a:defRPr sz="2000" b="1"/>
            </a:lvl3pPr>
            <a:lvl4pPr marL="1536055" indent="0">
              <a:buNone/>
              <a:defRPr sz="1800" b="1"/>
            </a:lvl4pPr>
            <a:lvl5pPr marL="2048074" indent="0">
              <a:buNone/>
              <a:defRPr sz="1800" b="1"/>
            </a:lvl5pPr>
            <a:lvl6pPr marL="2560092" indent="0">
              <a:buNone/>
              <a:defRPr sz="1800" b="1"/>
            </a:lvl6pPr>
            <a:lvl7pPr marL="3072111" indent="0">
              <a:buNone/>
              <a:defRPr sz="1800" b="1"/>
            </a:lvl7pPr>
            <a:lvl8pPr marL="3584129" indent="0">
              <a:buNone/>
              <a:defRPr sz="1800" b="1"/>
            </a:lvl8pPr>
            <a:lvl9pPr marL="4096147" indent="0">
              <a:buNone/>
              <a:defRPr sz="18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521" y="2174876"/>
            <a:ext cx="5386216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2562" y="1535116"/>
            <a:ext cx="5388332" cy="6397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019" indent="0">
              <a:buNone/>
              <a:defRPr sz="2300" b="1"/>
            </a:lvl2pPr>
            <a:lvl3pPr marL="1024037" indent="0">
              <a:buNone/>
              <a:defRPr sz="2000" b="1"/>
            </a:lvl3pPr>
            <a:lvl4pPr marL="1536055" indent="0">
              <a:buNone/>
              <a:defRPr sz="1800" b="1"/>
            </a:lvl4pPr>
            <a:lvl5pPr marL="2048074" indent="0">
              <a:buNone/>
              <a:defRPr sz="1800" b="1"/>
            </a:lvl5pPr>
            <a:lvl6pPr marL="2560092" indent="0">
              <a:buNone/>
              <a:defRPr sz="1800" b="1"/>
            </a:lvl6pPr>
            <a:lvl7pPr marL="3072111" indent="0">
              <a:buNone/>
              <a:defRPr sz="1800" b="1"/>
            </a:lvl7pPr>
            <a:lvl8pPr marL="3584129" indent="0">
              <a:buNone/>
              <a:defRPr sz="1800" b="1"/>
            </a:lvl8pPr>
            <a:lvl9pPr marL="4096147" indent="0">
              <a:buNone/>
              <a:defRPr sz="18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2562" y="2174876"/>
            <a:ext cx="5388332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040-99D3-416B-9103-BB3D950C8621}" type="datetimeFigureOut">
              <a:rPr lang="pt-BR" smtClean="0"/>
              <a:t>27/11/2019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EF7-BCF8-489C-AAC9-F33125797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23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040-99D3-416B-9103-BB3D950C8621}" type="datetimeFigureOut">
              <a:rPr lang="pt-BR" smtClean="0"/>
              <a:t>27/11/2019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EF7-BCF8-489C-AAC9-F33125797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45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040-99D3-416B-9103-BB3D950C8621}" type="datetimeFigureOut">
              <a:rPr lang="pt-BR" smtClean="0"/>
              <a:t>27/11/2019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EF7-BCF8-489C-AAC9-F33125797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69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25" y="273051"/>
            <a:ext cx="4010562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525" y="1435103"/>
            <a:ext cx="4010562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12019" indent="0">
              <a:buNone/>
              <a:defRPr sz="1300"/>
            </a:lvl2pPr>
            <a:lvl3pPr marL="1024037" indent="0">
              <a:buNone/>
              <a:defRPr sz="1100"/>
            </a:lvl3pPr>
            <a:lvl4pPr marL="1536055" indent="0">
              <a:buNone/>
              <a:defRPr sz="1000"/>
            </a:lvl4pPr>
            <a:lvl5pPr marL="2048074" indent="0">
              <a:buNone/>
              <a:defRPr sz="1000"/>
            </a:lvl5pPr>
            <a:lvl6pPr marL="2560092" indent="0">
              <a:buNone/>
              <a:defRPr sz="1000"/>
            </a:lvl6pPr>
            <a:lvl7pPr marL="3072111" indent="0">
              <a:buNone/>
              <a:defRPr sz="1000"/>
            </a:lvl7pPr>
            <a:lvl8pPr marL="3584129" indent="0">
              <a:buNone/>
              <a:defRPr sz="1000"/>
            </a:lvl8pPr>
            <a:lvl9pPr marL="4096147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040-99D3-416B-9103-BB3D950C8621}" type="datetimeFigureOut">
              <a:rPr lang="pt-BR" smtClean="0"/>
              <a:t>27/11/2019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EF7-BCF8-489C-AAC9-F33125797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96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406" y="4800601"/>
            <a:ext cx="7314248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406" y="612776"/>
            <a:ext cx="7314248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12019" indent="0">
              <a:buNone/>
              <a:defRPr sz="3100"/>
            </a:lvl2pPr>
            <a:lvl3pPr marL="1024037" indent="0">
              <a:buNone/>
              <a:defRPr sz="2700"/>
            </a:lvl3pPr>
            <a:lvl4pPr marL="1536055" indent="0">
              <a:buNone/>
              <a:defRPr sz="2300"/>
            </a:lvl4pPr>
            <a:lvl5pPr marL="2048074" indent="0">
              <a:buNone/>
              <a:defRPr sz="2300"/>
            </a:lvl5pPr>
            <a:lvl6pPr marL="2560092" indent="0">
              <a:buNone/>
              <a:defRPr sz="2300"/>
            </a:lvl6pPr>
            <a:lvl7pPr marL="3072111" indent="0">
              <a:buNone/>
              <a:defRPr sz="2300"/>
            </a:lvl7pPr>
            <a:lvl8pPr marL="3584129" indent="0">
              <a:buNone/>
              <a:defRPr sz="2300"/>
            </a:lvl8pPr>
            <a:lvl9pPr marL="4096147" indent="0">
              <a:buNone/>
              <a:defRPr sz="23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406" y="5367340"/>
            <a:ext cx="7314248" cy="804863"/>
          </a:xfrm>
        </p:spPr>
        <p:txBody>
          <a:bodyPr/>
          <a:lstStyle>
            <a:lvl1pPr marL="0" indent="0">
              <a:buNone/>
              <a:defRPr sz="1600"/>
            </a:lvl1pPr>
            <a:lvl2pPr marL="512019" indent="0">
              <a:buNone/>
              <a:defRPr sz="1300"/>
            </a:lvl2pPr>
            <a:lvl3pPr marL="1024037" indent="0">
              <a:buNone/>
              <a:defRPr sz="1100"/>
            </a:lvl3pPr>
            <a:lvl4pPr marL="1536055" indent="0">
              <a:buNone/>
              <a:defRPr sz="1000"/>
            </a:lvl4pPr>
            <a:lvl5pPr marL="2048074" indent="0">
              <a:buNone/>
              <a:defRPr sz="1000"/>
            </a:lvl5pPr>
            <a:lvl6pPr marL="2560092" indent="0">
              <a:buNone/>
              <a:defRPr sz="1000"/>
            </a:lvl6pPr>
            <a:lvl7pPr marL="3072111" indent="0">
              <a:buNone/>
              <a:defRPr sz="1000"/>
            </a:lvl7pPr>
            <a:lvl8pPr marL="3584129" indent="0">
              <a:buNone/>
              <a:defRPr sz="1000"/>
            </a:lvl8pPr>
            <a:lvl9pPr marL="4096147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040-99D3-416B-9103-BB3D950C8621}" type="datetimeFigureOut">
              <a:rPr lang="pt-BR" smtClean="0"/>
              <a:t>27/11/2019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EF7-BCF8-489C-AAC9-F33125797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08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521" y="274639"/>
            <a:ext cx="10971372" cy="1143000"/>
          </a:xfrm>
          <a:prstGeom prst="rect">
            <a:avLst/>
          </a:prstGeom>
        </p:spPr>
        <p:txBody>
          <a:bodyPr vert="horz" lIns="102380" tIns="51189" rIns="102380" bIns="51189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521" y="1600204"/>
            <a:ext cx="10971372" cy="4525963"/>
          </a:xfrm>
          <a:prstGeom prst="rect">
            <a:avLst/>
          </a:prstGeom>
        </p:spPr>
        <p:txBody>
          <a:bodyPr vert="horz" lIns="102380" tIns="51189" rIns="102380" bIns="51189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102380" tIns="51189" rIns="102380" bIns="5118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4A040-99D3-416B-9103-BB3D950C8621}" type="datetimeFigureOut">
              <a:rPr lang="pt-BR" smtClean="0"/>
              <a:t>27/11/2019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102380" tIns="51189" rIns="102380" bIns="5118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102380" tIns="51189" rIns="102380" bIns="5118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67EF7-BCF8-489C-AAC9-F33125797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06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40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4014" indent="-384014" algn="l" defTabSz="102403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2030" indent="-320011" algn="l" defTabSz="1024037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46" indent="-256008" algn="l" defTabSz="102403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92064" indent="-256008" algn="l" defTabSz="1024037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4082" indent="-256008" algn="l" defTabSz="1024037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16101" indent="-256008" algn="l" defTabSz="102403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8120" indent="-256008" algn="l" defTabSz="102403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138" indent="-256008" algn="l" defTabSz="102403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52157" indent="-256008" algn="l" defTabSz="102403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2019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4037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6055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074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0092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2111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4129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6147" algn="l" defTabSz="102403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278780" y="3212976"/>
            <a:ext cx="8136903" cy="1000855"/>
          </a:xfrm>
          <a:prstGeom prst="rect">
            <a:avLst/>
          </a:prstGeom>
          <a:noFill/>
        </p:spPr>
        <p:txBody>
          <a:bodyPr wrap="square" lIns="76776" tIns="38388" rIns="76776" bIns="38388">
            <a:spAutoFit/>
          </a:bodyPr>
          <a:lstStyle/>
          <a:p>
            <a:pPr algn="ctr">
              <a:defRPr/>
            </a:pPr>
            <a:r>
              <a:rPr lang="pt-BR" sz="3000" b="1" dirty="0">
                <a:solidFill>
                  <a:schemeClr val="tx2"/>
                </a:solidFill>
                <a:latin typeface="+mj-lt"/>
              </a:rPr>
              <a:t>AUDITORIA FINANCEIRA NO </a:t>
            </a:r>
          </a:p>
          <a:p>
            <a:pPr algn="ctr">
              <a:defRPr/>
            </a:pPr>
            <a:r>
              <a:rPr lang="pt-BR" sz="3000" b="1" dirty="0">
                <a:solidFill>
                  <a:schemeClr val="tx2"/>
                </a:solidFill>
                <a:latin typeface="+mj-lt"/>
              </a:rPr>
              <a:t>BALANÇO GERAL DO ESTADO DO RIO DE JANEIRO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532591" y="4843898"/>
            <a:ext cx="3629283" cy="385302"/>
          </a:xfrm>
          <a:prstGeom prst="rect">
            <a:avLst/>
          </a:prstGeom>
          <a:noFill/>
        </p:spPr>
        <p:txBody>
          <a:bodyPr wrap="square" lIns="76776" tIns="38388" rIns="76776" bIns="38388" rtlCol="0">
            <a:spAutoFit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+mj-lt"/>
              </a:rPr>
              <a:t>Fernando Leão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77" y="-26529"/>
            <a:ext cx="921544" cy="688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080" y="260648"/>
            <a:ext cx="2736304" cy="190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24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19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2" y="333373"/>
            <a:ext cx="7770662" cy="2622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76786" tIns="38393" rIns="76786" bIns="38393">
            <a:spAutoFit/>
          </a:bodyPr>
          <a:lstStyle/>
          <a:p>
            <a:pPr marL="0" lvl="3" algn="just">
              <a:spcBef>
                <a:spcPts val="672"/>
              </a:spcBef>
              <a:spcAft>
                <a:spcPts val="672"/>
              </a:spcAft>
              <a:defRPr/>
            </a:pPr>
            <a:r>
              <a:rPr lang="pt-BR" sz="1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AUDITORIA FINANCEIRA</a:t>
            </a:r>
          </a:p>
        </p:txBody>
      </p:sp>
      <p:pic>
        <p:nvPicPr>
          <p:cNvPr id="35" name="Picture 2">
            <a:extLst>
              <a:ext uri="{FF2B5EF4-FFF2-40B4-BE49-F238E27FC236}">
                <a16:creationId xmlns:a16="http://schemas.microsoft.com/office/drawing/2014/main" xmlns="" id="{2621A182-F21F-44D3-A0BF-0AE1144B3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718" y="1268760"/>
            <a:ext cx="8453032" cy="2669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EA6A382E-A6B3-45EB-BD11-AD9E1BCF8571}"/>
              </a:ext>
            </a:extLst>
          </p:cNvPr>
          <p:cNvSpPr txBox="1"/>
          <p:nvPr/>
        </p:nvSpPr>
        <p:spPr>
          <a:xfrm>
            <a:off x="334566" y="4611323"/>
            <a:ext cx="11377264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ISSAI 200 </a:t>
            </a:r>
            <a:r>
              <a:rPr lang="pt-BR" dirty="0"/>
              <a:t>- o propósito de uma auditoria de demonstrações financeiras é </a:t>
            </a:r>
            <a:r>
              <a:rPr lang="pt-BR" b="1" dirty="0">
                <a:solidFill>
                  <a:srgbClr val="FF0000"/>
                </a:solidFill>
              </a:rPr>
              <a:t>aumentar o grau de confiança </a:t>
            </a:r>
            <a:r>
              <a:rPr lang="pt-BR" dirty="0"/>
              <a:t>dessas demonstrações </a:t>
            </a:r>
            <a:r>
              <a:rPr lang="pt-BR" b="1" dirty="0">
                <a:solidFill>
                  <a:srgbClr val="FF0000"/>
                </a:solidFill>
              </a:rPr>
              <a:t>por parte dos usuários previstos</a:t>
            </a:r>
            <a:r>
              <a:rPr lang="pt-BR" dirty="0"/>
              <a:t>. Para isso, o auditor deve expressar uma </a:t>
            </a:r>
            <a:r>
              <a:rPr lang="pt-BR" b="1" dirty="0">
                <a:solidFill>
                  <a:srgbClr val="FF0000"/>
                </a:solidFill>
              </a:rPr>
              <a:t>opinião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que forneça </a:t>
            </a:r>
            <a:r>
              <a:rPr lang="pt-BR" b="1" u="sng" dirty="0">
                <a:solidFill>
                  <a:srgbClr val="FF0000"/>
                </a:solidFill>
              </a:rPr>
              <a:t>segurança razoável aos tomadores de decisão </a:t>
            </a:r>
            <a:r>
              <a:rPr lang="pt-BR" dirty="0"/>
              <a:t>sobre a existência ou não de </a:t>
            </a:r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distorções relevantes</a:t>
            </a:r>
            <a:r>
              <a:rPr lang="pt-BR" dirty="0"/>
              <a:t> nas informações financeiras divulgadas, </a:t>
            </a:r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independente se causadas por erro ou fraude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357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19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2" y="333373"/>
            <a:ext cx="7770662" cy="2622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76786" tIns="38393" rIns="76786" bIns="38393">
            <a:spAutoFit/>
          </a:bodyPr>
          <a:lstStyle/>
          <a:p>
            <a:pPr marL="0" lvl="3" algn="just">
              <a:spcBef>
                <a:spcPts val="672"/>
              </a:spcBef>
              <a:spcAft>
                <a:spcPts val="672"/>
              </a:spcAft>
              <a:defRPr/>
            </a:pPr>
            <a:r>
              <a:rPr lang="pt-BR" sz="1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OBJETIVO DA FISCALIZAÇÃO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xmlns="" id="{D699B00E-0114-4C24-B82E-A5A17432BE1D}"/>
              </a:ext>
            </a:extLst>
          </p:cNvPr>
          <p:cNvSpPr txBox="1">
            <a:spLocks/>
          </p:cNvSpPr>
          <p:nvPr/>
        </p:nvSpPr>
        <p:spPr>
          <a:xfrm>
            <a:off x="694606" y="2204864"/>
            <a:ext cx="10657184" cy="2093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0" hangingPunct="0">
              <a:spcBef>
                <a:spcPct val="0"/>
              </a:spcBef>
              <a:buClr>
                <a:srgbClr val="FFC000"/>
              </a:buClr>
              <a:defRPr/>
            </a:pPr>
            <a:r>
              <a:rPr lang="pt-BR" sz="2400" dirty="0">
                <a:solidFill>
                  <a:schemeClr val="tx1"/>
                </a:solidFill>
              </a:rPr>
              <a:t>Verificar se as demonstrações financeiras consolidadas do Estado do Rio de Janeiro refletem, em todos os aspectos relevantes, a situação patrimonial em 31/12/19 e os resultados patrimonial, financeiro e orçamentário de acordo com a lei nº 4.320/64, a LRF e as demais normas aplicáveis.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8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19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2" y="333373"/>
            <a:ext cx="7770662" cy="2622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76786" tIns="38393" rIns="76786" bIns="38393">
            <a:spAutoFit/>
          </a:bodyPr>
          <a:lstStyle/>
          <a:p>
            <a:pPr marL="0" lvl="3" algn="just">
              <a:spcBef>
                <a:spcPts val="672"/>
              </a:spcBef>
              <a:spcAft>
                <a:spcPts val="672"/>
              </a:spcAft>
              <a:defRPr/>
            </a:pPr>
            <a:r>
              <a:rPr lang="pt-BR" sz="1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RESPONSABILIDADES DA EQUIPE DE AUDITORIA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5FEE6E4C-5F63-4E69-B423-3F902E21FCC1}"/>
              </a:ext>
            </a:extLst>
          </p:cNvPr>
          <p:cNvSpPr txBox="1"/>
          <p:nvPr/>
        </p:nvSpPr>
        <p:spPr>
          <a:xfrm>
            <a:off x="334566" y="1124744"/>
            <a:ext cx="11377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TRABALHO CONDUZIDO DE ACORDO COM:</a:t>
            </a:r>
          </a:p>
          <a:p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NORMAS DO TCE/RJ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NORMAS BRASILEIRAS DE CONTABILIDADE APLICADAS AO SETOR PÚBLICO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NORMAS ÉTICAS DO CFC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NORMAIS INTERNACIONAIS DE AUDITORIA DA INTOSSAI (ISSAI)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8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19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2" y="333373"/>
            <a:ext cx="7770662" cy="2622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76786" tIns="38393" rIns="76786" bIns="38393">
            <a:spAutoFit/>
          </a:bodyPr>
          <a:lstStyle/>
          <a:p>
            <a:pPr marL="0" lvl="3" algn="just">
              <a:spcBef>
                <a:spcPts val="672"/>
              </a:spcBef>
              <a:spcAft>
                <a:spcPts val="672"/>
              </a:spcAft>
              <a:defRPr/>
            </a:pPr>
            <a:r>
              <a:rPr lang="pt-BR" sz="1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BASE NORMATIVA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xmlns="" id="{D699B00E-0114-4C24-B82E-A5A17432BE1D}"/>
              </a:ext>
            </a:extLst>
          </p:cNvPr>
          <p:cNvSpPr txBox="1">
            <a:spLocks/>
          </p:cNvSpPr>
          <p:nvPr/>
        </p:nvSpPr>
        <p:spPr>
          <a:xfrm>
            <a:off x="1126654" y="908720"/>
            <a:ext cx="9649071" cy="2093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hangingPunct="0">
              <a:spcBef>
                <a:spcPct val="0"/>
              </a:spcBef>
              <a:buClr>
                <a:srgbClr val="FFC000"/>
              </a:buClr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1257300" lvl="2" indent="-342900" algn="l" eaLnBrk="0" hangingPunct="0">
              <a:spcBef>
                <a:spcPct val="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pt-BR" dirty="0">
              <a:solidFill>
                <a:schemeClr val="tx1"/>
              </a:solidFill>
            </a:endParaRPr>
          </a:p>
          <a:p>
            <a:pPr marL="1257300" lvl="2" indent="-342900" algn="l" eaLnBrk="0" hangingPunct="0">
              <a:spcBef>
                <a:spcPct val="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pt-BR" b="1" dirty="0">
                <a:solidFill>
                  <a:schemeClr val="tx1"/>
                </a:solidFill>
              </a:rPr>
              <a:t>ISSAI 100</a:t>
            </a:r>
            <a:r>
              <a:rPr lang="pt-BR" dirty="0">
                <a:solidFill>
                  <a:schemeClr val="tx1"/>
                </a:solidFill>
              </a:rPr>
              <a:t> – Princípios Fundamentais de Auditoria no Setor Público</a:t>
            </a:r>
          </a:p>
          <a:p>
            <a:pPr marL="1257300" lvl="2" indent="-342900" algn="l" eaLnBrk="0" hangingPunct="0">
              <a:spcBef>
                <a:spcPct val="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pt-BR" b="1" dirty="0">
                <a:solidFill>
                  <a:schemeClr val="tx1"/>
                </a:solidFill>
              </a:rPr>
              <a:t>ISSAI 200 </a:t>
            </a:r>
            <a:r>
              <a:rPr lang="pt-BR" dirty="0">
                <a:solidFill>
                  <a:schemeClr val="tx1"/>
                </a:solidFill>
              </a:rPr>
              <a:t>– Princípios Fundamentais de Auditoria Financeira</a:t>
            </a:r>
          </a:p>
          <a:p>
            <a:pPr lvl="2" algn="l" eaLnBrk="0" hangingPunct="0">
              <a:spcBef>
                <a:spcPct val="0"/>
              </a:spcBef>
              <a:buClr>
                <a:srgbClr val="FFC000"/>
              </a:buClr>
              <a:defRPr/>
            </a:pPr>
            <a:endParaRPr lang="pt-BR" dirty="0">
              <a:solidFill>
                <a:schemeClr val="tx1"/>
              </a:solidFill>
            </a:endParaRPr>
          </a:p>
          <a:p>
            <a:pPr marL="1257300" lvl="2" indent="-342900" algn="l" eaLnBrk="0" hangingPunct="0">
              <a:spcBef>
                <a:spcPct val="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pt-BR" dirty="0">
                <a:solidFill>
                  <a:schemeClr val="tx1"/>
                </a:solidFill>
              </a:rPr>
              <a:t>ISSAI 1300 – Planejamento da Auditoria Financeira</a:t>
            </a:r>
          </a:p>
          <a:p>
            <a:pPr marL="1257300" lvl="2" indent="-342900" algn="l" eaLnBrk="0" hangingPunct="0">
              <a:spcBef>
                <a:spcPct val="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pt-BR" dirty="0">
                <a:solidFill>
                  <a:schemeClr val="tx1"/>
                </a:solidFill>
              </a:rPr>
              <a:t>ISSAI 1315 – Identificação e Avaliação de RDR</a:t>
            </a:r>
          </a:p>
          <a:p>
            <a:pPr marL="1257300" lvl="2" indent="-342900" algn="l" eaLnBrk="0" hangingPunct="0">
              <a:spcBef>
                <a:spcPct val="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pt-BR" dirty="0">
                <a:solidFill>
                  <a:schemeClr val="tx1"/>
                </a:solidFill>
              </a:rPr>
              <a:t>ISSAI 1320 – Materialidade no Planejamento e na Execução</a:t>
            </a:r>
          </a:p>
          <a:p>
            <a:pPr marL="1257300" lvl="2" indent="-342900" algn="l" eaLnBrk="0" hangingPunct="0">
              <a:spcBef>
                <a:spcPct val="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pt-BR" dirty="0">
                <a:solidFill>
                  <a:schemeClr val="tx1"/>
                </a:solidFill>
              </a:rPr>
              <a:t>ISSAI 1501 – Evidência de auditorias</a:t>
            </a:r>
          </a:p>
          <a:p>
            <a:pPr marL="1257300" lvl="2" indent="-342900" algn="l" eaLnBrk="0" hangingPunct="0">
              <a:spcBef>
                <a:spcPct val="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pt-BR" dirty="0">
                <a:solidFill>
                  <a:schemeClr val="tx1"/>
                </a:solidFill>
              </a:rPr>
              <a:t>ISSAI 1505 – Confirmações Externas</a:t>
            </a:r>
          </a:p>
        </p:txBody>
      </p:sp>
    </p:spTree>
    <p:extLst>
      <p:ext uri="{BB962C8B-B14F-4D97-AF65-F5344CB8AC3E}">
        <p14:creationId xmlns:p14="http://schemas.microsoft.com/office/powerpoint/2010/main" val="161314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19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2" y="333373"/>
            <a:ext cx="7770662" cy="2622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76786" tIns="38393" rIns="76786" bIns="38393">
            <a:spAutoFit/>
          </a:bodyPr>
          <a:lstStyle/>
          <a:p>
            <a:pPr marL="0" lvl="3" algn="just">
              <a:spcBef>
                <a:spcPts val="672"/>
              </a:spcBef>
              <a:spcAft>
                <a:spcPts val="672"/>
              </a:spcAft>
              <a:defRPr/>
            </a:pPr>
            <a:r>
              <a:rPr lang="pt-BR" sz="1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RESPONSABILIDADES DA EQUIPE DE AUDITORIA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5FEE6E4C-5F63-4E69-B423-3F902E21FCC1}"/>
              </a:ext>
            </a:extLst>
          </p:cNvPr>
          <p:cNvSpPr txBox="1"/>
          <p:nvPr/>
        </p:nvSpPr>
        <p:spPr>
          <a:xfrm>
            <a:off x="334566" y="1124744"/>
            <a:ext cx="113772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AVALIAÇÃO DE RISCOS A NÍVEL DE ENTIDADE E A NÍVEL DE ATIVIDADES (COSO)</a:t>
            </a:r>
          </a:p>
          <a:p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VERIFICAR A ADEQUAÇÃO DAS PRÁTICAS CONTÁBEIS E RAZOABILIDADE DAS ESTIMATIVAS CONTÁBEIS FEITAS PELAS ENTIDADES</a:t>
            </a:r>
          </a:p>
          <a:p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AVALIAR OS CONTROLES (CONTUDO, NÃO HÁ OPINIÃO SOBRE ELES)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027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19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2" y="333373"/>
            <a:ext cx="7770662" cy="2622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76786" tIns="38393" rIns="76786" bIns="38393">
            <a:spAutoFit/>
          </a:bodyPr>
          <a:lstStyle/>
          <a:p>
            <a:pPr marL="0" lvl="3" algn="just">
              <a:spcBef>
                <a:spcPts val="672"/>
              </a:spcBef>
              <a:spcAft>
                <a:spcPts val="672"/>
              </a:spcAft>
              <a:defRPr/>
            </a:pPr>
            <a:r>
              <a:rPr lang="pt-BR" sz="1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RESPONSABILIDADES DA ADMINISTRAÇÃO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5FEE6E4C-5F63-4E69-B423-3F902E21FCC1}"/>
              </a:ext>
            </a:extLst>
          </p:cNvPr>
          <p:cNvSpPr txBox="1"/>
          <p:nvPr/>
        </p:nvSpPr>
        <p:spPr>
          <a:xfrm>
            <a:off x="334566" y="1124744"/>
            <a:ext cx="1137726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OS TRABALHOS DE AUDITORIA SERÃO CONDUZIDOS COM BASE NO FATO DE QUE A ADMINISTRAÇÃO ENTENDE QUE É RESPONSÁVEL:</a:t>
            </a:r>
          </a:p>
          <a:p>
            <a:endParaRPr lang="pt-BR" dirty="0"/>
          </a:p>
          <a:p>
            <a:pPr marL="457200" indent="-457200">
              <a:buAutoNum type="alphaLcParenBoth"/>
            </a:pPr>
            <a:r>
              <a:rPr lang="pt-BR" dirty="0"/>
              <a:t>pela elaboração e adequada apresentação das demonstrações financeiras, de acordo com as práticas contábeis adotadas no Brasil; </a:t>
            </a:r>
          </a:p>
          <a:p>
            <a:pPr marL="457200" indent="-457200">
              <a:buAutoNum type="alphaLcParenBoth"/>
            </a:pPr>
            <a:endParaRPr lang="pt-BR" dirty="0"/>
          </a:p>
          <a:p>
            <a:r>
              <a:rPr lang="pt-BR" dirty="0"/>
              <a:t>(b) pelo controle interno necessário para permitir a elaboração de demonstrações financeiras livres de distorções relevantes, independentemente se causada por fraude ou erro; e </a:t>
            </a:r>
          </a:p>
          <a:p>
            <a:endParaRPr lang="pt-BR" dirty="0"/>
          </a:p>
          <a:p>
            <a:r>
              <a:rPr lang="pt-BR" dirty="0"/>
              <a:t>(c) por nos fornecer: </a:t>
            </a:r>
          </a:p>
          <a:p>
            <a:endParaRPr lang="pt-BR" dirty="0"/>
          </a:p>
          <a:p>
            <a:pPr marL="723900"/>
            <a:r>
              <a:rPr lang="pt-BR" dirty="0"/>
              <a:t>(i) acesso a todas as informações relevantes relacionadas às demonstrações financeiras, como registros, documentação e outros; </a:t>
            </a:r>
          </a:p>
          <a:p>
            <a:pPr marL="723900">
              <a:buAutoNum type="romanLcParenBoth"/>
            </a:pPr>
            <a:endParaRPr lang="pt-BR" dirty="0"/>
          </a:p>
          <a:p>
            <a:pPr marL="723900"/>
            <a:r>
              <a:rPr lang="pt-BR" dirty="0"/>
              <a:t>(</a:t>
            </a:r>
            <a:r>
              <a:rPr lang="pt-BR" dirty="0" err="1"/>
              <a:t>ii</a:t>
            </a:r>
            <a:r>
              <a:rPr lang="pt-BR" dirty="0"/>
              <a:t>) informações adicionais, que o auditor pode solicitar para realização da auditoria; e</a:t>
            </a:r>
          </a:p>
          <a:p>
            <a:pPr marL="723900"/>
            <a:r>
              <a:rPr lang="pt-BR" dirty="0"/>
              <a:t> </a:t>
            </a:r>
          </a:p>
          <a:p>
            <a:pPr marL="723900"/>
            <a:r>
              <a:rPr lang="pt-BR" dirty="0"/>
              <a:t>(</a:t>
            </a:r>
            <a:r>
              <a:rPr lang="pt-BR" dirty="0" err="1"/>
              <a:t>iii</a:t>
            </a:r>
            <a:r>
              <a:rPr lang="pt-BR" dirty="0"/>
              <a:t>) acesso irrestrito às pessoas e aos sistemas informatizados, que o auditor determinar como necessário para obter evidência de auditoria.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969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026754" y="3789040"/>
            <a:ext cx="8136903" cy="539191"/>
          </a:xfrm>
          <a:prstGeom prst="rect">
            <a:avLst/>
          </a:prstGeom>
          <a:noFill/>
        </p:spPr>
        <p:txBody>
          <a:bodyPr wrap="square" lIns="76776" tIns="38388" rIns="76776" bIns="38388">
            <a:spAutoFit/>
          </a:bodyPr>
          <a:lstStyle/>
          <a:p>
            <a:pPr algn="ctr">
              <a:defRPr/>
            </a:pPr>
            <a:r>
              <a:rPr lang="pt-BR" sz="3000" b="1" dirty="0">
                <a:solidFill>
                  <a:schemeClr val="tx2"/>
                </a:solidFill>
                <a:latin typeface="+mj-lt"/>
              </a:rPr>
              <a:t>OBRIGADO!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77" y="-26529"/>
            <a:ext cx="921544" cy="688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080" y="260648"/>
            <a:ext cx="2736304" cy="190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04038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7504</TotalTime>
  <Words>407</Words>
  <Application>Microsoft Office PowerPoint</Application>
  <PresentationFormat>Personalizar</PresentationFormat>
  <Paragraphs>50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Maria Antonietta D´elia Campos</cp:lastModifiedBy>
  <cp:revision>842</cp:revision>
  <dcterms:created xsi:type="dcterms:W3CDTF">2017-06-21T12:43:19Z</dcterms:created>
  <dcterms:modified xsi:type="dcterms:W3CDTF">2019-11-27T14:54:28Z</dcterms:modified>
</cp:coreProperties>
</file>