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56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9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2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27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7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52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72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87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3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77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70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3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78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1191-1B79-4BD4-B159-58457B1D00CF}" type="datetimeFigureOut">
              <a:rPr lang="pt-BR" smtClean="0"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100B8-690F-4D65-8131-F8554E1F8B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23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lanejamento.gov.br/assuntos/gestao/controle-interno/170330_matriz-de-riscos.pd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91" y="414338"/>
            <a:ext cx="165032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131840" y="1772816"/>
            <a:ext cx="2367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MATRIZ DE RISCOS TCE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55650" y="3369766"/>
            <a:ext cx="76327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Objetivo: Identificar e avaliar os riscos e controles associados a cada uma das afirmações da administração que estão incorporadas às demonstrações financeiras.</a:t>
            </a:r>
            <a:endParaRPr lang="pt-BR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9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1475656" y="4437112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PRAZO: ATÉ O DIA 11 DE AGOSTO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/>
              <a:t>APÓS A CONCLUSÃO DO QUESTIONÁRIO, ENVIAR PARA </a:t>
            </a:r>
            <a:r>
              <a:rPr lang="pt-BR" dirty="0" smtClean="0"/>
              <a:t>fernandofcl@tce.rj.gov.br </a:t>
            </a:r>
            <a:r>
              <a:rPr lang="pt-BR" dirty="0" smtClean="0"/>
              <a:t>(NÃO É NECESSÁRIO IMPRIMIR)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10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827584" y="2704852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A </a:t>
            </a:r>
            <a:r>
              <a:rPr lang="pt-BR" b="1" dirty="0">
                <a:hlinkClick r:id="rId6"/>
              </a:rPr>
              <a:t>Matriz de Riscos</a:t>
            </a:r>
            <a:r>
              <a:rPr lang="pt-BR" dirty="0"/>
              <a:t> é uma ferramenta que permite aos gestores mensurar, avaliar e ordenar os eventos de riscos que podem afetar o alcance dos objetivos do processo da </a:t>
            </a:r>
            <a:r>
              <a:rPr lang="pt-BR" dirty="0" smtClean="0"/>
              <a:t>unidade.</a:t>
            </a:r>
            <a:r>
              <a:rPr lang="pt-BR" dirty="0"/>
              <a:t>  Ela apresenta escala de probabilidade e impacto (5x5) e está particionada em quatro regiões. Tais regiões caracterizam os níveis de riscos dimensionados em função do apetite a risco definido pelo </a:t>
            </a:r>
            <a:r>
              <a:rPr lang="pt-BR" dirty="0" smtClean="0"/>
              <a:t>elaborador da Matriz.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8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491" y="414338"/>
            <a:ext cx="1650329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m para matriz de ris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0" y="2420888"/>
            <a:ext cx="782829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9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39552" y="155679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Riscos Inerentes (RI) é a suscetibilidade de uma afirmação a respeito de uma transação, saldo contábil ou divulgação, a uma distorção que possa ser relevante, individualmente ou em conjunto com outras distorções, antes da consideração de quaisquer controles associados.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avaliação destes riscos significa estimar a probabilidade (P) e o impacto (I) de cada risco identificado, excluindo os efeitos dos controles identificados.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probabilidade refere-se a uma avaliação da possibilidade de ocorrência de um evento que leve a uma distorção relevante nas afirmações. O impacto refere-se à avaliação da relevância da distorção.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Alguns fatores, à título exemplificativo, que devem ser levados em consideração na avaliação da probabilidade e impacto dos riscos inerentes: a) utilização de inscrições genéricas; b) integrações entre sistemas informatizados; c) unidade gestora responsável pelo controle do maior montante inerente à conta contábil.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827584" y="1844824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Riscos de Controle (RC) é o risco de que uma distorção relevante não seja prevenida, detectada e corrigida tempestivamente pelo controle interno da entidade. Assim, o objetivo é identificar os controles internos instituídos.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Controles Internos são as políticas e os procedimentos definidos pela administração e implementados para responder aos riscos inerentes. Exemplos: sistemas de informação e o processamento de informações, atividades de controle manuais (autorizações, revisões de desempenho, segregações de funções e controles físicos), dentre outros.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Devem ser especificados, de forma clara e sucinta, todos os controles realizados manualmente ou automatizados por determinado sistema, bem como se o controle é realizado a nível de órgão central de controle interno ou de estrutura interna mantida por órgão setorial/unidade gestora.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70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97886"/>
              </p:ext>
            </p:extLst>
          </p:nvPr>
        </p:nvGraphicFramePr>
        <p:xfrm>
          <a:off x="457200" y="3321050"/>
          <a:ext cx="8507288" cy="1332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0129"/>
                <a:gridCol w="1095034"/>
                <a:gridCol w="672125"/>
              </a:tblGrid>
              <a:tr h="6660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Elaborado por: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Data: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666043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Informar</a:t>
                      </a:r>
                      <a:r>
                        <a:rPr lang="pt-BR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 nome do (ou dos) servidores que responderam o questionário, suas respectivas </a:t>
                      </a:r>
                      <a:r>
                        <a:rPr lang="pt-BR" sz="1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COSEC’s</a:t>
                      </a:r>
                      <a:r>
                        <a:rPr lang="pt-BR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e </a:t>
                      </a:r>
                      <a:r>
                        <a:rPr lang="pt-BR" sz="12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COSEA’s</a:t>
                      </a:r>
                      <a:r>
                        <a:rPr lang="pt-BR" sz="12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e informar também a Unidade Gestora ou Unidades Gestoras sob a responsabilidade dos elaboradores. </a:t>
                      </a:r>
                      <a:endParaRPr lang="pt-B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3131840" y="1772816"/>
            <a:ext cx="2367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 O QUESTIONÁRIO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10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42182"/>
              </p:ext>
            </p:extLst>
          </p:nvPr>
        </p:nvGraphicFramePr>
        <p:xfrm>
          <a:off x="307977" y="1844824"/>
          <a:ext cx="8584502" cy="4763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663"/>
                <a:gridCol w="2160240"/>
                <a:gridCol w="2808312"/>
                <a:gridCol w="216024"/>
                <a:gridCol w="216024"/>
                <a:gridCol w="1368152"/>
                <a:gridCol w="792087"/>
              </a:tblGrid>
              <a:tr h="237202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Despesas pagas antecipadamente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Existência e Ocorrência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Valores pagos antecipadamente não existem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Transações e eventos não ocorreram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Transações, eventos e outros assuntos divulgados não ocorreram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Transações, eventos e outros assuntos divulgados não pertencem à entidade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Integralidade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Valores pagos antecipadamente não registrados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Transações e eventos não registrados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Divulgações relevantes não incluídas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Direitos e Obrigações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A entidade não detém ou controla os direitos reconhecidos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Exatidão, Valorização e Alocação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Utilização de base de mensuração inapropriada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Ajustes resultantes de valorização ou alocação inapropriados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Valores e outros dados não registrados adequadamente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Divulgação inadequada e com valores inapropriados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Corte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Transações e eventos registrados de forma intempestiva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Classificação e Compreensibilidade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Transações e eventos registrados em contas incorretas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Valores pagos antecipadamente não apresentados e descritos adequadamente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Valores pagos antecipadamente não divulgados de forma clara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 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  <a:tr h="2372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Conformidade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Transações e eventos não seguem leis, regulamentos e outro normativo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 dirty="0">
                          <a:effectLst/>
                        </a:rPr>
                        <a:t> 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00523"/>
              </p:ext>
            </p:extLst>
          </p:nvPr>
        </p:nvGraphicFramePr>
        <p:xfrm>
          <a:off x="307974" y="1412776"/>
          <a:ext cx="8584503" cy="310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813"/>
                <a:gridCol w="2148093"/>
                <a:gridCol w="2812476"/>
                <a:gridCol w="211860"/>
                <a:gridCol w="216024"/>
                <a:gridCol w="1369424"/>
                <a:gridCol w="790813"/>
              </a:tblGrid>
              <a:tr h="2190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ÁREA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AFIRMAÇÕES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DESCRIÇÃO DO RISCO INERENTE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P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I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DESCRIÇÃO DOS CONTROLES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 smtClean="0">
                          <a:effectLst/>
                        </a:rPr>
                        <a:t>OBSERVAÇÃO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77" marR="5477" marT="547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23530"/>
              </p:ext>
            </p:extLst>
          </p:nvPr>
        </p:nvGraphicFramePr>
        <p:xfrm>
          <a:off x="609600" y="2762250"/>
          <a:ext cx="7924800" cy="1746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/>
                <a:gridCol w="4267200"/>
              </a:tblGrid>
              <a:tr h="2495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ESCALAS PARA AVALIAÇÃO DA PROBABILIDADE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55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PROBABILIDADE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EXEMPLO QUALITATIVO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MUITO BAIXA (MB)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A probabilidade de ocorrer é improvável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BAIXA (BX)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A probabilidade de ocorrer é rara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MÉDIA (MD)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A probabilidade de ocorrer é possível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ALTA (AL)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A probabilidade de ocorrer é provável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MUITO ALTA (MA)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 dirty="0">
                          <a:effectLst/>
                        </a:rPr>
                        <a:t>A probabilidade de ocorrer é praticamente certa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38949"/>
              </p:ext>
            </p:extLst>
          </p:nvPr>
        </p:nvGraphicFramePr>
        <p:xfrm>
          <a:off x="609600" y="4941168"/>
          <a:ext cx="7924800" cy="249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/>
                <a:gridCol w="4267200"/>
              </a:tblGrid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NÃO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INCIDE (NI)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Quando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 ocorrência não faz parte do universo da UG.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6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079" y="414338"/>
            <a:ext cx="1650329" cy="66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4" descr="Resultado de imagem para auditoria geral do estado do rio de janeir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0" name="Picture 6" descr="Resultado de imagem para auditoria geral do estado do rio de janei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"/>
            <a:ext cx="1440160" cy="66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572"/>
            <a:ext cx="2736304" cy="32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5060"/>
            <a:ext cx="2736304" cy="33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53636"/>
              </p:ext>
            </p:extLst>
          </p:nvPr>
        </p:nvGraphicFramePr>
        <p:xfrm>
          <a:off x="679648" y="2378324"/>
          <a:ext cx="7924800" cy="3282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3048000"/>
                <a:gridCol w="1828800"/>
                <a:gridCol w="609600"/>
                <a:gridCol w="609600"/>
              </a:tblGrid>
              <a:tr h="2108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ESCALAS PARA AVALIAÇÃO DO IMPACTO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8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IMPACTO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EXEMPLO QUALITATIVO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EXEMPLO QUANTITATIVO*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16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MUITO BAIXA (MB)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 impacto é claramente trivial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Omissão ou distorções abaixo do limite para acumulação de distorções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71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BAIXO (BX)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 impacto é muito inferior à materialidade para execução da auditoria e, mesmo em conjunto, pode não levar a distorção relevante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Omissão ou distorção de 5000 a 10000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71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MÉDIO (MD)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 impacto é inferior à materialidade para execução da auditoria, mas, em conjunto, pode levar a distorção relevante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Omissão ou distorção de 10000 a 50000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71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ALTO (AL)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 impacto é próximo à materialidade para execução da auditoria e, em conjunto, muito provavelmente levará a distorção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Omissão ou distorção de 50000 a 100000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71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MUITO ALTO (MA)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 impacto excede à materialidade para execução da auditoria, podendo assumir relevância para as demonstrações financeiras como um todo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pt-BR" sz="1100" u="none" strike="noStrike">
                          <a:effectLst/>
                        </a:rPr>
                        <a:t>Omissão ou distorção acima de 100000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08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O exemplo leva em conta a materialidade de 1% em cima de uma conta contábil no valor de R$10.000.000,00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169765"/>
              </p:ext>
            </p:extLst>
          </p:nvPr>
        </p:nvGraphicFramePr>
        <p:xfrm>
          <a:off x="679648" y="5915751"/>
          <a:ext cx="7924800" cy="249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/>
                <a:gridCol w="4267200"/>
              </a:tblGrid>
              <a:tr h="2495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NÃO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INCIDE (NI)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Quando</a:t>
                      </a:r>
                      <a:r>
                        <a:rPr lang="pt-BR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 ocorrência não faz parte do universo da UG.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4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814</Words>
  <Application>Microsoft Office PowerPoint</Application>
  <PresentationFormat>Apresentação na tela (4:3)</PresentationFormat>
  <Paragraphs>163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Pereira Iglesias</dc:creator>
  <cp:lastModifiedBy>Administrador</cp:lastModifiedBy>
  <cp:revision>10</cp:revision>
  <dcterms:created xsi:type="dcterms:W3CDTF">2017-08-01T20:17:39Z</dcterms:created>
  <dcterms:modified xsi:type="dcterms:W3CDTF">2017-08-02T13:17:24Z</dcterms:modified>
</cp:coreProperties>
</file>