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60"/>
  </p:notesMasterIdLst>
  <p:sldIdLst>
    <p:sldId id="369" r:id="rId3"/>
    <p:sldId id="370" r:id="rId4"/>
    <p:sldId id="371" r:id="rId5"/>
    <p:sldId id="372" r:id="rId6"/>
    <p:sldId id="373" r:id="rId7"/>
    <p:sldId id="374" r:id="rId8"/>
    <p:sldId id="375" r:id="rId9"/>
    <p:sldId id="376" r:id="rId10"/>
    <p:sldId id="377" r:id="rId11"/>
    <p:sldId id="378" r:id="rId12"/>
    <p:sldId id="379" r:id="rId13"/>
    <p:sldId id="380" r:id="rId14"/>
    <p:sldId id="381" r:id="rId15"/>
    <p:sldId id="382" r:id="rId16"/>
    <p:sldId id="383" r:id="rId17"/>
    <p:sldId id="384" r:id="rId18"/>
    <p:sldId id="385" r:id="rId19"/>
    <p:sldId id="386" r:id="rId20"/>
    <p:sldId id="387" r:id="rId21"/>
    <p:sldId id="388" r:id="rId22"/>
    <p:sldId id="389" r:id="rId23"/>
    <p:sldId id="390" r:id="rId24"/>
    <p:sldId id="391" r:id="rId25"/>
    <p:sldId id="392" r:id="rId26"/>
    <p:sldId id="393" r:id="rId27"/>
    <p:sldId id="394" r:id="rId28"/>
    <p:sldId id="395" r:id="rId29"/>
    <p:sldId id="396" r:id="rId30"/>
    <p:sldId id="397" r:id="rId31"/>
    <p:sldId id="398" r:id="rId32"/>
    <p:sldId id="399" r:id="rId33"/>
    <p:sldId id="400" r:id="rId34"/>
    <p:sldId id="401" r:id="rId35"/>
    <p:sldId id="402" r:id="rId36"/>
    <p:sldId id="403" r:id="rId37"/>
    <p:sldId id="404" r:id="rId38"/>
    <p:sldId id="367" r:id="rId39"/>
    <p:sldId id="301" r:id="rId40"/>
    <p:sldId id="308" r:id="rId41"/>
    <p:sldId id="309" r:id="rId42"/>
    <p:sldId id="310" r:id="rId43"/>
    <p:sldId id="326" r:id="rId44"/>
    <p:sldId id="304" r:id="rId45"/>
    <p:sldId id="305" r:id="rId46"/>
    <p:sldId id="316" r:id="rId47"/>
    <p:sldId id="317" r:id="rId48"/>
    <p:sldId id="318" r:id="rId49"/>
    <p:sldId id="319" r:id="rId50"/>
    <p:sldId id="368" r:id="rId51"/>
    <p:sldId id="321" r:id="rId52"/>
    <p:sldId id="322" r:id="rId53"/>
    <p:sldId id="325" r:id="rId54"/>
    <p:sldId id="324" r:id="rId55"/>
    <p:sldId id="328" r:id="rId56"/>
    <p:sldId id="327" r:id="rId57"/>
    <p:sldId id="330" r:id="rId58"/>
    <p:sldId id="329" r:id="rId5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8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4657BC-E243-4228-843C-7F602174FAF7}" type="datetimeFigureOut">
              <a:rPr lang="pt-BR" smtClean="0"/>
              <a:t>07/05/2014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7F96B-59D5-4437-8021-FC5258E48E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1942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7F96B-59D5-4437-8021-FC5258E48E11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38399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7F96B-59D5-4437-8021-FC5258E48E11}" type="slidenum">
              <a:rPr lang="pt-BR" smtClean="0"/>
              <a:t>55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5228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7F96B-59D5-4437-8021-FC5258E48E11}" type="slidenum">
              <a:rPr lang="pt-BR" smtClean="0"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5228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7F96B-59D5-4437-8021-FC5258E48E11}" type="slidenum">
              <a:rPr lang="pt-BR" smtClean="0"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5228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7F96B-59D5-4437-8021-FC5258E48E11}" type="slidenum">
              <a:rPr lang="pt-BR" smtClean="0"/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5228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7F96B-59D5-4437-8021-FC5258E48E11}" type="slidenum">
              <a:rPr lang="pt-BR" smtClean="0"/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5228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7F96B-59D5-4437-8021-FC5258E48E11}" type="slidenum">
              <a:rPr lang="pt-BR" smtClean="0"/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5228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7F96B-59D5-4437-8021-FC5258E48E11}" type="slidenum">
              <a:rPr lang="pt-BR" smtClean="0"/>
              <a:t>52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5228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7F96B-59D5-4437-8021-FC5258E48E11}" type="slidenum">
              <a:rPr lang="pt-BR" smtClean="0"/>
              <a:t>53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5228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7F96B-59D5-4437-8021-FC5258E48E11}" type="slidenum">
              <a:rPr lang="pt-BR" smtClean="0"/>
              <a:t>54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5228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A768C-9543-455B-A1FE-4D1637C0FE1F}" type="datetimeFigureOut">
              <a:rPr lang="pt-BR" smtClean="0"/>
              <a:t>07/05/2014</a:t>
            </a:fld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134C4A-9D79-4985-A1CE-2F516E608D40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A768C-9543-455B-A1FE-4D1637C0FE1F}" type="datetimeFigureOut">
              <a:rPr lang="pt-BR" smtClean="0"/>
              <a:t>07/05/2014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34C4A-9D79-4985-A1CE-2F516E608D4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A768C-9543-455B-A1FE-4D1637C0FE1F}" type="datetimeFigureOut">
              <a:rPr lang="pt-BR" smtClean="0"/>
              <a:t>07/05/2014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34C4A-9D79-4985-A1CE-2F516E608D4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E51CA-BF4D-4751-B768-7508E5AC4733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07/05/2014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A5D2-1E24-4E43-A875-4E1AEDBB6A6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447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12856-8C5B-438A-BD54-0D82DB2E4C8F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07/05/2014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A5D2-1E24-4E43-A875-4E1AEDBB6A6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722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648B-81EB-4D8C-A0BE-E962573A2CC1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07/05/2014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A5D2-1E24-4E43-A875-4E1AEDBB6A6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457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E16E7-D5E9-49A0-8FB0-EBA8CD423D5B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07/05/2014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A5D2-1E24-4E43-A875-4E1AEDBB6A6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084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68D3-6A92-4E9D-892D-467B2B6448A0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07/05/2014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A5D2-1E24-4E43-A875-4E1AEDBB6A6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42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BCED8-7E96-4ECA-B6EB-8321DC17E556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07/05/2014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A5D2-1E24-4E43-A875-4E1AEDBB6A6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2063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07E3-9C7B-40FF-92BD-4E46AED6C924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07/05/2014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A5D2-1E24-4E43-A875-4E1AEDBB6A6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986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2D3D3-DB4A-4174-B55F-85D0CC5174D0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07/05/2014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A5D2-1E24-4E43-A875-4E1AEDBB6A6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808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A768C-9543-455B-A1FE-4D1637C0FE1F}" type="datetimeFigureOut">
              <a:rPr lang="pt-BR" smtClean="0"/>
              <a:t>07/05/2014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34C4A-9D79-4985-A1CE-2F516E608D4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3699E-8217-4231-BA79-D4AB6631B7A3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07/05/2014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A5D2-1E24-4E43-A875-4E1AEDBB6A6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6788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E15A5-6C26-40F1-B5C0-3F7D27B7B7F9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07/05/2014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A5D2-1E24-4E43-A875-4E1AEDBB6A6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7111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ADA3-2061-417F-9A59-6BA6CBC808F5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07/05/2014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A5D2-1E24-4E43-A875-4E1AEDBB6A6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608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A768C-9543-455B-A1FE-4D1637C0FE1F}" type="datetimeFigureOut">
              <a:rPr lang="pt-BR" smtClean="0"/>
              <a:t>07/05/2014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34C4A-9D79-4985-A1CE-2F516E608D40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A768C-9543-455B-A1FE-4D1637C0FE1F}" type="datetimeFigureOut">
              <a:rPr lang="pt-BR" smtClean="0"/>
              <a:t>07/05/2014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34C4A-9D79-4985-A1CE-2F516E608D40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A768C-9543-455B-A1FE-4D1637C0FE1F}" type="datetimeFigureOut">
              <a:rPr lang="pt-BR" smtClean="0"/>
              <a:t>07/05/2014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34C4A-9D79-4985-A1CE-2F516E608D40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A768C-9543-455B-A1FE-4D1637C0FE1F}" type="datetimeFigureOut">
              <a:rPr lang="pt-BR" smtClean="0"/>
              <a:t>07/05/2014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34C4A-9D79-4985-A1CE-2F516E608D4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A768C-9543-455B-A1FE-4D1637C0FE1F}" type="datetimeFigureOut">
              <a:rPr lang="pt-BR" smtClean="0"/>
              <a:t>07/05/2014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34C4A-9D79-4985-A1CE-2F516E608D4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A768C-9543-455B-A1FE-4D1637C0FE1F}" type="datetimeFigureOut">
              <a:rPr lang="pt-BR" smtClean="0"/>
              <a:t>07/05/2014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34C4A-9D79-4985-A1CE-2F516E608D4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A768C-9543-455B-A1FE-4D1637C0FE1F}" type="datetimeFigureOut">
              <a:rPr lang="pt-BR" smtClean="0"/>
              <a:t>07/05/2014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34C4A-9D79-4985-A1CE-2F516E608D4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42A768C-9543-455B-A1FE-4D1637C0FE1F}" type="datetimeFigureOut">
              <a:rPr lang="pt-BR" smtClean="0"/>
              <a:t>07/05/2014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A134C4A-9D79-4985-A1CE-2F516E608D40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BED7B-EC31-4A7D-A6B5-1CD4144D9855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07/05/2014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8A5D2-1E24-4E43-A875-4E1AEDBB6A6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211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ensador.uol.com.br/autor/john_kennedy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mailto:stephaniegs@fazenda.rj.gov.br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0065" y="1772816"/>
            <a:ext cx="8388399" cy="2016224"/>
          </a:xfrm>
        </p:spPr>
        <p:txBody>
          <a:bodyPr/>
          <a:lstStyle/>
          <a:p>
            <a:r>
              <a:rPr lang="pt-BR" dirty="0" smtClean="0"/>
              <a:t>Ajuste Inicial e Depreciação dos Bens Móveis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828181"/>
            <a:ext cx="8291264" cy="2553147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 smtClean="0">
                <a:solidFill>
                  <a:schemeClr val="tx1"/>
                </a:solidFill>
              </a:rPr>
              <a:t>Orientação para a Administração Direta, Autarquias e Fundações sobre os procedimentos a serem adotados.</a:t>
            </a:r>
          </a:p>
          <a:p>
            <a:pPr marL="0" indent="0" algn="ctr">
              <a:buNone/>
            </a:pPr>
            <a:endParaRPr lang="pt-BR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pt-BR" dirty="0" smtClean="0">
                <a:solidFill>
                  <a:schemeClr val="tx1"/>
                </a:solidFill>
              </a:rPr>
              <a:t>Rio de Janeiro, 06 de maio de 2014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jpcjunior\Desktop\cge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3783"/>
            <a:ext cx="2555751" cy="9309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3" descr="C:\Users\jpcjunior\Desktop\sefaz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073595" cy="792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62753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16632"/>
            <a:ext cx="8229600" cy="1600200"/>
          </a:xfrm>
        </p:spPr>
        <p:txBody>
          <a:bodyPr/>
          <a:lstStyle/>
          <a:p>
            <a:r>
              <a:rPr lang="pt-BR" dirty="0" smtClean="0"/>
              <a:t>Para iniciar, precisamos colocar “ordem na casa”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060848"/>
            <a:ext cx="5424977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05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573907"/>
            <a:ext cx="1495053" cy="149505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490" y="485800"/>
            <a:ext cx="7024744" cy="1143000"/>
          </a:xfrm>
        </p:spPr>
        <p:txBody>
          <a:bodyPr/>
          <a:lstStyle/>
          <a:p>
            <a:r>
              <a:rPr lang="pt-BR" dirty="0" smtClean="0"/>
              <a:t>Ajuste Inicial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95892" y="3356992"/>
            <a:ext cx="6777317" cy="9886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 smtClean="0">
                <a:solidFill>
                  <a:schemeClr val="tx1"/>
                </a:solidFill>
              </a:rPr>
              <a:t>Primeiro: Realizar o levantamento e apurar o novo valor do bem!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195892" y="2160655"/>
            <a:ext cx="6777317" cy="988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Como vou depreciar um bem registrado a 0,01 centavo?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750" y="4221088"/>
            <a:ext cx="21336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75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Ajuste Inicial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060848"/>
            <a:ext cx="8219256" cy="1684784"/>
          </a:xfrm>
        </p:spPr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“ A Avaliação Inicial para a adoção das novas normas contábeis é, de forma genérica, a primeira atualização do ativo a valor justo após a adoção dessas normas.” (BARBOSA, 2013)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616674" y="3916791"/>
            <a:ext cx="8219256" cy="16847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pt-BR" dirty="0" smtClean="0">
                <a:solidFill>
                  <a:schemeClr val="tx1"/>
                </a:solidFill>
              </a:rPr>
              <a:t>“ O valor justo obtido através da avaliação inicial é considerado, para fins contábeis, como custo atribuído, ou seja, o “novo custo”, em substituição aos valores anteriormente registrados pela contabilidade.” (BARBOSA, 2013)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18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442" y="629816"/>
            <a:ext cx="8353046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Explicando o Aspecto Temporal</a:t>
            </a:r>
            <a:endParaRPr lang="pt-BR" dirty="0"/>
          </a:p>
        </p:txBody>
      </p:sp>
      <p:cxnSp>
        <p:nvCxnSpPr>
          <p:cNvPr id="5" name="Conector reto 4"/>
          <p:cNvCxnSpPr/>
          <p:nvPr/>
        </p:nvCxnSpPr>
        <p:spPr>
          <a:xfrm>
            <a:off x="971600" y="3140968"/>
            <a:ext cx="3672408" cy="0"/>
          </a:xfrm>
          <a:prstGeom prst="line">
            <a:avLst/>
          </a:prstGeom>
          <a:ln w="603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4644008" y="3140968"/>
            <a:ext cx="3672408" cy="0"/>
          </a:xfrm>
          <a:prstGeom prst="line">
            <a:avLst/>
          </a:prstGeom>
          <a:ln w="603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2987824" y="2672916"/>
            <a:ext cx="0" cy="936104"/>
          </a:xfrm>
          <a:prstGeom prst="line">
            <a:avLst/>
          </a:prstGeom>
          <a:ln w="603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691680" y="212356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1º de Janeiro de 2014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Seta para a direita 2"/>
          <p:cNvSpPr/>
          <p:nvPr/>
        </p:nvSpPr>
        <p:spPr>
          <a:xfrm rot="10800000">
            <a:off x="1403649" y="4437112"/>
            <a:ext cx="129614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2314707" y="3717032"/>
            <a:ext cx="1393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Marco </a:t>
            </a:r>
          </a:p>
          <a:p>
            <a:pPr algn="ctr"/>
            <a:r>
              <a:rPr lang="pt-BR" b="1" dirty="0" smtClean="0"/>
              <a:t>Zero</a:t>
            </a:r>
            <a:endParaRPr lang="pt-BR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611560" y="5301208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Levantamento dos Bens Móveis</a:t>
            </a:r>
          </a:p>
          <a:p>
            <a:pPr algn="ctr"/>
            <a:r>
              <a:rPr lang="pt-BR" b="1" dirty="0" smtClean="0"/>
              <a:t>Cronograma</a:t>
            </a:r>
            <a:endParaRPr lang="pt-BR" b="1" dirty="0"/>
          </a:p>
        </p:txBody>
      </p:sp>
      <p:sp>
        <p:nvSpPr>
          <p:cNvPr id="11" name="Seta para a direita 10"/>
          <p:cNvSpPr/>
          <p:nvPr/>
        </p:nvSpPr>
        <p:spPr>
          <a:xfrm>
            <a:off x="3275856" y="4437112"/>
            <a:ext cx="129614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727684" y="4869160"/>
            <a:ext cx="1116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Antes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365866" y="4869160"/>
            <a:ext cx="1116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Depois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3383868" y="5439707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Depreciação dos Bens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5004048" y="3440032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Atenção: Para os bens adquiridos após o marco zero, não será necessário realizar o ajuste inicial!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2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animBg="1"/>
      <p:bldP spid="4" grpId="0"/>
      <p:bldP spid="6" grpId="0"/>
      <p:bldP spid="11" grpId="0" animBg="1"/>
      <p:bldP spid="9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5612" y="548680"/>
            <a:ext cx="7024744" cy="1143000"/>
          </a:xfrm>
        </p:spPr>
        <p:txBody>
          <a:bodyPr/>
          <a:lstStyle/>
          <a:p>
            <a:r>
              <a:rPr lang="pt-BR" dirty="0" smtClean="0"/>
              <a:t>Ajuste Inicial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492" y="2107628"/>
            <a:ext cx="6777317" cy="8173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 smtClean="0">
                <a:solidFill>
                  <a:schemeClr val="tx1"/>
                </a:solidFill>
              </a:rPr>
              <a:t>Quem fará o Levantamento e irá calcular o valor atual dos bens móveis?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187624" y="3171292"/>
            <a:ext cx="67687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</a:rPr>
              <a:t>Comissão de Inventário e Avaliação constituída em cada órgão ou entidade.</a:t>
            </a:r>
          </a:p>
          <a:p>
            <a:pPr algn="ctr"/>
            <a:r>
              <a:rPr lang="pt-BR" sz="2800" b="1" dirty="0" smtClean="0">
                <a:solidFill>
                  <a:srgbClr val="FF0000"/>
                </a:solidFill>
              </a:rPr>
              <a:t>(Artigo 5º Portaria 179/2014)</a:t>
            </a:r>
            <a:endParaRPr lang="pt-B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43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Ajuste Inicial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83357"/>
            <a:ext cx="8075240" cy="637531"/>
          </a:xfrm>
        </p:spPr>
        <p:txBody>
          <a:bodyPr/>
          <a:lstStyle/>
          <a:p>
            <a:pPr marL="0" indent="0">
              <a:buNone/>
            </a:pPr>
            <a:r>
              <a:rPr lang="pt-BR" b="1" dirty="0" smtClean="0">
                <a:solidFill>
                  <a:schemeClr val="tx1"/>
                </a:solidFill>
              </a:rPr>
              <a:t>Constituição da Comissão: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971600" y="2564904"/>
            <a:ext cx="768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i="1" dirty="0"/>
              <a:t>Parágrafo Único </a:t>
            </a:r>
            <a:r>
              <a:rPr lang="pt-BR" i="1" dirty="0"/>
              <a:t>- A Comissão de que trata o caput deste artigo será designada pelo titular do órgão/entidade e constituída por meio de </a:t>
            </a:r>
            <a:r>
              <a:rPr lang="pt-BR" b="1" i="1" u="sng" dirty="0"/>
              <a:t>Portaria publicada no D.O.E.</a:t>
            </a:r>
            <a:r>
              <a:rPr lang="pt-BR" i="1" dirty="0"/>
              <a:t>, sendo composta de, </a:t>
            </a:r>
            <a:r>
              <a:rPr lang="pt-BR" b="1" i="1" u="sng" dirty="0"/>
              <a:t>no mínimo, 03 (três) servidores</a:t>
            </a:r>
            <a:r>
              <a:rPr lang="pt-BR" i="1" dirty="0"/>
              <a:t>, dos quais pelo menos 01 (um) deverá ser ocupante de cargo de provimento efetivo. 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964882" y="4149080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</a:rPr>
              <a:t>Modelo de Portaria (Manual, página 16)</a:t>
            </a:r>
            <a:endParaRPr lang="pt-BR" sz="2800" b="1" dirty="0">
              <a:solidFill>
                <a:srgbClr val="FF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71600" y="5085184"/>
            <a:ext cx="6768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</a:rPr>
              <a:t>Cálculo para Composição da Comissão (Manual, página 17)</a:t>
            </a:r>
            <a:endParaRPr lang="pt-B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09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09600" y="-27384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 dirty="0" smtClean="0"/>
              <a:t>Ajuste Inicial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83357"/>
            <a:ext cx="8075240" cy="637531"/>
          </a:xfrm>
        </p:spPr>
        <p:txBody>
          <a:bodyPr/>
          <a:lstStyle/>
          <a:p>
            <a:pPr marL="0" indent="0">
              <a:buNone/>
            </a:pPr>
            <a:r>
              <a:rPr lang="pt-BR" b="1" dirty="0" smtClean="0">
                <a:solidFill>
                  <a:schemeClr val="tx1"/>
                </a:solidFill>
              </a:rPr>
              <a:t>Composição do Laudo de Avaliação: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467544" y="2573288"/>
            <a:ext cx="8075240" cy="63753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800" dirty="0" smtClean="0">
                <a:solidFill>
                  <a:schemeClr val="tx1"/>
                </a:solidFill>
              </a:rPr>
              <a:t>I - descrição </a:t>
            </a:r>
            <a:r>
              <a:rPr lang="pt-BR" sz="1800" dirty="0">
                <a:solidFill>
                  <a:schemeClr val="tx1"/>
                </a:solidFill>
              </a:rPr>
              <a:t>detalhada referente a cada bem que esteja sendo avaliado; 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57200" y="3363219"/>
            <a:ext cx="8075240" cy="63753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800" dirty="0" smtClean="0">
                <a:solidFill>
                  <a:schemeClr val="tx1"/>
                </a:solidFill>
              </a:rPr>
              <a:t>II - a </a:t>
            </a:r>
            <a:r>
              <a:rPr lang="pt-BR" sz="1800" dirty="0">
                <a:solidFill>
                  <a:schemeClr val="tx1"/>
                </a:solidFill>
              </a:rPr>
              <a:t>identificação contábil do bem (conta, custo histórico, correção monetária, se for o caso, avaliações anteriores, depreciações</a:t>
            </a:r>
            <a:r>
              <a:rPr lang="pt-BR" sz="1800" dirty="0" smtClean="0">
                <a:solidFill>
                  <a:schemeClr val="tx1"/>
                </a:solidFill>
              </a:rPr>
              <a:t>); </a:t>
            </a:r>
            <a:endParaRPr lang="pt-BR" sz="1800" dirty="0">
              <a:solidFill>
                <a:schemeClr val="tx1"/>
              </a:solidFill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457200" y="4077072"/>
            <a:ext cx="8075240" cy="6375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800" dirty="0">
                <a:solidFill>
                  <a:schemeClr val="tx1"/>
                </a:solidFill>
              </a:rPr>
              <a:t>III – critérios utilizados pela avaliação e sua respectiva fundamentação técnica;</a:t>
            </a:r>
          </a:p>
        </p:txBody>
      </p:sp>
      <p:sp>
        <p:nvSpPr>
          <p:cNvPr id="9" name="Retângulo 8"/>
          <p:cNvSpPr/>
          <p:nvPr/>
        </p:nvSpPr>
        <p:spPr>
          <a:xfrm>
            <a:off x="467544" y="4772438"/>
            <a:ext cx="8064896" cy="369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pt-BR" dirty="0">
                <a:latin typeface="+mj-lt"/>
              </a:rPr>
              <a:t>IV – data/período de referência da avaliação;</a:t>
            </a:r>
          </a:p>
        </p:txBody>
      </p:sp>
      <p:sp>
        <p:nvSpPr>
          <p:cNvPr id="10" name="Retângulo 9"/>
          <p:cNvSpPr/>
          <p:nvPr/>
        </p:nvSpPr>
        <p:spPr>
          <a:xfrm>
            <a:off x="467544" y="5301208"/>
            <a:ext cx="4161717" cy="369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pt-BR" dirty="0">
                <a:latin typeface="+mj-lt"/>
              </a:rPr>
              <a:t>V – vida útil remanescente do bem;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467544" y="5670540"/>
            <a:ext cx="8371656" cy="369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pt-BR" dirty="0">
                <a:latin typeface="+mj-lt"/>
              </a:rPr>
              <a:t>VI – identificação do responsável pela avaliação.</a:t>
            </a:r>
          </a:p>
        </p:txBody>
      </p:sp>
    </p:spTree>
    <p:extLst>
      <p:ext uri="{BB962C8B-B14F-4D97-AF65-F5344CB8AC3E}">
        <p14:creationId xmlns:p14="http://schemas.microsoft.com/office/powerpoint/2010/main" val="196283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>
                <a:solidFill>
                  <a:schemeClr val="tx1"/>
                </a:solidFill>
              </a:rPr>
              <a:t>Art. 9º</a:t>
            </a:r>
            <a:r>
              <a:rPr lang="pt-BR" dirty="0">
                <a:solidFill>
                  <a:schemeClr val="tx1"/>
                </a:solidFill>
              </a:rPr>
              <a:t> - O laudo de avaliação deve ser elaborado com base nos seguintes parâmetros e índices: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dirty="0">
                <a:solidFill>
                  <a:schemeClr val="tx1"/>
                </a:solidFill>
              </a:rPr>
              <a:t>I – valor de referência de mercado, ou de reposição;</a:t>
            </a:r>
          </a:p>
          <a:p>
            <a:pPr marL="0" indent="0">
              <a:buNone/>
            </a:pPr>
            <a:r>
              <a:rPr lang="pt-BR" dirty="0">
                <a:solidFill>
                  <a:schemeClr val="tx1"/>
                </a:solidFill>
              </a:rPr>
              <a:t>II – estado físico do bem;</a:t>
            </a:r>
          </a:p>
          <a:p>
            <a:pPr marL="0" indent="0">
              <a:buNone/>
            </a:pPr>
            <a:r>
              <a:rPr lang="pt-BR" dirty="0">
                <a:solidFill>
                  <a:schemeClr val="tx1"/>
                </a:solidFill>
              </a:rPr>
              <a:t>III – capacidade de geração de benefícios futuros, em anos;</a:t>
            </a:r>
          </a:p>
          <a:p>
            <a:pPr marL="0" indent="0">
              <a:buNone/>
            </a:pPr>
            <a:r>
              <a:rPr lang="pt-BR" dirty="0">
                <a:solidFill>
                  <a:schemeClr val="tx1"/>
                </a:solidFill>
              </a:rPr>
              <a:t>IV – obsolescência tecnológica, em anos; e,</a:t>
            </a:r>
          </a:p>
          <a:p>
            <a:pPr marL="0" indent="0">
              <a:buNone/>
            </a:pPr>
            <a:r>
              <a:rPr lang="pt-BR" dirty="0">
                <a:solidFill>
                  <a:schemeClr val="tx1"/>
                </a:solidFill>
              </a:rPr>
              <a:t>V – desgaste físico decorrente de fatores operacionais ou não-operacionais</a:t>
            </a:r>
          </a:p>
        </p:txBody>
      </p:sp>
      <p:sp>
        <p:nvSpPr>
          <p:cNvPr id="4" name="Títu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 dirty="0" smtClean="0"/>
              <a:t>Ajuste Inicial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286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 noGrp="1"/>
          </p:cNvSpPr>
          <p:nvPr>
            <p:ph type="title"/>
          </p:nvPr>
        </p:nvSpPr>
        <p:spPr>
          <a:xfrm>
            <a:off x="457200" y="-387424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 dirty="0" smtClean="0"/>
              <a:t>Ajuste Inicial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665312"/>
            <a:ext cx="84201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115616" y="6206570"/>
            <a:ext cx="691276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FF0000"/>
                </a:solidFill>
              </a:rPr>
              <a:t>SUGESTÃO (</a:t>
            </a:r>
            <a:r>
              <a:rPr lang="pt-BR" sz="3600" b="1" dirty="0">
                <a:solidFill>
                  <a:srgbClr val="FF0000"/>
                </a:solidFill>
              </a:rPr>
              <a:t>§ </a:t>
            </a:r>
            <a:r>
              <a:rPr lang="pt-BR" sz="3600" b="1" dirty="0" smtClean="0">
                <a:solidFill>
                  <a:srgbClr val="FF0000"/>
                </a:solidFill>
              </a:rPr>
              <a:t>1º do Art. 9º) </a:t>
            </a:r>
            <a:endParaRPr lang="pt-BR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15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91264" cy="1051520"/>
          </a:xfrm>
        </p:spPr>
        <p:txBody>
          <a:bodyPr/>
          <a:lstStyle/>
          <a:p>
            <a:r>
              <a:rPr lang="pt-BR" dirty="0" smtClean="0"/>
              <a:t>Ajuste Inicial - Fórmula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Fator de reavaliação (%) = 4 EC + 6 PVU – 3 PUB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dirty="0" smtClean="0">
                <a:solidFill>
                  <a:schemeClr val="tx1"/>
                </a:solidFill>
              </a:rPr>
              <a:t>EC = Estado de Conservação</a:t>
            </a:r>
          </a:p>
          <a:p>
            <a:pPr marL="0" indent="0">
              <a:buNone/>
            </a:pPr>
            <a:r>
              <a:rPr lang="pt-BR" dirty="0" smtClean="0">
                <a:solidFill>
                  <a:schemeClr val="tx1"/>
                </a:solidFill>
              </a:rPr>
              <a:t>PVU = Período de Vida Útil do Bem</a:t>
            </a:r>
          </a:p>
          <a:p>
            <a:pPr marL="0" indent="0">
              <a:buNone/>
            </a:pPr>
            <a:r>
              <a:rPr lang="pt-BR" dirty="0" smtClean="0">
                <a:solidFill>
                  <a:schemeClr val="tx1"/>
                </a:solidFill>
              </a:rPr>
              <a:t>PUB = Período de Utilização Futura do Bem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256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 smtClean="0"/>
              <a:t>Justificativas para adoção os novos procedimentos</a:t>
            </a:r>
            <a:endParaRPr lang="pt-BR" sz="4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060848"/>
            <a:ext cx="3219591" cy="10801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9" y="3356992"/>
            <a:ext cx="1368152" cy="136815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144847"/>
            <a:ext cx="2553519" cy="948449"/>
          </a:xfrm>
          <a:prstGeom prst="rect">
            <a:avLst/>
          </a:prstGeom>
        </p:spPr>
      </p:pic>
      <p:sp>
        <p:nvSpPr>
          <p:cNvPr id="7" name="Seta para a direita 6"/>
          <p:cNvSpPr/>
          <p:nvPr/>
        </p:nvSpPr>
        <p:spPr>
          <a:xfrm>
            <a:off x="4920744" y="2384884"/>
            <a:ext cx="64807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5796136" y="2132856"/>
            <a:ext cx="26642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IPSAS</a:t>
            </a:r>
          </a:p>
          <a:p>
            <a:r>
              <a:rPr lang="pt-BR" sz="3200" dirty="0" smtClean="0"/>
              <a:t>(IPSAS 17)</a:t>
            </a:r>
            <a:endParaRPr lang="pt-BR" sz="3200" dirty="0"/>
          </a:p>
        </p:txBody>
      </p:sp>
      <p:sp>
        <p:nvSpPr>
          <p:cNvPr id="9" name="Seta para a direita 8"/>
          <p:cNvSpPr/>
          <p:nvPr/>
        </p:nvSpPr>
        <p:spPr>
          <a:xfrm>
            <a:off x="3813151" y="3825044"/>
            <a:ext cx="64807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4854383" y="3784670"/>
            <a:ext cx="454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NBCASP </a:t>
            </a:r>
          </a:p>
          <a:p>
            <a:r>
              <a:rPr lang="pt-BR" sz="3200" dirty="0" smtClean="0"/>
              <a:t>(NBC T 16.9 e 16.10)</a:t>
            </a:r>
            <a:endParaRPr lang="pt-BR" sz="3200" dirty="0"/>
          </a:p>
        </p:txBody>
      </p:sp>
      <p:sp>
        <p:nvSpPr>
          <p:cNvPr id="11" name="Seta para a direita 10"/>
          <p:cNvSpPr/>
          <p:nvPr/>
        </p:nvSpPr>
        <p:spPr>
          <a:xfrm>
            <a:off x="4335444" y="5403047"/>
            <a:ext cx="64807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5436097" y="5326683"/>
            <a:ext cx="18722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MCASP 5ª Edição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37335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1" grpId="0" animBg="1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253768"/>
              </p:ext>
            </p:extLst>
          </p:nvPr>
        </p:nvGraphicFramePr>
        <p:xfrm>
          <a:off x="827584" y="3501008"/>
          <a:ext cx="7344816" cy="22082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65333"/>
                <a:gridCol w="2288355"/>
                <a:gridCol w="179112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Fator de Influência</a:t>
                      </a:r>
                      <a:endParaRPr lang="pt-BR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Conceito</a:t>
                      </a:r>
                      <a:endParaRPr lang="pt-BR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Pontuação</a:t>
                      </a:r>
                      <a:endParaRPr lang="pt-BR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Estado de Conservação (EC)</a:t>
                      </a:r>
                      <a:endParaRPr lang="pt-BR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Excelente</a:t>
                      </a:r>
                      <a:endParaRPr lang="pt-BR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10</a:t>
                      </a:r>
                      <a:endParaRPr lang="pt-BR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Período de vida útil do bem (já utilizado) – PVU</a:t>
                      </a:r>
                      <a:endParaRPr lang="pt-BR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3 anos</a:t>
                      </a:r>
                      <a:endParaRPr lang="pt-BR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8</a:t>
                      </a:r>
                      <a:endParaRPr lang="pt-BR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Período de utilização futura do bem (previsão) – PUB</a:t>
                      </a:r>
                      <a:endParaRPr lang="pt-BR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6 anos</a:t>
                      </a:r>
                      <a:endParaRPr lang="pt-BR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5</a:t>
                      </a:r>
                      <a:endParaRPr lang="pt-BR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Valor de Mercado</a:t>
                      </a:r>
                      <a:endParaRPr lang="pt-BR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R$ 500,00</a:t>
                      </a:r>
                      <a:endParaRPr lang="pt-BR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-</a:t>
                      </a:r>
                      <a:endParaRPr lang="pt-BR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8034" y="620688"/>
            <a:ext cx="8892480" cy="23821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spcBef>
                <a:spcPct val="20000"/>
              </a:spcBef>
            </a:pPr>
            <a:r>
              <a:rPr lang="pt-BR" sz="2400" u="sng" dirty="0">
                <a:latin typeface="+mj-lt"/>
              </a:rPr>
              <a:t>Exemplo para Aplicação do Método de Avaliação</a:t>
            </a:r>
          </a:p>
          <a:p>
            <a:pPr>
              <a:spcBef>
                <a:spcPct val="20000"/>
              </a:spcBef>
            </a:pPr>
            <a:endParaRPr lang="pt-BR" sz="2400" dirty="0" smtClean="0">
              <a:latin typeface="+mj-lt"/>
            </a:endParaRPr>
          </a:p>
          <a:p>
            <a:pPr>
              <a:spcBef>
                <a:spcPct val="20000"/>
              </a:spcBef>
            </a:pPr>
            <a:r>
              <a:rPr lang="pt-BR" sz="2400" dirty="0" smtClean="0">
                <a:latin typeface="+mj-lt"/>
              </a:rPr>
              <a:t>Avaliação </a:t>
            </a:r>
            <a:r>
              <a:rPr lang="pt-BR" sz="2400" dirty="0">
                <a:latin typeface="+mj-lt"/>
              </a:rPr>
              <a:t>de um armário, em excelente estado de conservação, utilizado por 3 (três) anos e com um período de vida útil futura estimado em 6 (seis) anos, sendo o valor de mercado do bem novo no valor de R$ 500.</a:t>
            </a:r>
          </a:p>
        </p:txBody>
      </p:sp>
    </p:spTree>
    <p:extLst>
      <p:ext uri="{BB962C8B-B14F-4D97-AF65-F5344CB8AC3E}">
        <p14:creationId xmlns:p14="http://schemas.microsoft.com/office/powerpoint/2010/main" val="465430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52767" y="764704"/>
            <a:ext cx="797463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Aplicando a fórmula, encontramos: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Fator de reavaliação = 4 EC + 6 PVU – 3 PUB</a:t>
            </a:r>
          </a:p>
          <a:p>
            <a:r>
              <a:rPr lang="pt-BR" dirty="0"/>
              <a:t>Fator de reavaliação = 4 x 10 + 6 x 8 – 3 x 5</a:t>
            </a:r>
          </a:p>
          <a:p>
            <a:r>
              <a:rPr lang="pt-BR" dirty="0"/>
              <a:t>Fator de reavaliação = 40 + 48 – 15 </a:t>
            </a:r>
          </a:p>
          <a:p>
            <a:r>
              <a:rPr lang="pt-BR" dirty="0"/>
              <a:t>Fator de reavaliação = 73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O valor encontrado no fator de reavaliação é fundamental, pois ele representa quanto em percentual o bem, no estado atual, vale em relação ao valor de mercado de um bem novo.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Assim, 73% de R$ 500 = R$ 365</a:t>
            </a:r>
          </a:p>
          <a:p>
            <a:r>
              <a:rPr lang="pt-BR" dirty="0"/>
              <a:t>Valor Reavaliado = R$ 365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O registro contábil que deverá ser realizado no caso de o bem estar contabilizado a R$ 0,01: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D – Ativo Imobilizado – 364,99</a:t>
            </a:r>
          </a:p>
          <a:p>
            <a:r>
              <a:rPr lang="pt-BR" dirty="0"/>
              <a:t>C – Ajuste de Exercícios Anteriores  - 364,99</a:t>
            </a:r>
          </a:p>
        </p:txBody>
      </p:sp>
    </p:spTree>
    <p:extLst>
      <p:ext uri="{BB962C8B-B14F-4D97-AF65-F5344CB8AC3E}">
        <p14:creationId xmlns:p14="http://schemas.microsoft.com/office/powerpoint/2010/main" val="24436837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762311"/>
              </p:ext>
            </p:extLst>
          </p:nvPr>
        </p:nvGraphicFramePr>
        <p:xfrm>
          <a:off x="395536" y="1318984"/>
          <a:ext cx="8424936" cy="4846320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1085907"/>
                <a:gridCol w="5480299"/>
                <a:gridCol w="1858730"/>
              </a:tblGrid>
              <a:tr h="1403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Grupos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84" marR="35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Título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84" marR="35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Prazo Máximo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84" marR="35084" marT="0" marB="0"/>
                </a:tc>
              </a:tr>
              <a:tr h="1403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1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84" marR="35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Veículos Automotores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84" marR="35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2015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84" marR="35084" marT="0" marB="0"/>
                </a:tc>
              </a:tr>
              <a:tr h="1403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2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84" marR="35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Aeronaves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84" marR="35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2015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84" marR="35084" marT="0" marB="0"/>
                </a:tc>
              </a:tr>
              <a:tr h="2806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3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84" marR="35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Equipamentos, Máquinas e Motores à Combustível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84" marR="35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2015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84" marR="35084" marT="0" marB="0"/>
                </a:tc>
              </a:tr>
              <a:tr h="1403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4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84" marR="35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Embarcações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84" marR="35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2015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84" marR="35084" marT="0" marB="0"/>
                </a:tc>
              </a:tr>
              <a:tr h="2806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5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84" marR="35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Veículos de Tração Pessoal ou Animal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84" marR="35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2015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84" marR="35084" marT="0" marB="0"/>
                </a:tc>
              </a:tr>
              <a:tr h="2806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6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84" marR="35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Equipamento para Processamento de Dados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84" marR="35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2015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84" marR="35084" marT="0" marB="0"/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154003" y="243805"/>
            <a:ext cx="713637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ANEXO II - Cronograma de Ajuste Inicial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(Portaria CGE nº 179/2014)</a:t>
            </a:r>
            <a:endParaRPr kumimoji="0" lang="pt-BR" sz="2800" b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8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11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393550"/>
              </p:ext>
            </p:extLst>
          </p:nvPr>
        </p:nvGraphicFramePr>
        <p:xfrm>
          <a:off x="683568" y="639534"/>
          <a:ext cx="7776863" cy="5590540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1368152"/>
                <a:gridCol w="4608512"/>
                <a:gridCol w="1800199"/>
              </a:tblGrid>
              <a:tr h="5613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Grupos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84" marR="35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Título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84" marR="35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Prazo Máximo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84" marR="35084" marT="0" marB="0"/>
                </a:tc>
              </a:tr>
              <a:tr h="5613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84" marR="35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Aparelho, Equipamentos e Utensílios Domésticos, Odontológicos, Laboratoriais e Hospitalar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84" marR="35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2016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84" marR="35084" marT="0" marB="0"/>
                </a:tc>
              </a:tr>
              <a:tr h="4210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84" marR="35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Aparelhos e Equipamentos de Som, Imagens e Comunicação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84" marR="35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2016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84" marR="35084" marT="0" marB="0"/>
                </a:tc>
              </a:tr>
              <a:tr h="4210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9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84" marR="35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Armamentos, Equipamentos de Manobra e Patrulhamento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84" marR="35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2016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84" marR="35084" marT="0" marB="0"/>
                </a:tc>
              </a:tr>
              <a:tr h="1403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10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84" marR="35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Animais e Semoventes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84" marR="35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2016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84" marR="35084" marT="0" marB="0"/>
                </a:tc>
              </a:tr>
              <a:tr h="1403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11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84" marR="35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Mobiliário em Geral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84" marR="35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2017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84" marR="35084" marT="0" marB="0"/>
                </a:tc>
              </a:tr>
              <a:tr h="4210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12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84" marR="35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Bens móveis não especificados nos itens anteriores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84" marR="35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2017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84" marR="3508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317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32197"/>
            <a:ext cx="5400600" cy="5525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ítulo 1"/>
          <p:cNvSpPr txBox="1">
            <a:spLocks noGrp="1"/>
          </p:cNvSpPr>
          <p:nvPr>
            <p:ph type="title"/>
          </p:nvPr>
        </p:nvSpPr>
        <p:spPr>
          <a:xfrm>
            <a:off x="457200" y="-387424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 dirty="0" smtClean="0"/>
              <a:t>Ajuste Inicial - Relatório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08624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1600200"/>
          </a:xfrm>
        </p:spPr>
        <p:txBody>
          <a:bodyPr/>
          <a:lstStyle/>
          <a:p>
            <a:r>
              <a:rPr lang="pt-BR" sz="7200" dirty="0" smtClean="0"/>
              <a:t>Estado da Arte</a:t>
            </a:r>
            <a:endParaRPr lang="pt-BR" sz="7200" dirty="0"/>
          </a:p>
        </p:txBody>
      </p:sp>
    </p:spTree>
    <p:extLst>
      <p:ext uri="{BB962C8B-B14F-4D97-AF65-F5344CB8AC3E}">
        <p14:creationId xmlns:p14="http://schemas.microsoft.com/office/powerpoint/2010/main" val="267548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3065"/>
            <a:ext cx="7778669" cy="4677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94548" y="188640"/>
            <a:ext cx="8128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latin typeface="+mn-lt"/>
              </a:rPr>
              <a:t>Gráfico </a:t>
            </a:r>
            <a:r>
              <a:rPr lang="pt-BR" b="1" dirty="0" smtClean="0">
                <a:latin typeface="+mn-lt"/>
              </a:rPr>
              <a:t>- </a:t>
            </a:r>
            <a:r>
              <a:rPr lang="pt-BR" b="1" dirty="0">
                <a:latin typeface="+mn-lt"/>
                <a:ea typeface="Times New Roman" panose="02020603050405020304" pitchFamily="18" charset="0"/>
              </a:rPr>
              <a:t>Quantidade de Servidores no Setor de Patrimônio das Secretarias.</a:t>
            </a:r>
          </a:p>
          <a:p>
            <a:pPr>
              <a:defRPr/>
            </a:pPr>
            <a:r>
              <a:rPr lang="pt-BR" b="1" dirty="0">
                <a:latin typeface="+mn-lt"/>
              </a:rPr>
              <a:t> </a:t>
            </a:r>
          </a:p>
        </p:txBody>
      </p:sp>
      <p:sp>
        <p:nvSpPr>
          <p:cNvPr id="6" name="Retângulo 5"/>
          <p:cNvSpPr/>
          <p:nvPr/>
        </p:nvSpPr>
        <p:spPr>
          <a:xfrm>
            <a:off x="3960440" y="5444923"/>
            <a:ext cx="4572000" cy="12964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dirty="0">
                <a:latin typeface="+mn-lt"/>
                <a:ea typeface="Times New Roman" panose="02020603050405020304" pitchFamily="18" charset="0"/>
              </a:rPr>
              <a:t>52% - 1 funcionário</a:t>
            </a:r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dirty="0">
                <a:latin typeface="+mn-lt"/>
                <a:ea typeface="Times New Roman" panose="02020603050405020304" pitchFamily="18" charset="0"/>
              </a:rPr>
              <a:t>26% - Dois a três funcionários</a:t>
            </a:r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dirty="0">
                <a:latin typeface="+mn-lt"/>
                <a:ea typeface="Times New Roman" panose="02020603050405020304" pitchFamily="18" charset="0"/>
              </a:rPr>
              <a:t>22% - Mais de três servidores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827584" y="5444923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SILVA, 2014.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612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412776"/>
            <a:ext cx="6188075" cy="347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383108" y="5228899"/>
            <a:ext cx="7861300" cy="12964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dirty="0">
                <a:latin typeface="+mn-lt"/>
                <a:ea typeface="Times New Roman" panose="02020603050405020304" pitchFamily="18" charset="0"/>
              </a:rPr>
              <a:t>Os órgãos que possuíam maior número de funcionários possuem  Almoxarifado Central : Fazenda, Defesa Civil e Saúde.</a:t>
            </a:r>
          </a:p>
          <a:p>
            <a:pPr marL="171450" indent="-1714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dirty="0">
                <a:latin typeface="+mn-lt"/>
                <a:ea typeface="Times New Roman" panose="02020603050405020304" pitchFamily="18" charset="0"/>
              </a:rPr>
              <a:t>A Saúde possui mais de 500 funcionários</a:t>
            </a:r>
          </a:p>
        </p:txBody>
      </p:sp>
      <p:sp>
        <p:nvSpPr>
          <p:cNvPr id="6" name="Retângulo 1"/>
          <p:cNvSpPr>
            <a:spLocks noChangeArrowheads="1"/>
          </p:cNvSpPr>
          <p:nvPr/>
        </p:nvSpPr>
        <p:spPr bwMode="auto">
          <a:xfrm>
            <a:off x="394792" y="273422"/>
            <a:ext cx="763284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b="1" dirty="0"/>
              <a:t> </a:t>
            </a:r>
            <a:endParaRPr lang="pt-BR" dirty="0"/>
          </a:p>
          <a:p>
            <a:r>
              <a:rPr lang="pt-BR" dirty="0"/>
              <a:t>Gráfico </a:t>
            </a:r>
            <a:r>
              <a:rPr lang="pt-BR" dirty="0" smtClean="0"/>
              <a:t>- Percentual </a:t>
            </a:r>
            <a:r>
              <a:rPr lang="pt-BR" dirty="0"/>
              <a:t>de Servidores no Setor de Almoxarifado nas Secretarias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259632" y="486916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SILVA, 2014.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366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Experiência de Projeto Piloto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91264" cy="676672"/>
          </a:xfrm>
        </p:spPr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Situações Encontradas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67544" y="234888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Valores Registrados no SIAFEM/RJ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4355976" y="2025714"/>
            <a:ext cx="360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 smtClean="0">
                <a:solidFill>
                  <a:srgbClr val="FF0000"/>
                </a:solidFill>
              </a:rPr>
              <a:t>≠</a:t>
            </a:r>
            <a:endParaRPr lang="pt-BR" sz="6000" dirty="0">
              <a:solidFill>
                <a:srgbClr val="FF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932040" y="2278613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Valores Informados pelo Setor de Patrimônio</a:t>
            </a:r>
            <a:endParaRPr lang="pt-BR" dirty="0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395536" y="2924944"/>
            <a:ext cx="8291264" cy="6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pt-BR" dirty="0" smtClean="0">
                <a:solidFill>
                  <a:schemeClr val="tx1"/>
                </a:solidFill>
              </a:rPr>
              <a:t>Por que???</a:t>
            </a:r>
          </a:p>
          <a:p>
            <a:endParaRPr lang="pt-BR" dirty="0" smtClean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92562" y="3717032"/>
            <a:ext cx="86543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No momento da Liquidação, o Evento utilizado era o</a:t>
            </a:r>
            <a:r>
              <a:rPr lang="pt-BR" b="1" dirty="0" smtClean="0">
                <a:solidFill>
                  <a:srgbClr val="FF0000"/>
                </a:solidFill>
              </a:rPr>
              <a:t> 510101</a:t>
            </a:r>
            <a:r>
              <a:rPr lang="pt-BR" b="1" dirty="0" smtClean="0"/>
              <a:t>, que lançava os bens em conta de Almoxarifado Internos – Bens Móveis, o que estava causando a diferença. </a:t>
            </a:r>
          </a:p>
          <a:p>
            <a:endParaRPr lang="pt-BR" b="1" dirty="0" smtClean="0"/>
          </a:p>
          <a:p>
            <a:r>
              <a:rPr lang="pt-BR" b="1" dirty="0"/>
              <a:t>123110200 ALMOXARIFADOS INTERNOS - BENS MOVEIS</a:t>
            </a:r>
          </a:p>
          <a:p>
            <a:r>
              <a:rPr lang="pt-BR" b="1" dirty="0"/>
              <a:t>  123110201 ................... = EQUIPAMENTOS E MATERIAIS PERMANENTES</a:t>
            </a:r>
          </a:p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689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/>
          <a:lstStyle/>
          <a:p>
            <a:r>
              <a:rPr lang="pt-BR" dirty="0" smtClean="0"/>
              <a:t>Experiência de Projeto Piloto</a:t>
            </a:r>
            <a:endParaRPr lang="pt-BR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95536" y="1484784"/>
            <a:ext cx="8291264" cy="6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pt-BR" dirty="0" smtClean="0">
                <a:solidFill>
                  <a:schemeClr val="tx1"/>
                </a:solidFill>
              </a:rPr>
              <a:t>Solução!!!</a:t>
            </a:r>
          </a:p>
          <a:p>
            <a:endParaRPr lang="pt-BR" dirty="0" smtClean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23528" y="2132856"/>
            <a:ext cx="86543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/>
              <a:t>É importante saber se há Estoque de Bens Móveis.</a:t>
            </a:r>
          </a:p>
          <a:p>
            <a:pPr algn="just"/>
            <a:endParaRPr lang="pt-BR" b="1" dirty="0" smtClean="0"/>
          </a:p>
          <a:p>
            <a:pPr algn="just"/>
            <a:r>
              <a:rPr lang="pt-BR" b="1" dirty="0" smtClean="0"/>
              <a:t>Se houver, utilizar o </a:t>
            </a:r>
            <a:r>
              <a:rPr lang="pt-BR" b="1" u="sng" dirty="0" smtClean="0"/>
              <a:t>evento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>
                <a:solidFill>
                  <a:srgbClr val="FF0000"/>
                </a:solidFill>
              </a:rPr>
              <a:t>510101 (LIQUIDACAO DE MATERIAL PERMANENTE PARA </a:t>
            </a:r>
            <a:r>
              <a:rPr lang="pt-BR" b="1" dirty="0" smtClean="0">
                <a:solidFill>
                  <a:srgbClr val="FF0000"/>
                </a:solidFill>
              </a:rPr>
              <a:t>ESTOCAGEM  </a:t>
            </a:r>
            <a:r>
              <a:rPr lang="pt-BR" b="1" dirty="0">
                <a:solidFill>
                  <a:srgbClr val="FF0000"/>
                </a:solidFill>
              </a:rPr>
              <a:t>EM ALMOXARIFADO E POSTERIOR LIBERACAO PARA USO </a:t>
            </a:r>
            <a:r>
              <a:rPr lang="pt-BR" b="1" dirty="0" smtClean="0">
                <a:solidFill>
                  <a:srgbClr val="FF0000"/>
                </a:solidFill>
              </a:rPr>
              <a:t>E INCORPORACAO </a:t>
            </a:r>
            <a:r>
              <a:rPr lang="pt-BR" b="1" dirty="0">
                <a:solidFill>
                  <a:srgbClr val="FF0000"/>
                </a:solidFill>
              </a:rPr>
              <a:t>AO ATIVO PERMANENTE DO </a:t>
            </a:r>
            <a:r>
              <a:rPr lang="pt-BR" b="1" dirty="0" smtClean="0">
                <a:solidFill>
                  <a:srgbClr val="FF0000"/>
                </a:solidFill>
              </a:rPr>
              <a:t>ESTADO) </a:t>
            </a:r>
            <a:r>
              <a:rPr lang="pt-BR" b="1" dirty="0" smtClean="0"/>
              <a:t>e depois, quando houver a distribuição, realizar a transferência para a Conta de Bens Móveis.</a:t>
            </a:r>
            <a:endParaRPr lang="pt-BR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310180" y="4327936"/>
            <a:ext cx="86543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/>
              <a:t>Se não houver estocagem de materiais permanentes, utilizar o </a:t>
            </a:r>
            <a:r>
              <a:rPr lang="pt-BR" b="1" u="sng" dirty="0" smtClean="0"/>
              <a:t>evento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>
                <a:solidFill>
                  <a:srgbClr val="FF0000"/>
                </a:solidFill>
              </a:rPr>
              <a:t>510145 LIQUIDACOES DE DESPESA DE AQUISICAO DE EQUIP </a:t>
            </a:r>
            <a:r>
              <a:rPr lang="pt-BR" b="1" dirty="0" smtClean="0">
                <a:solidFill>
                  <a:srgbClr val="FF0000"/>
                </a:solidFill>
              </a:rPr>
              <a:t>E MATERIAL </a:t>
            </a:r>
            <a:r>
              <a:rPr lang="pt-BR" b="1" dirty="0">
                <a:solidFill>
                  <a:srgbClr val="FF0000"/>
                </a:solidFill>
              </a:rPr>
              <a:t>PERMANENTE (EXCETO BENS MOVEIS A </a:t>
            </a:r>
            <a:r>
              <a:rPr lang="pt-BR" b="1" dirty="0" smtClean="0">
                <a:solidFill>
                  <a:srgbClr val="FF0000"/>
                </a:solidFill>
              </a:rPr>
              <a:t>ALIENAR,EM ALMOX </a:t>
            </a:r>
            <a:r>
              <a:rPr lang="pt-BR" b="1" dirty="0">
                <a:solidFill>
                  <a:srgbClr val="FF0000"/>
                </a:solidFill>
              </a:rPr>
              <a:t>PODER TERCEIROS,EM TRANSITO E EM IMPORTACAO)</a:t>
            </a:r>
          </a:p>
          <a:p>
            <a:pPr algn="just"/>
            <a:r>
              <a:rPr lang="pt-BR" b="1" dirty="0" smtClean="0"/>
              <a:t>que destina para a conta de Bens Móveis (1231101XX).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75163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Novos Procedimentos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2752329"/>
            <a:ext cx="2808312" cy="532655"/>
          </a:xfrm>
          <a:solidFill>
            <a:schemeClr val="accent3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b="1" dirty="0" smtClean="0">
                <a:solidFill>
                  <a:schemeClr val="tx1"/>
                </a:solidFill>
              </a:rPr>
              <a:t>Depreciação</a:t>
            </a:r>
            <a:endParaRPr lang="pt-BR" sz="2800" b="1" dirty="0">
              <a:solidFill>
                <a:schemeClr val="tx1"/>
              </a:solidFill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283968" y="2372074"/>
            <a:ext cx="2808312" cy="53265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sz="2800" b="1" dirty="0" smtClean="0">
                <a:solidFill>
                  <a:schemeClr val="tx1"/>
                </a:solidFill>
              </a:rPr>
              <a:t>Reavaliação</a:t>
            </a:r>
            <a:endParaRPr lang="pt-BR" sz="2800" b="1" dirty="0">
              <a:solidFill>
                <a:schemeClr val="tx1"/>
              </a:solidFill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411760" y="3667829"/>
            <a:ext cx="2808312" cy="532655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sz="2800" b="1" dirty="0" smtClean="0">
                <a:solidFill>
                  <a:schemeClr val="tx1"/>
                </a:solidFill>
              </a:rPr>
              <a:t>Ajuste Inicial</a:t>
            </a:r>
            <a:endParaRPr lang="pt-BR" sz="2800" b="1" dirty="0">
              <a:solidFill>
                <a:schemeClr val="tx1"/>
              </a:solidFill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187624" y="4696545"/>
            <a:ext cx="2808312" cy="532655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sz="2800" b="1" dirty="0" err="1" smtClean="0">
                <a:solidFill>
                  <a:schemeClr val="tx1"/>
                </a:solidFill>
              </a:rPr>
              <a:t>Impairment</a:t>
            </a:r>
            <a:endParaRPr lang="pt-BR" sz="2800" b="1" dirty="0">
              <a:solidFill>
                <a:schemeClr val="tx1"/>
              </a:solidFill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156176" y="3383988"/>
            <a:ext cx="2808312" cy="532655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sz="2800" b="1" dirty="0" smtClean="0">
                <a:solidFill>
                  <a:schemeClr val="tx1"/>
                </a:solidFill>
              </a:rPr>
              <a:t>Imobilizado</a:t>
            </a:r>
            <a:endParaRPr lang="pt-BR" sz="2800" b="1" dirty="0">
              <a:solidFill>
                <a:schemeClr val="tx1"/>
              </a:solidFill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2007243" y="5632649"/>
            <a:ext cx="2808312" cy="53265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sz="2800" b="1" dirty="0" smtClean="0">
                <a:solidFill>
                  <a:schemeClr val="tx1"/>
                </a:solidFill>
              </a:rPr>
              <a:t>Vida Útil</a:t>
            </a:r>
            <a:endParaRPr lang="pt-BR" sz="2800" b="1" dirty="0">
              <a:solidFill>
                <a:schemeClr val="tx1"/>
              </a:solidFill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5364088" y="4709151"/>
            <a:ext cx="2808312" cy="53265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sz="2800" b="1" dirty="0" smtClean="0">
                <a:solidFill>
                  <a:schemeClr val="tx1"/>
                </a:solidFill>
              </a:rPr>
              <a:t>Valor Residual</a:t>
            </a:r>
            <a:endParaRPr lang="pt-BR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05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Processo de Aquisição</a:t>
            </a:r>
            <a:endParaRPr lang="pt-BR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288032" y="2036603"/>
            <a:ext cx="1440160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Setor de Compras</a:t>
            </a:r>
            <a:endParaRPr lang="pt-BR" dirty="0"/>
          </a:p>
        </p:txBody>
      </p:sp>
      <p:cxnSp>
        <p:nvCxnSpPr>
          <p:cNvPr id="6" name="Conector de seta reta 5"/>
          <p:cNvCxnSpPr/>
          <p:nvPr/>
        </p:nvCxnSpPr>
        <p:spPr>
          <a:xfrm>
            <a:off x="1872208" y="2540659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de cantos arredondados 6"/>
          <p:cNvSpPr/>
          <p:nvPr/>
        </p:nvSpPr>
        <p:spPr>
          <a:xfrm>
            <a:off x="2520280" y="2036603"/>
            <a:ext cx="1440160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Setor de Compras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288032" y="3332747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Requisição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2664296" y="3332747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Aquisição</a:t>
            </a:r>
            <a:endParaRPr lang="pt-BR" dirty="0"/>
          </a:p>
        </p:txBody>
      </p:sp>
      <p:cxnSp>
        <p:nvCxnSpPr>
          <p:cNvPr id="10" name="Conector de seta reta 9"/>
          <p:cNvCxnSpPr/>
          <p:nvPr/>
        </p:nvCxnSpPr>
        <p:spPr>
          <a:xfrm>
            <a:off x="4176464" y="2540659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de cantos arredondados 10"/>
          <p:cNvSpPr/>
          <p:nvPr/>
        </p:nvSpPr>
        <p:spPr>
          <a:xfrm>
            <a:off x="4824536" y="1916832"/>
            <a:ext cx="1728192" cy="12476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Setor Orçamentário Financeiro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133916" y="3332747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Empenho</a:t>
            </a:r>
            <a:endParaRPr lang="pt-BR" dirty="0"/>
          </a:p>
        </p:txBody>
      </p:sp>
      <p:cxnSp>
        <p:nvCxnSpPr>
          <p:cNvPr id="14" name="Conector de seta reta 13"/>
          <p:cNvCxnSpPr/>
          <p:nvPr/>
        </p:nvCxnSpPr>
        <p:spPr>
          <a:xfrm>
            <a:off x="3240360" y="3836803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2808312" y="4597533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SIGA</a:t>
            </a:r>
            <a:endParaRPr lang="pt-BR" dirty="0"/>
          </a:p>
        </p:txBody>
      </p:sp>
      <p:cxnSp>
        <p:nvCxnSpPr>
          <p:cNvPr id="16" name="Conector de seta reta 15"/>
          <p:cNvCxnSpPr/>
          <p:nvPr/>
        </p:nvCxnSpPr>
        <p:spPr>
          <a:xfrm>
            <a:off x="1017031" y="3908811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576064" y="4597533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SIGA</a:t>
            </a:r>
            <a:endParaRPr lang="pt-BR" dirty="0"/>
          </a:p>
        </p:txBody>
      </p:sp>
      <p:cxnSp>
        <p:nvCxnSpPr>
          <p:cNvPr id="18" name="Conector de seta reta 17"/>
          <p:cNvCxnSpPr/>
          <p:nvPr/>
        </p:nvCxnSpPr>
        <p:spPr>
          <a:xfrm>
            <a:off x="6768752" y="2540659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ângulo de cantos arredondados 18"/>
          <p:cNvSpPr/>
          <p:nvPr/>
        </p:nvSpPr>
        <p:spPr>
          <a:xfrm>
            <a:off x="7308304" y="1916832"/>
            <a:ext cx="1728192" cy="124765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Fornecedor</a:t>
            </a:r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2698518" y="5301208"/>
            <a:ext cx="1081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NAD</a:t>
            </a:r>
          </a:p>
          <a:p>
            <a:r>
              <a:rPr lang="pt-BR" dirty="0" smtClean="0"/>
              <a:t>SIGA</a:t>
            </a:r>
            <a:endParaRPr lang="pt-BR" dirty="0"/>
          </a:p>
        </p:txBody>
      </p:sp>
      <p:cxnSp>
        <p:nvCxnSpPr>
          <p:cNvPr id="21" name="Conector de seta reta 20"/>
          <p:cNvCxnSpPr>
            <a:stCxn id="20" idx="3"/>
          </p:cNvCxnSpPr>
          <p:nvPr/>
        </p:nvCxnSpPr>
        <p:spPr>
          <a:xfrm>
            <a:off x="3779912" y="5624374"/>
            <a:ext cx="6485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ângulo de cantos arredondados 24"/>
          <p:cNvSpPr/>
          <p:nvPr/>
        </p:nvSpPr>
        <p:spPr>
          <a:xfrm>
            <a:off x="4680520" y="5085184"/>
            <a:ext cx="1872208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Alimenta o SIAFEM/RJ</a:t>
            </a:r>
            <a:endParaRPr lang="pt-BR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3311094" y="6095037"/>
            <a:ext cx="1764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Transmissão de Arquivo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7524328" y="3485147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Contrato</a:t>
            </a:r>
          </a:p>
          <a:p>
            <a:pPr algn="ctr"/>
            <a:r>
              <a:rPr lang="pt-BR" dirty="0" smtClean="0"/>
              <a:t>Prazo p/ entrega do material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554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/>
      <p:bldP spid="9" grpId="0"/>
      <p:bldP spid="11" grpId="0" animBg="1"/>
      <p:bldP spid="12" grpId="0"/>
      <p:bldP spid="15" grpId="0"/>
      <p:bldP spid="17" grpId="0"/>
      <p:bldP spid="19" grpId="0" animBg="1"/>
      <p:bldP spid="20" grpId="0"/>
      <p:bldP spid="25" grpId="0" animBg="1"/>
      <p:bldP spid="26" grpId="0"/>
      <p:bldP spid="2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625708" y="3297758"/>
            <a:ext cx="1872208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Almoxarifado</a:t>
            </a:r>
            <a:endParaRPr lang="pt-BR" dirty="0"/>
          </a:p>
        </p:txBody>
      </p:sp>
      <p:cxnSp>
        <p:nvCxnSpPr>
          <p:cNvPr id="6" name="Conector de seta reta 5"/>
          <p:cNvCxnSpPr/>
          <p:nvPr/>
        </p:nvCxnSpPr>
        <p:spPr>
          <a:xfrm>
            <a:off x="2569924" y="3801814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de cantos arredondados 6"/>
          <p:cNvSpPr/>
          <p:nvPr/>
        </p:nvSpPr>
        <p:spPr>
          <a:xfrm>
            <a:off x="3145988" y="3297758"/>
            <a:ext cx="1440160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Setor de Compras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1129764" y="459390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Atesto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3182500" y="4593902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Nota fiscal para Liquidação</a:t>
            </a:r>
            <a:endParaRPr lang="pt-BR" dirty="0"/>
          </a:p>
        </p:txBody>
      </p:sp>
      <p:cxnSp>
        <p:nvCxnSpPr>
          <p:cNvPr id="10" name="Conector de seta reta 9"/>
          <p:cNvCxnSpPr/>
          <p:nvPr/>
        </p:nvCxnSpPr>
        <p:spPr>
          <a:xfrm>
            <a:off x="4694668" y="3801814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de cantos arredondados 10"/>
          <p:cNvSpPr/>
          <p:nvPr/>
        </p:nvSpPr>
        <p:spPr>
          <a:xfrm>
            <a:off x="5342740" y="3177987"/>
            <a:ext cx="1728192" cy="12476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COSEC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652120" y="459390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Liquidação</a:t>
            </a:r>
            <a:endParaRPr lang="pt-BR" dirty="0"/>
          </a:p>
        </p:txBody>
      </p:sp>
      <p:sp>
        <p:nvSpPr>
          <p:cNvPr id="21" name="Retângulo de cantos arredondados 20"/>
          <p:cNvSpPr/>
          <p:nvPr/>
        </p:nvSpPr>
        <p:spPr>
          <a:xfrm>
            <a:off x="769724" y="1449795"/>
            <a:ext cx="1872208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Patrimônio</a:t>
            </a:r>
            <a:endParaRPr lang="pt-BR" dirty="0"/>
          </a:p>
        </p:txBody>
      </p:sp>
      <p:cxnSp>
        <p:nvCxnSpPr>
          <p:cNvPr id="25" name="Conector de seta reta 24"/>
          <p:cNvCxnSpPr/>
          <p:nvPr/>
        </p:nvCxnSpPr>
        <p:spPr>
          <a:xfrm flipV="1">
            <a:off x="1403648" y="2601923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ítulo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600200"/>
          </a:xfrm>
        </p:spPr>
        <p:txBody>
          <a:bodyPr/>
          <a:lstStyle/>
          <a:p>
            <a:r>
              <a:rPr lang="pt-BR" dirty="0" smtClean="0"/>
              <a:t>Continuação - Processo</a:t>
            </a:r>
            <a:endParaRPr lang="pt-BR" dirty="0"/>
          </a:p>
        </p:txBody>
      </p:sp>
      <p:sp>
        <p:nvSpPr>
          <p:cNvPr id="30" name="Retângulo de cantos arredondados 29"/>
          <p:cNvSpPr/>
          <p:nvPr/>
        </p:nvSpPr>
        <p:spPr>
          <a:xfrm>
            <a:off x="3385560" y="6092578"/>
            <a:ext cx="1200588" cy="4942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DMO</a:t>
            </a:r>
            <a:endParaRPr lang="pt-BR" dirty="0"/>
          </a:p>
        </p:txBody>
      </p:sp>
      <p:cxnSp>
        <p:nvCxnSpPr>
          <p:cNvPr id="32" name="Conector de seta reta 31"/>
          <p:cNvCxnSpPr/>
          <p:nvPr/>
        </p:nvCxnSpPr>
        <p:spPr>
          <a:xfrm>
            <a:off x="2821952" y="2131115"/>
            <a:ext cx="2520788" cy="93784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CaixaDeTexto 33"/>
          <p:cNvSpPr txBox="1"/>
          <p:nvPr/>
        </p:nvSpPr>
        <p:spPr>
          <a:xfrm>
            <a:off x="3635896" y="148478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Depreciação Mensal</a:t>
            </a:r>
          </a:p>
          <a:p>
            <a:r>
              <a:rPr lang="pt-BR" dirty="0" smtClean="0"/>
              <a:t>Ajuste Inicial </a:t>
            </a:r>
            <a:r>
              <a:rPr lang="pt-BR" dirty="0" smtClean="0">
                <a:solidFill>
                  <a:srgbClr val="FF0000"/>
                </a:solidFill>
              </a:rPr>
              <a:t>(NOVO)</a:t>
            </a:r>
            <a:endParaRPr lang="pt-BR" dirty="0">
              <a:solidFill>
                <a:srgbClr val="FF0000"/>
              </a:solidFill>
            </a:endParaRPr>
          </a:p>
        </p:txBody>
      </p:sp>
      <p:cxnSp>
        <p:nvCxnSpPr>
          <p:cNvPr id="39" name="Conector de seta reta 38"/>
          <p:cNvCxnSpPr/>
          <p:nvPr/>
        </p:nvCxnSpPr>
        <p:spPr>
          <a:xfrm>
            <a:off x="1619672" y="5877272"/>
            <a:ext cx="4558614" cy="0"/>
          </a:xfrm>
          <a:prstGeom prst="straightConnector1">
            <a:avLst/>
          </a:prstGeom>
          <a:ln>
            <a:solidFill>
              <a:srgbClr val="FF0000"/>
            </a:solidFill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>
            <a:off x="1619672" y="5103989"/>
            <a:ext cx="0" cy="7732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 flipV="1">
            <a:off x="6148798" y="5089773"/>
            <a:ext cx="0" cy="801713"/>
          </a:xfrm>
          <a:prstGeom prst="line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de seta reta 44"/>
          <p:cNvCxnSpPr/>
          <p:nvPr/>
        </p:nvCxnSpPr>
        <p:spPr>
          <a:xfrm>
            <a:off x="0" y="3801814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de seta reta 46"/>
          <p:cNvCxnSpPr/>
          <p:nvPr/>
        </p:nvCxnSpPr>
        <p:spPr>
          <a:xfrm>
            <a:off x="1619672" y="2601923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ixaDeTexto 47"/>
          <p:cNvSpPr txBox="1"/>
          <p:nvPr/>
        </p:nvSpPr>
        <p:spPr>
          <a:xfrm>
            <a:off x="1691680" y="2705289"/>
            <a:ext cx="2552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Troca de Informações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1211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  <p:bldP spid="9" grpId="0"/>
      <p:bldP spid="11" grpId="0" animBg="1"/>
      <p:bldP spid="12" grpId="0"/>
      <p:bldP spid="21" grpId="0" animBg="1"/>
      <p:bldP spid="30" grpId="0" animBg="1"/>
      <p:bldP spid="34" grpId="0"/>
      <p:bldP spid="4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600200"/>
          </a:xfrm>
        </p:spPr>
        <p:txBody>
          <a:bodyPr/>
          <a:lstStyle/>
          <a:p>
            <a:r>
              <a:rPr lang="pt-BR" sz="7200" dirty="0" smtClean="0"/>
              <a:t>Integração</a:t>
            </a:r>
            <a:endParaRPr lang="pt-BR" sz="72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673105"/>
            <a:ext cx="2952328" cy="272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46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Integração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84168" y="2032248"/>
            <a:ext cx="2602632" cy="820688"/>
          </a:xfrm>
        </p:spPr>
        <p:txBody>
          <a:bodyPr/>
          <a:lstStyle/>
          <a:p>
            <a:pPr marL="0" indent="0" algn="ctr">
              <a:buNone/>
            </a:pPr>
            <a:r>
              <a:rPr lang="pt-BR" b="1" dirty="0" smtClean="0">
                <a:solidFill>
                  <a:schemeClr val="tx1"/>
                </a:solidFill>
              </a:rPr>
              <a:t>Setor Contábil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3409528" y="1982625"/>
            <a:ext cx="2602632" cy="8206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t-BR" b="1" dirty="0" smtClean="0">
                <a:solidFill>
                  <a:schemeClr val="tx1"/>
                </a:solidFill>
              </a:rPr>
              <a:t>Setor de Patrimônio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95536" y="1982625"/>
            <a:ext cx="2602632" cy="8206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t-BR" b="1" dirty="0" smtClean="0">
                <a:solidFill>
                  <a:schemeClr val="tx1"/>
                </a:solidFill>
              </a:rPr>
              <a:t>Setor de  Almoxarifado</a:t>
            </a: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9" name="Picture 2" descr="C:\Users\jpcjunior\Desktop\cge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856" y="2708920"/>
            <a:ext cx="1779141" cy="648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Seta para a direita 9"/>
          <p:cNvSpPr/>
          <p:nvPr/>
        </p:nvSpPr>
        <p:spPr>
          <a:xfrm rot="5400000">
            <a:off x="7071406" y="3812307"/>
            <a:ext cx="55059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6217840" y="4365104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Coordenadorias Setoriais de Contabilidade – </a:t>
            </a:r>
            <a:r>
              <a:rPr lang="pt-BR" b="1" dirty="0" err="1" smtClean="0"/>
              <a:t>COSEC’s</a:t>
            </a:r>
            <a:r>
              <a:rPr lang="pt-BR" b="1" dirty="0" smtClean="0"/>
              <a:t>.</a:t>
            </a:r>
            <a:endParaRPr lang="pt-BR" b="1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835" y="3001144"/>
            <a:ext cx="2600325" cy="175260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57" y="2910061"/>
            <a:ext cx="2619375" cy="1743075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440457" y="5353908"/>
            <a:ext cx="27633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Recebe o Material, faz conferência e realiza a distribuição.</a:t>
            </a:r>
            <a:endParaRPr lang="pt-BR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3365942" y="5157192"/>
            <a:ext cx="27633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Tombamento, distribuição, controle, informações para registros contábeis (ajustes e depreciação).</a:t>
            </a:r>
            <a:endParaRPr lang="pt-BR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6012160" y="5661248"/>
            <a:ext cx="2763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Realiza os registros contábeis.</a:t>
            </a:r>
            <a:endParaRPr lang="pt-BR" b="1" dirty="0"/>
          </a:p>
        </p:txBody>
      </p:sp>
      <p:sp>
        <p:nvSpPr>
          <p:cNvPr id="17" name="Seta para a direita 16"/>
          <p:cNvSpPr/>
          <p:nvPr/>
        </p:nvSpPr>
        <p:spPr>
          <a:xfrm>
            <a:off x="2915816" y="2204864"/>
            <a:ext cx="496019" cy="1881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 para a direita 17"/>
          <p:cNvSpPr/>
          <p:nvPr/>
        </p:nvSpPr>
        <p:spPr>
          <a:xfrm>
            <a:off x="5633314" y="2217780"/>
            <a:ext cx="496019" cy="1881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57" y="116632"/>
            <a:ext cx="1947911" cy="179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64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10" grpId="0" animBg="1"/>
      <p:bldP spid="11" grpId="0"/>
      <p:bldP spid="14" grpId="0"/>
      <p:bldP spid="15" grpId="0"/>
      <p:bldP spid="16" grpId="0"/>
      <p:bldP spid="17" grpId="0" animBg="1"/>
      <p:bldP spid="1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72616"/>
            <a:ext cx="8229600" cy="1600200"/>
          </a:xfrm>
        </p:spPr>
        <p:txBody>
          <a:bodyPr/>
          <a:lstStyle/>
          <a:p>
            <a:r>
              <a:rPr lang="pt-BR" dirty="0" smtClean="0"/>
              <a:t>Por que é necessária a integração?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71389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tx1"/>
                </a:solidFill>
              </a:rPr>
              <a:t>O Contador precisa obter, principalmente, informações sobre:</a:t>
            </a:r>
          </a:p>
          <a:p>
            <a:pPr marL="0" indent="0">
              <a:buNone/>
            </a:pPr>
            <a:endParaRPr lang="pt-BR" sz="3200" dirty="0" smtClean="0">
              <a:solidFill>
                <a:schemeClr val="tx1"/>
              </a:solidFill>
            </a:endParaRPr>
          </a:p>
          <a:p>
            <a:r>
              <a:rPr lang="pt-BR" sz="3200" dirty="0" smtClean="0">
                <a:solidFill>
                  <a:schemeClr val="tx1"/>
                </a:solidFill>
              </a:rPr>
              <a:t>Valor atualizado dos Bens;</a:t>
            </a:r>
          </a:p>
          <a:p>
            <a:endParaRPr lang="pt-BR" sz="3200" dirty="0">
              <a:solidFill>
                <a:schemeClr val="tx1"/>
              </a:solidFill>
            </a:endParaRPr>
          </a:p>
          <a:p>
            <a:r>
              <a:rPr lang="pt-BR" sz="3200" dirty="0" smtClean="0">
                <a:solidFill>
                  <a:schemeClr val="tx1"/>
                </a:solidFill>
              </a:rPr>
              <a:t>Depreciação Acumulada dos Bens.</a:t>
            </a:r>
            <a:endParaRPr lang="pt-B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74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647453"/>
            <a:ext cx="8147248" cy="1933675"/>
          </a:xfrm>
        </p:spPr>
        <p:txBody>
          <a:bodyPr/>
          <a:lstStyle/>
          <a:p>
            <a:pPr marL="0" indent="0">
              <a:buNone/>
            </a:pPr>
            <a:r>
              <a:rPr lang="pt-BR" b="1" i="1" dirty="0" smtClean="0">
                <a:solidFill>
                  <a:schemeClr val="tx1"/>
                </a:solidFill>
              </a:rPr>
              <a:t>“A </a:t>
            </a:r>
            <a:r>
              <a:rPr lang="pt-BR" b="1" i="1" dirty="0">
                <a:solidFill>
                  <a:schemeClr val="tx1"/>
                </a:solidFill>
              </a:rPr>
              <a:t>mudança é a lei da vida. E aqueles que apenas olham para o passado ou para o presente irão com certeza perder o futuro</a:t>
            </a:r>
            <a:r>
              <a:rPr lang="pt-BR" b="1" i="1" dirty="0" smtClean="0">
                <a:solidFill>
                  <a:schemeClr val="tx1"/>
                </a:solidFill>
              </a:rPr>
              <a:t>.”</a:t>
            </a:r>
            <a:endParaRPr lang="pt-BR" b="1" i="1" dirty="0">
              <a:solidFill>
                <a:schemeClr val="tx1"/>
              </a:solidFill>
            </a:endParaRPr>
          </a:p>
          <a:p>
            <a:pPr marL="0" indent="0" algn="r">
              <a:buNone/>
            </a:pPr>
            <a:r>
              <a:rPr lang="pt-BR" b="1" i="1" dirty="0">
                <a:solidFill>
                  <a:schemeClr val="tx1"/>
                </a:solidFill>
                <a:hlinkClick r:id="rId2" action="ppaction://hlinkfile"/>
              </a:rPr>
              <a:t>John Kennedy</a:t>
            </a:r>
            <a:endParaRPr lang="pt-BR" b="1" i="1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jpcjunior\Desktop\cge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3783"/>
            <a:ext cx="2555751" cy="9309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330" y="5860619"/>
            <a:ext cx="1572766" cy="880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742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2669"/>
            <a:ext cx="8229600" cy="1600200"/>
          </a:xfrm>
        </p:spPr>
        <p:txBody>
          <a:bodyPr/>
          <a:lstStyle/>
          <a:p>
            <a:r>
              <a:rPr lang="pt-BR" dirty="0" smtClean="0"/>
              <a:t>Muito Obrigada!!!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007493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pt-BR" b="1" dirty="0" smtClean="0">
                <a:solidFill>
                  <a:schemeClr val="tx1"/>
                </a:solidFill>
              </a:rPr>
              <a:t>Stephanie Guimarães da Silva</a:t>
            </a:r>
          </a:p>
          <a:p>
            <a:pPr marL="0" indent="0" algn="ctr">
              <a:buNone/>
            </a:pPr>
            <a:r>
              <a:rPr lang="pt-BR" b="1" dirty="0" smtClean="0">
                <a:solidFill>
                  <a:schemeClr val="tx1"/>
                </a:solidFill>
              </a:rPr>
              <a:t>Telefone: 2334-2699</a:t>
            </a:r>
          </a:p>
          <a:p>
            <a:pPr marL="0" indent="0" algn="ctr">
              <a:buNone/>
            </a:pPr>
            <a:r>
              <a:rPr lang="pt-BR" b="1" dirty="0" smtClean="0">
                <a:solidFill>
                  <a:schemeClr val="tx1"/>
                </a:solidFill>
              </a:rPr>
              <a:t>E-mail: </a:t>
            </a:r>
            <a:r>
              <a:rPr lang="pt-BR" b="1" dirty="0" smtClean="0">
                <a:solidFill>
                  <a:schemeClr val="tx1"/>
                </a:solidFill>
                <a:hlinkClick r:id="rId2"/>
              </a:rPr>
              <a:t>stephaniegs@fazenda.rj.gov.br</a:t>
            </a:r>
            <a:endParaRPr lang="pt-BR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pt-BR" b="1" dirty="0" smtClean="0">
              <a:solidFill>
                <a:schemeClr val="tx1"/>
              </a:solidFill>
            </a:endParaRPr>
          </a:p>
          <a:p>
            <a:pPr algn="ctr"/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78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0065" y="1772816"/>
            <a:ext cx="8388399" cy="2016224"/>
          </a:xfrm>
        </p:spPr>
        <p:txBody>
          <a:bodyPr/>
          <a:lstStyle/>
          <a:p>
            <a:r>
              <a:rPr lang="pt-BR" dirty="0" smtClean="0"/>
              <a:t>O registro do ajuste inicial e da depreciação dos bens móveis no SIAFEM/RJ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476253"/>
            <a:ext cx="8291264" cy="1761059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 smtClean="0">
                <a:solidFill>
                  <a:schemeClr val="tx1"/>
                </a:solidFill>
              </a:rPr>
              <a:t>Facilitador: </a:t>
            </a:r>
            <a:r>
              <a:rPr lang="pt-BR" b="1" dirty="0" smtClean="0">
                <a:solidFill>
                  <a:schemeClr val="tx1"/>
                </a:solidFill>
              </a:rPr>
              <a:t>Hugo Freire – CEMAN/SUNOT/CGE-RJ</a:t>
            </a:r>
            <a:endParaRPr lang="pt-BR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pt-BR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pt-BR" dirty="0" smtClean="0">
                <a:solidFill>
                  <a:schemeClr val="tx1"/>
                </a:solidFill>
              </a:rPr>
              <a:t>Rio de Janeiro, 06 de maio de 2014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jpcjunior\Desktop\cge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3783"/>
            <a:ext cx="2555751" cy="9309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3" descr="C:\Users\jpcjunior\Desktop\sefaz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073595" cy="792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53674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88640"/>
            <a:ext cx="8229600" cy="1600200"/>
          </a:xfrm>
        </p:spPr>
        <p:txBody>
          <a:bodyPr/>
          <a:lstStyle/>
          <a:p>
            <a:r>
              <a:rPr lang="pt-BR" dirty="0" smtClean="0"/>
              <a:t>Legislação Estadual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1600" y="2924944"/>
            <a:ext cx="7200800" cy="312157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t-BR" b="1" cap="small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pt-BR" i="1" dirty="0" smtClean="0">
                <a:solidFill>
                  <a:schemeClr val="tx1"/>
                </a:solidFill>
              </a:rPr>
              <a:t>INSTITUI </a:t>
            </a:r>
            <a:r>
              <a:rPr lang="pt-BR" i="1" dirty="0">
                <a:solidFill>
                  <a:schemeClr val="tx1"/>
                </a:solidFill>
              </a:rPr>
              <a:t>A OBRIGATORIEDADE DE REALIZAR OS  PROCEDIMENTOS DE REAVALIAÇÃO, REDUÇÃO AO VALOR RECUPERÁVEL DE ATIVOS, DEPRECIAÇÃO, AMORTIZAÇÃO E EXAUSTÃO DOS BENS DO ESTADO NOS CASOS QUE ESPECIFICA.</a:t>
            </a:r>
          </a:p>
        </p:txBody>
      </p:sp>
      <p:pic>
        <p:nvPicPr>
          <p:cNvPr id="4" name="Picture 3" descr="C:\Users\jpcjunior\Desktop\sefaz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073595" cy="792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CaixaDeTexto 5"/>
          <p:cNvSpPr txBox="1"/>
          <p:nvPr/>
        </p:nvSpPr>
        <p:spPr>
          <a:xfrm>
            <a:off x="899592" y="2402304"/>
            <a:ext cx="82089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cap="small" dirty="0">
                <a:latin typeface="+mj-lt"/>
              </a:rPr>
              <a:t>DECRETO N.º 44.489 DE 25 DE NOVEMBRO DE </a:t>
            </a:r>
            <a:r>
              <a:rPr lang="pt-BR" sz="2400" b="1" cap="small" dirty="0" smtClean="0">
                <a:latin typeface="+mj-lt"/>
              </a:rPr>
              <a:t>2013</a:t>
            </a:r>
            <a:endParaRPr lang="pt-BR" sz="2400" b="1" cap="small" dirty="0">
              <a:latin typeface="+mj-lt"/>
            </a:endParaRPr>
          </a:p>
          <a:p>
            <a:endParaRPr lang="pt-BR" dirty="0"/>
          </a:p>
        </p:txBody>
      </p:sp>
      <p:pic>
        <p:nvPicPr>
          <p:cNvPr id="7" name="Picture 2" descr="C:\Users\jpcjunior\Desktop\cge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4624"/>
            <a:ext cx="2555751" cy="9309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554408"/>
            <a:ext cx="2009403" cy="13035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660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88640"/>
            <a:ext cx="8229600" cy="1600200"/>
          </a:xfrm>
        </p:spPr>
        <p:txBody>
          <a:bodyPr/>
          <a:lstStyle/>
          <a:p>
            <a:r>
              <a:rPr lang="pt-BR" dirty="0" smtClean="0"/>
              <a:t>Normatização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2924944"/>
            <a:ext cx="7560840" cy="312157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t-BR" b="1" cap="small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pt-BR" i="1" cap="all" dirty="0">
                <a:solidFill>
                  <a:schemeClr val="tx1"/>
                </a:solidFill>
              </a:rPr>
              <a:t>Orienta a operacionalização dos procedimentos previstos no decreto nº 44.489, de 25 de novembro de 2013 NO QUE TANGE Ao </a:t>
            </a:r>
            <a:r>
              <a:rPr lang="pt-BR" b="1" i="1" u="sng" cap="all" dirty="0">
                <a:solidFill>
                  <a:schemeClr val="tx1"/>
                </a:solidFill>
              </a:rPr>
              <a:t>ajuste inicial e a DEPRECIAÇÃO DOS BENS móveis</a:t>
            </a:r>
            <a:r>
              <a:rPr lang="pt-BR" i="1" cap="all" dirty="0">
                <a:solidFill>
                  <a:schemeClr val="tx1"/>
                </a:solidFill>
              </a:rPr>
              <a:t> DO ESTADO.</a:t>
            </a:r>
            <a:endParaRPr lang="pt-BR" i="1" dirty="0">
              <a:solidFill>
                <a:schemeClr val="tx1"/>
              </a:solidFill>
            </a:endParaRPr>
          </a:p>
        </p:txBody>
      </p:sp>
      <p:pic>
        <p:nvPicPr>
          <p:cNvPr id="4" name="Picture 3" descr="C:\Users\jpcjunior\Desktop\sefaz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073595" cy="792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CaixaDeTexto 5"/>
          <p:cNvSpPr txBox="1"/>
          <p:nvPr/>
        </p:nvSpPr>
        <p:spPr>
          <a:xfrm>
            <a:off x="755576" y="2402304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latin typeface="+mj-lt"/>
              </a:rPr>
              <a:t>PORTARIA CGE/RJ </a:t>
            </a:r>
            <a:r>
              <a:rPr lang="pt-BR" sz="2400" b="1" dirty="0">
                <a:latin typeface="+mj-lt"/>
              </a:rPr>
              <a:t>Nº 179 DE 27 DE MARÇO DE 2014</a:t>
            </a:r>
            <a:endParaRPr lang="pt-BR" dirty="0">
              <a:latin typeface="+mj-lt"/>
            </a:endParaRPr>
          </a:p>
        </p:txBody>
      </p:sp>
      <p:pic>
        <p:nvPicPr>
          <p:cNvPr id="7" name="Picture 2" descr="C:\Users\jpcjunior\Desktop\cge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4624"/>
            <a:ext cx="2555751" cy="9309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086741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29037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Depreciação dos Bens Móveis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19256" cy="676672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Por que depreciar?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Triângulo isósceles 3"/>
          <p:cNvSpPr/>
          <p:nvPr/>
        </p:nvSpPr>
        <p:spPr>
          <a:xfrm>
            <a:off x="1835696" y="2276872"/>
            <a:ext cx="4392488" cy="4464496"/>
          </a:xfrm>
          <a:prstGeom prst="triangle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4498923" y="2328276"/>
            <a:ext cx="3528392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Redução do valor dos bens tangíveis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4472880" y="3221360"/>
            <a:ext cx="3528392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Pelo desgaste ou perda de utilidade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4477281" y="4128476"/>
            <a:ext cx="3528392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Ou por uso;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4499992" y="5013176"/>
            <a:ext cx="3528392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e/ou por ação da natureza;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4489763" y="5877272"/>
            <a:ext cx="3528392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e/ou por obsolescência.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555776" y="6021288"/>
            <a:ext cx="147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NBC T 16.9 e MCASP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264064" y="3535848"/>
            <a:ext cx="2160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Não confunda depreciação com reavaliação!!!</a:t>
            </a:r>
          </a:p>
          <a:p>
            <a:r>
              <a:rPr lang="pt-BR" dirty="0" smtClean="0"/>
              <a:t>Trata-se de institutos distintos.</a:t>
            </a:r>
            <a:endParaRPr lang="pt-BR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16" y="2559266"/>
            <a:ext cx="931395" cy="935553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35496" y="6005899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Fonte: Barbosa (2013)</a:t>
            </a:r>
            <a:endParaRPr lang="pt-BR" sz="16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635896" y="1556792"/>
            <a:ext cx="4932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Quando o Bem tiver Vida Útil Econômica Limitada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63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88640"/>
            <a:ext cx="8229600" cy="1600200"/>
          </a:xfrm>
        </p:spPr>
        <p:txBody>
          <a:bodyPr/>
          <a:lstStyle/>
          <a:p>
            <a:r>
              <a:rPr lang="pt-BR" dirty="0"/>
              <a:t>Elaboração do Manual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2924944"/>
            <a:ext cx="7632848" cy="312157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t-BR" b="1" cap="small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pt-BR" b="1" i="1" cap="all" dirty="0">
                <a:solidFill>
                  <a:schemeClr val="tx1"/>
                </a:solidFill>
              </a:rPr>
              <a:t>Art. 13 - </a:t>
            </a:r>
            <a:r>
              <a:rPr lang="pt-BR" i="1" cap="all" dirty="0">
                <a:solidFill>
                  <a:schemeClr val="tx1"/>
                </a:solidFill>
              </a:rPr>
              <a:t>A Contadoria Geral do Estado será responsável por </a:t>
            </a:r>
            <a:r>
              <a:rPr lang="pt-BR" b="1" i="1" u="sng" cap="all" dirty="0">
                <a:solidFill>
                  <a:schemeClr val="tx1"/>
                </a:solidFill>
              </a:rPr>
              <a:t>elaborar e disponibilizar manuais</a:t>
            </a:r>
            <a:r>
              <a:rPr lang="pt-BR" i="1" cap="all" dirty="0">
                <a:solidFill>
                  <a:schemeClr val="tx1"/>
                </a:solidFill>
              </a:rPr>
              <a:t> com orientações complementares sobre os procedimentos descritos nesta portaria.</a:t>
            </a:r>
          </a:p>
        </p:txBody>
      </p:sp>
      <p:pic>
        <p:nvPicPr>
          <p:cNvPr id="4" name="Picture 3" descr="C:\Users\jpcjunior\Desktop\sefaz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073595" cy="792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CaixaDeTexto 5"/>
          <p:cNvSpPr txBox="1"/>
          <p:nvPr/>
        </p:nvSpPr>
        <p:spPr>
          <a:xfrm>
            <a:off x="755576" y="2402304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latin typeface="+mj-lt"/>
              </a:rPr>
              <a:t>PORTARIA CGE/RJ </a:t>
            </a:r>
            <a:r>
              <a:rPr lang="pt-BR" sz="2400" b="1" dirty="0">
                <a:latin typeface="+mj-lt"/>
              </a:rPr>
              <a:t>Nº 179 DE 27 DE MARÇO DE 2014</a:t>
            </a:r>
            <a:endParaRPr lang="pt-BR" dirty="0">
              <a:latin typeface="+mj-lt"/>
            </a:endParaRPr>
          </a:p>
        </p:txBody>
      </p:sp>
      <p:pic>
        <p:nvPicPr>
          <p:cNvPr id="7" name="Picture 2" descr="C:\Users\jpcjunior\Desktop\cge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4624"/>
            <a:ext cx="2555751" cy="9309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375086"/>
            <a:ext cx="1584176" cy="12150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717107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864096"/>
          </a:xfrm>
        </p:spPr>
        <p:txBody>
          <a:bodyPr/>
          <a:lstStyle/>
          <a:p>
            <a:r>
              <a:rPr lang="pt-BR" dirty="0" smtClean="0"/>
              <a:t>Orientações</a:t>
            </a:r>
            <a:endParaRPr lang="pt-BR" dirty="0"/>
          </a:p>
        </p:txBody>
      </p:sp>
      <p:pic>
        <p:nvPicPr>
          <p:cNvPr id="4" name="Picture 3" descr="C:\Users\jpcjunior\Desktop\sefaz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073595" cy="792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Picture 2" descr="C:\Users\jpcjunior\Desktop\cge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4624"/>
            <a:ext cx="2555751" cy="9309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060848"/>
            <a:ext cx="3672408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669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864096"/>
          </a:xfrm>
        </p:spPr>
        <p:txBody>
          <a:bodyPr/>
          <a:lstStyle/>
          <a:p>
            <a:r>
              <a:rPr lang="pt-BR" dirty="0" smtClean="0"/>
              <a:t>Objetivo do Manual</a:t>
            </a:r>
            <a:endParaRPr lang="pt-BR" dirty="0"/>
          </a:p>
        </p:txBody>
      </p:sp>
      <p:pic>
        <p:nvPicPr>
          <p:cNvPr id="4" name="Picture 3" descr="C:\Users\jpcjunior\Desktop\sefaz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073595" cy="792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Picture 2" descr="C:\Users\jpcjunior\Desktop\cge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4624"/>
            <a:ext cx="2555751" cy="9309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431429"/>
            <a:ext cx="8229600" cy="31578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i="1" cap="all" dirty="0" smtClean="0">
                <a:solidFill>
                  <a:schemeClr val="tx1"/>
                </a:solidFill>
              </a:rPr>
              <a:t>ser uma IMPORTANTE </a:t>
            </a:r>
            <a:r>
              <a:rPr lang="pt-BR" i="1" cap="all" dirty="0">
                <a:solidFill>
                  <a:schemeClr val="tx1"/>
                </a:solidFill>
              </a:rPr>
              <a:t>FONTE DE ORIENTAÇÃO QUANTO AOS </a:t>
            </a:r>
            <a:r>
              <a:rPr lang="pt-BR" i="1" cap="all" dirty="0" smtClean="0">
                <a:solidFill>
                  <a:schemeClr val="tx1"/>
                </a:solidFill>
              </a:rPr>
              <a:t>PROCEDIMENTOS NECESSÁRIOS </a:t>
            </a:r>
            <a:r>
              <a:rPr lang="pt-BR" i="1" cap="all" dirty="0">
                <a:solidFill>
                  <a:schemeClr val="tx1"/>
                </a:solidFill>
              </a:rPr>
              <a:t>AO REGISTRO INICIAL DOS BENS PATRIMONIAIS MÓVEIS DA </a:t>
            </a:r>
            <a:r>
              <a:rPr lang="pt-BR" i="1" cap="all" dirty="0" smtClean="0">
                <a:solidFill>
                  <a:schemeClr val="tx1"/>
                </a:solidFill>
              </a:rPr>
              <a:t>ADMINISTRAÇÃO </a:t>
            </a:r>
            <a:r>
              <a:rPr lang="pt-BR" i="1" cap="all" dirty="0">
                <a:solidFill>
                  <a:schemeClr val="tx1"/>
                </a:solidFill>
              </a:rPr>
              <a:t>DIRETA E INDIRETA (</a:t>
            </a:r>
            <a:r>
              <a:rPr lang="pt-BR" i="1" u="sng" cap="all" dirty="0">
                <a:solidFill>
                  <a:schemeClr val="tx1"/>
                </a:solidFill>
              </a:rPr>
              <a:t>EXCLUÍDAS AS EMPRESAS PÚBLICAS, </a:t>
            </a:r>
            <a:r>
              <a:rPr lang="pt-BR" i="1" u="sng" cap="all" dirty="0" smtClean="0">
                <a:solidFill>
                  <a:schemeClr val="tx1"/>
                </a:solidFill>
              </a:rPr>
              <a:t>SOCIEDADES </a:t>
            </a:r>
            <a:r>
              <a:rPr lang="pt-BR" i="1" u="sng" cap="all" dirty="0">
                <a:solidFill>
                  <a:schemeClr val="tx1"/>
                </a:solidFill>
              </a:rPr>
              <a:t>DE ECONOMIA MISTA E FUNDAÇÕES PÚBLICAS DE DIREITO PRIVADO</a:t>
            </a:r>
            <a:r>
              <a:rPr lang="pt-BR" i="1" cap="all" dirty="0">
                <a:solidFill>
                  <a:schemeClr val="tx1"/>
                </a:solidFill>
              </a:rPr>
              <a:t>), </a:t>
            </a:r>
            <a:r>
              <a:rPr lang="pt-BR" i="1" cap="all" dirty="0" smtClean="0">
                <a:solidFill>
                  <a:schemeClr val="tx1"/>
                </a:solidFill>
              </a:rPr>
              <a:t>BEM COMO </a:t>
            </a:r>
            <a:r>
              <a:rPr lang="pt-BR" i="1" cap="all" dirty="0">
                <a:solidFill>
                  <a:schemeClr val="tx1"/>
                </a:solidFill>
              </a:rPr>
              <a:t>DO REGISTRO DA DEPRECIAÇÃO DOS BENS.</a:t>
            </a:r>
          </a:p>
          <a:p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227414"/>
            <a:ext cx="2403351" cy="159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75337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88640"/>
            <a:ext cx="8229600" cy="1600200"/>
          </a:xfrm>
        </p:spPr>
        <p:txBody>
          <a:bodyPr/>
          <a:lstStyle/>
          <a:p>
            <a:r>
              <a:rPr lang="pt-BR" dirty="0" smtClean="0"/>
              <a:t>Como acessar o Manual?</a:t>
            </a:r>
            <a:endParaRPr lang="pt-BR" dirty="0"/>
          </a:p>
        </p:txBody>
      </p:sp>
      <p:pic>
        <p:nvPicPr>
          <p:cNvPr id="4" name="Picture 3" descr="C:\Users\jpcjunior\Desktop\sefaz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073595" cy="792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CaixaDeTexto 5"/>
          <p:cNvSpPr txBox="1"/>
          <p:nvPr/>
        </p:nvSpPr>
        <p:spPr>
          <a:xfrm>
            <a:off x="467544" y="1988840"/>
            <a:ext cx="354937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WWW.FAZENDA.RJ.GOV.BR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:</a:t>
            </a:r>
            <a:endParaRPr lang="pt-BR" sz="2000" b="1" i="1" cap="all" dirty="0">
              <a:latin typeface="+mj-lt"/>
            </a:endParaRPr>
          </a:p>
          <a:p>
            <a:endParaRPr lang="pt-BR" dirty="0"/>
          </a:p>
        </p:txBody>
      </p:sp>
      <p:pic>
        <p:nvPicPr>
          <p:cNvPr id="9" name="Espaço Reservado para Conteúdo 8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65948"/>
            <a:ext cx="8388326" cy="371538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ixaDeTexto 9"/>
          <p:cNvSpPr txBox="1"/>
          <p:nvPr/>
        </p:nvSpPr>
        <p:spPr>
          <a:xfrm>
            <a:off x="4067944" y="1988840"/>
            <a:ext cx="1317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latin typeface="+mj-lt"/>
              </a:rPr>
              <a:t>SÍTIOS </a:t>
            </a:r>
            <a:r>
              <a:rPr lang="pt-BR" sz="2000" b="1" dirty="0">
                <a:solidFill>
                  <a:srgbClr val="FF0000"/>
                </a:solidFill>
                <a:latin typeface="+mj-lt"/>
              </a:rPr>
              <a:t>→ </a:t>
            </a:r>
            <a:endParaRPr lang="pt-BR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220072" y="1988840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+mj-lt"/>
              </a:rPr>
              <a:t>CONTADORIA </a:t>
            </a:r>
            <a:r>
              <a:rPr lang="pt-BR" sz="2000" b="1" dirty="0">
                <a:solidFill>
                  <a:srgbClr val="FF0000"/>
                </a:solidFill>
                <a:latin typeface="+mj-lt"/>
              </a:rPr>
              <a:t>→</a:t>
            </a:r>
            <a:endParaRPr lang="pt-BR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7308304" y="1988840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+mj-lt"/>
              </a:rPr>
              <a:t>MANUAIS</a:t>
            </a:r>
            <a:endParaRPr lang="pt-BR" sz="2000" dirty="0">
              <a:latin typeface="+mj-lt"/>
            </a:endParaRPr>
          </a:p>
        </p:txBody>
      </p:sp>
      <p:pic>
        <p:nvPicPr>
          <p:cNvPr id="13" name="Picture 2" descr="C:\Users\jpcjunior\Desktop\cge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4624"/>
            <a:ext cx="2555751" cy="9309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36118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88640"/>
            <a:ext cx="8229600" cy="1600200"/>
          </a:xfrm>
        </p:spPr>
        <p:txBody>
          <a:bodyPr/>
          <a:lstStyle/>
          <a:p>
            <a:r>
              <a:rPr lang="pt-BR" dirty="0" smtClean="0"/>
              <a:t>Como acessar o Manual?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2132856"/>
            <a:ext cx="3131840" cy="576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b="1" dirty="0">
                <a:solidFill>
                  <a:schemeClr val="tx1"/>
                </a:solidFill>
              </a:rPr>
              <a:t>MANUAL DO GESTOR </a:t>
            </a:r>
            <a:r>
              <a:rPr lang="pt-BR" sz="2000" b="1" dirty="0" smtClean="0">
                <a:solidFill>
                  <a:srgbClr val="FF0000"/>
                </a:solidFill>
              </a:rPr>
              <a:t>→</a:t>
            </a:r>
            <a:endParaRPr lang="pt-BR" sz="2000" b="1" i="1" cap="all" dirty="0">
              <a:solidFill>
                <a:schemeClr val="tx1"/>
              </a:solidFill>
            </a:endParaRPr>
          </a:p>
        </p:txBody>
      </p:sp>
      <p:pic>
        <p:nvPicPr>
          <p:cNvPr id="4" name="Picture 3" descr="C:\Users\jpcjunior\Desktop\sefaz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4073595" cy="792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3" name="CaixaDeTexto 12"/>
          <p:cNvSpPr txBox="1"/>
          <p:nvPr/>
        </p:nvSpPr>
        <p:spPr>
          <a:xfrm>
            <a:off x="3059832" y="2060848"/>
            <a:ext cx="6012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+mj-lt"/>
              </a:rPr>
              <a:t>MÓDULO III – MANUAL DO TRATAMENTO INICIAL DOS BENS PATRIMONIAIS MÓVEIS </a:t>
            </a:r>
            <a:endParaRPr lang="pt-BR" dirty="0">
              <a:latin typeface="+mj-lt"/>
            </a:endParaRPr>
          </a:p>
          <a:p>
            <a:endParaRPr lang="pt-BR" dirty="0"/>
          </a:p>
        </p:txBody>
      </p:sp>
      <p:pic>
        <p:nvPicPr>
          <p:cNvPr id="15" name="Imagem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164" y="2993621"/>
            <a:ext cx="4367836" cy="3861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3756"/>
            <a:ext cx="4776164" cy="3894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 descr="C:\Users\jpcjunior\Desktop\cge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4624"/>
            <a:ext cx="2555751" cy="9309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6467955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88640"/>
            <a:ext cx="8229600" cy="1600200"/>
          </a:xfrm>
        </p:spPr>
        <p:txBody>
          <a:bodyPr/>
          <a:lstStyle/>
          <a:p>
            <a:r>
              <a:rPr lang="pt-BR" dirty="0" smtClean="0"/>
              <a:t>Planilhas de Depreciação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87625" y="2924944"/>
            <a:ext cx="6696744" cy="312157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t-BR" b="1" cap="small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pt-BR" b="1" i="1" cap="all" dirty="0">
                <a:solidFill>
                  <a:schemeClr val="tx1"/>
                </a:solidFill>
              </a:rPr>
              <a:t>Art. </a:t>
            </a:r>
            <a:r>
              <a:rPr lang="pt-BR" b="1" i="1" cap="all" dirty="0" smtClean="0">
                <a:solidFill>
                  <a:schemeClr val="tx1"/>
                </a:solidFill>
              </a:rPr>
              <a:t>2º - </a:t>
            </a:r>
            <a:r>
              <a:rPr lang="pt-BR" b="1" i="1" cap="all" dirty="0">
                <a:solidFill>
                  <a:schemeClr val="tx1"/>
                </a:solidFill>
              </a:rPr>
              <a:t>§ 3º. </a:t>
            </a:r>
            <a:r>
              <a:rPr lang="pt-BR" i="1" cap="all" dirty="0">
                <a:solidFill>
                  <a:schemeClr val="tx1"/>
                </a:solidFill>
              </a:rPr>
              <a:t>Será disponibilizada no sítio da Contadoria Geral do Estado </a:t>
            </a:r>
            <a:r>
              <a:rPr lang="pt-BR" b="1" i="1" cap="all" dirty="0">
                <a:solidFill>
                  <a:srgbClr val="00B0F0"/>
                </a:solidFill>
              </a:rPr>
              <a:t>(www.fazenda.rj.gov.br)</a:t>
            </a:r>
            <a:r>
              <a:rPr lang="pt-BR" b="1" i="1" cap="all" dirty="0">
                <a:solidFill>
                  <a:schemeClr val="tx1"/>
                </a:solidFill>
              </a:rPr>
              <a:t>,</a:t>
            </a:r>
            <a:r>
              <a:rPr lang="pt-BR" b="1" i="1" cap="all" dirty="0">
                <a:solidFill>
                  <a:srgbClr val="00B0F0"/>
                </a:solidFill>
              </a:rPr>
              <a:t> </a:t>
            </a:r>
            <a:r>
              <a:rPr lang="pt-BR" b="1" i="1" u="sng" cap="all" dirty="0">
                <a:solidFill>
                  <a:schemeClr val="tx1"/>
                </a:solidFill>
              </a:rPr>
              <a:t>em Normas e Orientações</a:t>
            </a:r>
            <a:r>
              <a:rPr lang="pt-BR" i="1" cap="all" dirty="0">
                <a:solidFill>
                  <a:schemeClr val="tx1"/>
                </a:solidFill>
              </a:rPr>
              <a:t>, para uso opcional, planilha eletrônica para cálculo da depreciação dos bens.</a:t>
            </a:r>
          </a:p>
        </p:txBody>
      </p:sp>
      <p:pic>
        <p:nvPicPr>
          <p:cNvPr id="4" name="Picture 3" descr="C:\Users\jpcjunior\Desktop\sefaz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073595" cy="792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CaixaDeTexto 5"/>
          <p:cNvSpPr txBox="1"/>
          <p:nvPr/>
        </p:nvSpPr>
        <p:spPr>
          <a:xfrm>
            <a:off x="1331640" y="2402304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+mj-lt"/>
              </a:rPr>
              <a:t>PORTARIA Nº 179 DE 27 DE MARÇO DE 2014</a:t>
            </a:r>
            <a:endParaRPr lang="pt-BR" dirty="0">
              <a:latin typeface="+mj-lt"/>
            </a:endParaRPr>
          </a:p>
        </p:txBody>
      </p:sp>
      <p:pic>
        <p:nvPicPr>
          <p:cNvPr id="7" name="Picture 2" descr="C:\Users\jpcjunior\Desktop\cge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576" y="47195"/>
            <a:ext cx="2555751" cy="9309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943" y="5469721"/>
            <a:ext cx="2973939" cy="12587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975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600200"/>
          </a:xfrm>
        </p:spPr>
        <p:txBody>
          <a:bodyPr/>
          <a:lstStyle/>
          <a:p>
            <a:r>
              <a:rPr lang="pt-BR" sz="5200" dirty="0" smtClean="0"/>
              <a:t>Como acessar as Planilhas?</a:t>
            </a:r>
            <a:endParaRPr lang="pt-BR" sz="5200" dirty="0"/>
          </a:p>
        </p:txBody>
      </p:sp>
      <p:pic>
        <p:nvPicPr>
          <p:cNvPr id="4" name="Picture 3" descr="C:\Users\jpcjunior\Desktop\sefaz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073595" cy="792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CaixaDeTexto 5"/>
          <p:cNvSpPr txBox="1"/>
          <p:nvPr/>
        </p:nvSpPr>
        <p:spPr>
          <a:xfrm>
            <a:off x="302550" y="1988840"/>
            <a:ext cx="354937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WWW.FAZENDA.RJ.GOV.BR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:</a:t>
            </a:r>
            <a:endParaRPr lang="pt-BR" sz="2000" b="1" i="1" cap="all" dirty="0">
              <a:latin typeface="+mj-lt"/>
            </a:endParaRPr>
          </a:p>
          <a:p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707904" y="1988840"/>
            <a:ext cx="1317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latin typeface="+mj-lt"/>
              </a:rPr>
              <a:t>SÍTIOS </a:t>
            </a:r>
            <a:r>
              <a:rPr lang="pt-BR" sz="2000" b="1" dirty="0">
                <a:solidFill>
                  <a:srgbClr val="FF0000"/>
                </a:solidFill>
                <a:latin typeface="+mj-lt"/>
              </a:rPr>
              <a:t>→ </a:t>
            </a:r>
            <a:endParaRPr lang="pt-BR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860032" y="1988840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+mj-lt"/>
              </a:rPr>
              <a:t>CONTADORIA </a:t>
            </a:r>
            <a:r>
              <a:rPr lang="pt-BR" sz="2000" b="1" dirty="0">
                <a:solidFill>
                  <a:srgbClr val="FF0000"/>
                </a:solidFill>
                <a:latin typeface="+mj-lt"/>
              </a:rPr>
              <a:t>→</a:t>
            </a:r>
            <a:endParaRPr lang="pt-BR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948264" y="1844824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+mj-lt"/>
              </a:rPr>
              <a:t>NORMAS E ORIENTAÇÕES</a:t>
            </a:r>
            <a:endParaRPr lang="pt-BR" sz="2000" dirty="0">
              <a:latin typeface="+mj-lt"/>
            </a:endParaRPr>
          </a:p>
        </p:txBody>
      </p:sp>
      <p:pic>
        <p:nvPicPr>
          <p:cNvPr id="14" name="Espaço Reservado para Conteúdo 1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81300"/>
            <a:ext cx="7920880" cy="3528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2" descr="C:\Users\jpcjunior\Desktop\cge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576" y="49767"/>
            <a:ext cx="2555751" cy="9309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16734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600200"/>
          </a:xfrm>
        </p:spPr>
        <p:txBody>
          <a:bodyPr/>
          <a:lstStyle/>
          <a:p>
            <a:r>
              <a:rPr lang="pt-BR" sz="5200" dirty="0" smtClean="0"/>
              <a:t>Como acessar as Planilhas?</a:t>
            </a:r>
            <a:endParaRPr lang="pt-BR" sz="5200" dirty="0"/>
          </a:p>
        </p:txBody>
      </p:sp>
      <p:pic>
        <p:nvPicPr>
          <p:cNvPr id="4" name="Picture 3" descr="C:\Users\jpcjunior\Desktop\sefaz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073595" cy="792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3" name="Espaço Reservado para Conteúdo 12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99592" y="2655888"/>
            <a:ext cx="7416824" cy="3797448"/>
          </a:xfrm>
          <a:prstGeom prst="rect">
            <a:avLst/>
          </a:prstGeom>
        </p:spPr>
      </p:pic>
      <p:sp>
        <p:nvSpPr>
          <p:cNvPr id="8" name="Elipse 7"/>
          <p:cNvSpPr/>
          <p:nvPr/>
        </p:nvSpPr>
        <p:spPr>
          <a:xfrm>
            <a:off x="1907704" y="1844824"/>
            <a:ext cx="5328592" cy="648072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 smtClean="0"/>
          </a:p>
          <a:p>
            <a:pPr algn="ctr"/>
            <a:r>
              <a:rPr lang="pt-BR" b="1" dirty="0" smtClean="0"/>
              <a:t>PLANILHAS </a:t>
            </a:r>
            <a:r>
              <a:rPr lang="pt-BR" b="1" dirty="0"/>
              <a:t>DE DEPRECIAÇÃO</a:t>
            </a:r>
            <a:endParaRPr lang="pt-BR" b="1" i="1" cap="all" dirty="0"/>
          </a:p>
          <a:p>
            <a:pPr algn="ctr"/>
            <a:endParaRPr lang="pt-BR" dirty="0"/>
          </a:p>
        </p:txBody>
      </p:sp>
      <p:pic>
        <p:nvPicPr>
          <p:cNvPr id="15" name="Picture 2" descr="C:\Users\jpcjunior\Desktop\cge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576" y="47195"/>
            <a:ext cx="2555751" cy="9309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56745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229600" cy="2016224"/>
          </a:xfrm>
        </p:spPr>
        <p:txBody>
          <a:bodyPr/>
          <a:lstStyle/>
          <a:p>
            <a:r>
              <a:rPr lang="pt-BR" sz="5000" dirty="0" smtClean="0"/>
              <a:t>Procedimentos Operacionais no SIAFEM/RJ</a:t>
            </a:r>
            <a:endParaRPr lang="pt-BR" sz="5000" dirty="0"/>
          </a:p>
        </p:txBody>
      </p:sp>
      <p:pic>
        <p:nvPicPr>
          <p:cNvPr id="4" name="Picture 3" descr="C:\Users\jpcjunior\Desktop\sefaz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073595" cy="792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Picture 2" descr="C:\Users\jpcjunior\Desktop\cge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4624"/>
            <a:ext cx="2555751" cy="9309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2808312"/>
          </a:xfrm>
        </p:spPr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789039"/>
            <a:ext cx="4380698" cy="26400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3150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7" y="1124744"/>
            <a:ext cx="8532415" cy="864096"/>
          </a:xfrm>
        </p:spPr>
        <p:txBody>
          <a:bodyPr/>
          <a:lstStyle/>
          <a:p>
            <a:r>
              <a:rPr lang="pt-BR" sz="4600" dirty="0" smtClean="0"/>
              <a:t>Contabilização do Ajuste Inicial</a:t>
            </a:r>
            <a:endParaRPr lang="pt-BR" sz="4600" dirty="0"/>
          </a:p>
        </p:txBody>
      </p:sp>
      <p:pic>
        <p:nvPicPr>
          <p:cNvPr id="4" name="Picture 3" descr="C:\Users\jpcjunior\Desktop\sefaz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073595" cy="792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Picture 2" descr="C:\Users\jpcjunior\Desktop\cge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4624"/>
            <a:ext cx="2555751" cy="9309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431429"/>
            <a:ext cx="8229600" cy="3805883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pt-BR" sz="3800" i="1" cap="all" dirty="0" smtClean="0">
                <a:solidFill>
                  <a:schemeClr val="tx1"/>
                </a:solidFill>
              </a:rPr>
              <a:t>o </a:t>
            </a:r>
            <a:r>
              <a:rPr lang="pt-BR" sz="3800" i="1" cap="all" dirty="0">
                <a:solidFill>
                  <a:schemeClr val="tx1"/>
                </a:solidFill>
              </a:rPr>
              <a:t>ajuste inicial do valor dos </a:t>
            </a:r>
            <a:r>
              <a:rPr lang="pt-BR" sz="3800" i="1" cap="all" dirty="0" smtClean="0">
                <a:solidFill>
                  <a:schemeClr val="tx1"/>
                </a:solidFill>
              </a:rPr>
              <a:t>bens MÓVEIS </a:t>
            </a:r>
            <a:r>
              <a:rPr lang="pt-BR" sz="3800" i="1" cap="all" dirty="0">
                <a:solidFill>
                  <a:schemeClr val="tx1"/>
                </a:solidFill>
              </a:rPr>
              <a:t>será feito em contrapartida </a:t>
            </a:r>
            <a:r>
              <a:rPr lang="pt-BR" sz="3800" i="1" cap="all" dirty="0" smtClean="0">
                <a:solidFill>
                  <a:schemeClr val="tx1"/>
                </a:solidFill>
              </a:rPr>
              <a:t>a SEGUINTE conta </a:t>
            </a:r>
            <a:r>
              <a:rPr lang="pt-BR" sz="3800" i="1" cap="all" dirty="0">
                <a:solidFill>
                  <a:schemeClr val="tx1"/>
                </a:solidFill>
              </a:rPr>
              <a:t>de ajustes de exercícios </a:t>
            </a:r>
            <a:r>
              <a:rPr lang="pt-BR" sz="3800" i="1" cap="all" dirty="0" smtClean="0">
                <a:solidFill>
                  <a:schemeClr val="tx1"/>
                </a:solidFill>
              </a:rPr>
              <a:t>anteriores: </a:t>
            </a:r>
            <a:r>
              <a:rPr lang="pt-BR" sz="3800" b="1" dirty="0" smtClean="0">
                <a:solidFill>
                  <a:schemeClr val="tx2"/>
                </a:solidFill>
              </a:rPr>
              <a:t>2.3.7.1.1.03.32 – AJUSTE INICIAL DE BENS MÓVEIS</a:t>
            </a:r>
          </a:p>
          <a:p>
            <a:pPr marL="0" indent="0" algn="just">
              <a:buNone/>
            </a:pPr>
            <a:endParaRPr lang="pt-BR" sz="3800" i="1" cap="all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pt-BR" sz="3800" b="1" i="1" cap="all" dirty="0" smtClean="0">
                <a:solidFill>
                  <a:srgbClr val="FF0000"/>
                </a:solidFill>
              </a:rPr>
              <a:t>OBSERVAÇÃO:</a:t>
            </a:r>
          </a:p>
          <a:p>
            <a:pPr marL="0" indent="0" algn="just">
              <a:buNone/>
            </a:pPr>
            <a:endParaRPr lang="pt-BR" sz="3800" i="1" cap="all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pt-BR" sz="3800" i="1" cap="all" dirty="0" smtClean="0">
                <a:solidFill>
                  <a:schemeClr val="tx1"/>
                </a:solidFill>
              </a:rPr>
              <a:t>O lançamento nessa conta dependerá de liberação dos eventos </a:t>
            </a:r>
            <a:r>
              <a:rPr lang="pt-BR" sz="3800" b="1" dirty="0" smtClean="0">
                <a:solidFill>
                  <a:schemeClr val="tx2"/>
                </a:solidFill>
              </a:rPr>
              <a:t>58.0.303</a:t>
            </a:r>
            <a:r>
              <a:rPr lang="pt-BR" sz="3800" dirty="0" smtClean="0"/>
              <a:t> </a:t>
            </a:r>
            <a:r>
              <a:rPr lang="pt-BR" sz="3800" i="1" cap="all" dirty="0" smtClean="0">
                <a:solidFill>
                  <a:schemeClr val="tx1"/>
                </a:solidFill>
              </a:rPr>
              <a:t>ou</a:t>
            </a:r>
            <a:r>
              <a:rPr lang="pt-BR" sz="3800" dirty="0" smtClean="0"/>
              <a:t> </a:t>
            </a:r>
            <a:r>
              <a:rPr lang="pt-BR" sz="3800" b="1" dirty="0" smtClean="0">
                <a:solidFill>
                  <a:schemeClr val="tx2"/>
                </a:solidFill>
              </a:rPr>
              <a:t>58.0.304</a:t>
            </a:r>
            <a:r>
              <a:rPr lang="pt-BR" sz="3800" dirty="0" smtClean="0"/>
              <a:t> </a:t>
            </a:r>
            <a:r>
              <a:rPr lang="pt-BR" sz="3800" i="1" cap="all" dirty="0" smtClean="0">
                <a:solidFill>
                  <a:schemeClr val="tx1"/>
                </a:solidFill>
              </a:rPr>
              <a:t>pelo Departamento de Plano de Contas e Tabela de Eventos (DPCTE), sendo precedido de elaboração de </a:t>
            </a:r>
            <a:r>
              <a:rPr lang="pt-BR" sz="3800" b="1" dirty="0" smtClean="0">
                <a:solidFill>
                  <a:schemeClr val="tx2"/>
                </a:solidFill>
              </a:rPr>
              <a:t>NOTA TÉCNICA</a:t>
            </a:r>
            <a:r>
              <a:rPr lang="pt-BR" sz="3800" dirty="0" smtClean="0"/>
              <a:t>, </a:t>
            </a:r>
            <a:r>
              <a:rPr lang="pt-BR" sz="3800" i="1" cap="all" dirty="0" smtClean="0">
                <a:solidFill>
                  <a:schemeClr val="tx1"/>
                </a:solidFill>
              </a:rPr>
              <a:t>conforme</a:t>
            </a:r>
            <a:r>
              <a:rPr lang="pt-BR" sz="3800" dirty="0" smtClean="0"/>
              <a:t> </a:t>
            </a:r>
            <a:r>
              <a:rPr lang="pt-BR" sz="3800" b="1" dirty="0" smtClean="0">
                <a:solidFill>
                  <a:schemeClr val="tx2"/>
                </a:solidFill>
              </a:rPr>
              <a:t>Circular GAB/CGE nº 002/2014.</a:t>
            </a:r>
          </a:p>
          <a:p>
            <a:pPr marL="0" indent="0" algn="just">
              <a:buNone/>
            </a:pPr>
            <a:endParaRPr lang="pt-BR" dirty="0" smtClean="0">
              <a:solidFill>
                <a:schemeClr val="tx2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01715"/>
            <a:ext cx="7016984" cy="3982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379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600200"/>
          </a:xfrm>
        </p:spPr>
        <p:txBody>
          <a:bodyPr/>
          <a:lstStyle/>
          <a:p>
            <a:r>
              <a:rPr lang="pt-BR" sz="4800" dirty="0" smtClean="0"/>
              <a:t>Depreciação dos Bens Móveis</a:t>
            </a:r>
            <a:endParaRPr lang="pt-BR" sz="4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1216" y="3356992"/>
            <a:ext cx="8083624" cy="936104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Vida útil econômica – “Período durante o qual a entidade espera utilizar o ativo” (MCASP).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609600" y="1752601"/>
            <a:ext cx="8075240" cy="14687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pt-BR" dirty="0" smtClean="0">
                <a:solidFill>
                  <a:schemeClr val="tx1"/>
                </a:solidFill>
              </a:rPr>
              <a:t>O registro da depreciação é </a:t>
            </a:r>
            <a:r>
              <a:rPr lang="pt-BR" b="1" dirty="0" smtClean="0">
                <a:solidFill>
                  <a:srgbClr val="FF0000"/>
                </a:solidFill>
              </a:rPr>
              <a:t>obrigatório</a:t>
            </a:r>
            <a:r>
              <a:rPr lang="pt-BR" dirty="0" smtClean="0">
                <a:solidFill>
                  <a:schemeClr val="tx1"/>
                </a:solidFill>
              </a:rPr>
              <a:t> e deve ser evidenciado </a:t>
            </a:r>
            <a:r>
              <a:rPr lang="pt-BR" b="1" dirty="0" smtClean="0">
                <a:solidFill>
                  <a:srgbClr val="FF0000"/>
                </a:solidFill>
              </a:rPr>
              <a:t>mensalmente</a:t>
            </a:r>
            <a:r>
              <a:rPr lang="pt-BR" dirty="0" smtClean="0">
                <a:solidFill>
                  <a:schemeClr val="tx1"/>
                </a:solidFill>
              </a:rPr>
              <a:t> no resultado do exercício, cabendo à </a:t>
            </a:r>
            <a:r>
              <a:rPr lang="pt-BR" b="1" dirty="0" smtClean="0">
                <a:solidFill>
                  <a:srgbClr val="FF0000"/>
                </a:solidFill>
              </a:rPr>
              <a:t>depreciação acumulada</a:t>
            </a:r>
            <a:r>
              <a:rPr lang="pt-BR" dirty="0" smtClean="0">
                <a:solidFill>
                  <a:schemeClr val="tx1"/>
                </a:solidFill>
              </a:rPr>
              <a:t>, por sua vez, ser registrada em </a:t>
            </a:r>
            <a:r>
              <a:rPr lang="pt-BR" b="1" dirty="0" smtClean="0">
                <a:solidFill>
                  <a:srgbClr val="FF0000"/>
                </a:solidFill>
              </a:rPr>
              <a:t>conta redutora de ativo</a:t>
            </a:r>
            <a:r>
              <a:rPr lang="pt-BR" dirty="0" smtClean="0">
                <a:solidFill>
                  <a:schemeClr val="tx1"/>
                </a:solidFill>
              </a:rPr>
              <a:t>.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235605" y="5805264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Vida útil e valor residual – </a:t>
            </a:r>
            <a:r>
              <a:rPr lang="pt-BR" sz="2400" dirty="0" err="1" smtClean="0"/>
              <a:t>Macrofunção</a:t>
            </a:r>
            <a:r>
              <a:rPr lang="pt-BR" sz="2400" dirty="0" smtClean="0"/>
              <a:t> </a:t>
            </a:r>
            <a:r>
              <a:rPr lang="pt-BR" sz="2400" dirty="0" err="1" smtClean="0"/>
              <a:t>Siafi</a:t>
            </a:r>
            <a:r>
              <a:rPr lang="pt-BR" sz="2400" dirty="0" smtClean="0"/>
              <a:t> 02.03.30.</a:t>
            </a:r>
            <a:endParaRPr lang="pt-BR" sz="2400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589094" y="4293096"/>
            <a:ext cx="8083624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pt-BR" sz="2000" dirty="0" smtClean="0">
                <a:solidFill>
                  <a:schemeClr val="tx1"/>
                </a:solidFill>
              </a:rPr>
              <a:t>Valor Residual </a:t>
            </a:r>
            <a:r>
              <a:rPr lang="pt-BR" sz="2000" dirty="0">
                <a:solidFill>
                  <a:schemeClr val="tx1"/>
                </a:solidFill>
              </a:rPr>
              <a:t>– “é o valor estimado que a entidade obteria com a venda do ativo, caso o ativo já tivesse a idade, a condição esperada e o tempo de uso esperados para o fim de sua vida útil” </a:t>
            </a:r>
            <a:r>
              <a:rPr lang="pt-BR" sz="2000" dirty="0" smtClean="0">
                <a:solidFill>
                  <a:schemeClr val="tx1"/>
                </a:solidFill>
              </a:rPr>
              <a:t>(MCASP).</a:t>
            </a: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1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1124744"/>
            <a:ext cx="9144000" cy="2160240"/>
          </a:xfrm>
        </p:spPr>
        <p:txBody>
          <a:bodyPr/>
          <a:lstStyle/>
          <a:p>
            <a:r>
              <a:rPr lang="pt-BR" sz="4000" b="1" u="sng" dirty="0" smtClean="0"/>
              <a:t>Registro do aumento </a:t>
            </a:r>
            <a:r>
              <a:rPr lang="pt-BR" sz="4000" b="1" u="sng" dirty="0"/>
              <a:t>do valor </a:t>
            </a:r>
            <a:r>
              <a:rPr lang="pt-BR" sz="4000" b="1" u="sng" dirty="0" smtClean="0"/>
              <a:t>contábil dos </a:t>
            </a:r>
            <a:r>
              <a:rPr lang="pt-BR" sz="4000" b="1" u="sng" dirty="0"/>
              <a:t>Bens Móveis</a:t>
            </a:r>
            <a:r>
              <a:rPr lang="pt-BR" sz="4800" b="1" u="sng" dirty="0"/>
              <a:t/>
            </a:r>
            <a:br>
              <a:rPr lang="pt-BR" sz="4800" b="1" u="sng" dirty="0"/>
            </a:br>
            <a:endParaRPr lang="pt-BR" sz="4600" dirty="0"/>
          </a:p>
        </p:txBody>
      </p:sp>
      <p:pic>
        <p:nvPicPr>
          <p:cNvPr id="4" name="Picture 3" descr="C:\Users\jpcjunior\Desktop\sefaz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073595" cy="792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Picture 2" descr="C:\Users\jpcjunior\Desktop\cge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4624"/>
            <a:ext cx="2555751" cy="9309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2708920"/>
            <a:ext cx="8640959" cy="38884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i="1" cap="all" dirty="0" smtClean="0">
                <a:solidFill>
                  <a:schemeClr val="tx1"/>
                </a:solidFill>
              </a:rPr>
              <a:t>    </a:t>
            </a:r>
            <a:r>
              <a:rPr lang="pt-BR" b="1" i="1" cap="all" dirty="0" smtClean="0">
                <a:solidFill>
                  <a:schemeClr val="tx1"/>
                </a:solidFill>
              </a:rPr>
              <a:t>D </a:t>
            </a:r>
            <a:r>
              <a:rPr lang="pt-BR" b="1" i="1" cap="all" dirty="0">
                <a:solidFill>
                  <a:schemeClr val="tx1"/>
                </a:solidFill>
              </a:rPr>
              <a:t>–</a:t>
            </a:r>
            <a:r>
              <a:rPr lang="pt-BR" i="1" cap="all" dirty="0">
                <a:solidFill>
                  <a:schemeClr val="tx1"/>
                </a:solidFill>
              </a:rPr>
              <a:t> </a:t>
            </a:r>
            <a:r>
              <a:rPr lang="pt-BR" i="1" cap="all" dirty="0" smtClean="0">
                <a:solidFill>
                  <a:schemeClr val="tx1"/>
                </a:solidFill>
              </a:rPr>
              <a:t>1.2.3.1.1.01.YY </a:t>
            </a:r>
            <a:r>
              <a:rPr lang="pt-BR" i="1" cap="all" dirty="0">
                <a:solidFill>
                  <a:schemeClr val="tx1"/>
                </a:solidFill>
              </a:rPr>
              <a:t>– BENS MÓVEIS</a:t>
            </a:r>
          </a:p>
          <a:p>
            <a:pPr marL="0" indent="0">
              <a:buNone/>
            </a:pPr>
            <a:r>
              <a:rPr lang="pt-BR" i="1" cap="all" dirty="0" smtClean="0">
                <a:solidFill>
                  <a:schemeClr val="tx1"/>
                </a:solidFill>
              </a:rPr>
              <a:t>    </a:t>
            </a:r>
            <a:r>
              <a:rPr lang="pt-BR" b="1" i="1" cap="all" dirty="0" smtClean="0">
                <a:solidFill>
                  <a:schemeClr val="tx1"/>
                </a:solidFill>
              </a:rPr>
              <a:t>C </a:t>
            </a:r>
            <a:r>
              <a:rPr lang="pt-BR" b="1" i="1" cap="all" dirty="0">
                <a:solidFill>
                  <a:schemeClr val="tx1"/>
                </a:solidFill>
              </a:rPr>
              <a:t>–</a:t>
            </a:r>
            <a:r>
              <a:rPr lang="pt-BR" i="1" cap="all" dirty="0">
                <a:solidFill>
                  <a:schemeClr val="tx1"/>
                </a:solidFill>
              </a:rPr>
              <a:t> 2.3.7.1.1.03.32 – AJUSTE INICIAL DE BENS MÓVEIS</a:t>
            </a:r>
          </a:p>
          <a:p>
            <a:pPr marL="0" indent="0">
              <a:buNone/>
            </a:pPr>
            <a:endParaRPr lang="pt-BR" i="1" cap="all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i="1" cap="all" dirty="0">
                <a:solidFill>
                  <a:schemeClr val="tx1"/>
                </a:solidFill>
              </a:rPr>
              <a:t>PARA CONTAS DE BENS MÓVEIS COM </a:t>
            </a:r>
            <a:r>
              <a:rPr lang="pt-BR" i="1" cap="all" dirty="0" smtClean="0">
                <a:solidFill>
                  <a:schemeClr val="tx1"/>
                </a:solidFill>
              </a:rPr>
              <a:t>CONTA CORRENTE </a:t>
            </a:r>
            <a:r>
              <a:rPr lang="pt-BR" i="1" cap="all" dirty="0">
                <a:solidFill>
                  <a:schemeClr val="tx1"/>
                </a:solidFill>
              </a:rPr>
              <a:t>INSCRIÇÃO GENÉRICA – IG:</a:t>
            </a:r>
          </a:p>
          <a:p>
            <a:pPr marL="0" indent="0" algn="ctr">
              <a:buNone/>
            </a:pPr>
            <a:r>
              <a:rPr lang="pt-BR" dirty="0" smtClean="0">
                <a:solidFill>
                  <a:schemeClr val="tx2"/>
                </a:solidFill>
              </a:rPr>
              <a:t>EVENTO </a:t>
            </a:r>
            <a:r>
              <a:rPr lang="pt-BR" b="1" dirty="0" smtClean="0">
                <a:solidFill>
                  <a:schemeClr val="tx2"/>
                </a:solidFill>
              </a:rPr>
              <a:t>58.0.303</a:t>
            </a:r>
            <a:r>
              <a:rPr lang="pt-BR" dirty="0" smtClean="0">
                <a:solidFill>
                  <a:schemeClr val="tx2"/>
                </a:solidFill>
              </a:rPr>
              <a:t> + EVENTO </a:t>
            </a:r>
            <a:r>
              <a:rPr lang="pt-BR" b="1" dirty="0" smtClean="0">
                <a:solidFill>
                  <a:schemeClr val="tx2"/>
                </a:solidFill>
              </a:rPr>
              <a:t>54.0.646</a:t>
            </a:r>
            <a:r>
              <a:rPr lang="pt-BR" dirty="0" smtClean="0">
                <a:solidFill>
                  <a:schemeClr val="tx2"/>
                </a:solidFill>
              </a:rPr>
              <a:t> 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i="1" cap="all" dirty="0">
                <a:solidFill>
                  <a:schemeClr val="tx1"/>
                </a:solidFill>
              </a:rPr>
              <a:t>PARA CONTAS DE BENS MÓVEIS COM CONTA CORRENTE NULO: </a:t>
            </a:r>
            <a:r>
              <a:rPr lang="pt-BR" dirty="0" smtClean="0">
                <a:solidFill>
                  <a:schemeClr val="tx2"/>
                </a:solidFill>
              </a:rPr>
              <a:t>EVENTO </a:t>
            </a:r>
            <a:r>
              <a:rPr lang="pt-BR" b="1" dirty="0" smtClean="0">
                <a:solidFill>
                  <a:schemeClr val="tx2"/>
                </a:solidFill>
              </a:rPr>
              <a:t>58.0.303</a:t>
            </a:r>
            <a:r>
              <a:rPr lang="pt-BR" dirty="0" smtClean="0">
                <a:solidFill>
                  <a:schemeClr val="tx2"/>
                </a:solidFill>
              </a:rPr>
              <a:t> + EVENTO </a:t>
            </a:r>
            <a:r>
              <a:rPr lang="pt-BR" b="1" dirty="0" smtClean="0">
                <a:solidFill>
                  <a:schemeClr val="tx2"/>
                </a:solidFill>
              </a:rPr>
              <a:t>54.0.643</a:t>
            </a:r>
            <a:endParaRPr lang="pt-B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13715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1124744"/>
            <a:ext cx="9144000" cy="2160240"/>
          </a:xfrm>
        </p:spPr>
        <p:txBody>
          <a:bodyPr/>
          <a:lstStyle/>
          <a:p>
            <a:r>
              <a:rPr lang="pt-BR" sz="3600" b="1" u="sng" dirty="0"/>
              <a:t>Registro do aumento do valor contábil dos Bens Móveis</a:t>
            </a:r>
            <a:r>
              <a:rPr lang="pt-BR" sz="4800" b="1" u="sng" dirty="0"/>
              <a:t/>
            </a:r>
            <a:br>
              <a:rPr lang="pt-BR" sz="4800" b="1" u="sng" dirty="0"/>
            </a:br>
            <a:endParaRPr lang="pt-BR" sz="4600" dirty="0"/>
          </a:p>
        </p:txBody>
      </p:sp>
      <p:pic>
        <p:nvPicPr>
          <p:cNvPr id="4" name="Picture 3" descr="C:\Users\jpcjunior\Desktop\sefaz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073595" cy="792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Picture 2" descr="C:\Users\jpcjunior\Desktop\cge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4624"/>
            <a:ext cx="2555751" cy="9309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64904"/>
            <a:ext cx="7200800" cy="4104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86120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1124744"/>
            <a:ext cx="9144000" cy="2160240"/>
          </a:xfrm>
        </p:spPr>
        <p:txBody>
          <a:bodyPr/>
          <a:lstStyle/>
          <a:p>
            <a:r>
              <a:rPr lang="pt-BR" sz="4000" b="1" u="sng" dirty="0" smtClean="0"/>
              <a:t>Registro da redução </a:t>
            </a:r>
            <a:r>
              <a:rPr lang="pt-BR" sz="4000" b="1" u="sng" dirty="0"/>
              <a:t>do valor </a:t>
            </a:r>
            <a:r>
              <a:rPr lang="pt-BR" sz="4000" b="1" u="sng" dirty="0" smtClean="0"/>
              <a:t>contábil dos </a:t>
            </a:r>
            <a:r>
              <a:rPr lang="pt-BR" sz="4000" b="1" u="sng" dirty="0"/>
              <a:t>Bens Móveis</a:t>
            </a:r>
            <a:r>
              <a:rPr lang="pt-BR" sz="4800" b="1" u="sng" dirty="0"/>
              <a:t/>
            </a:r>
            <a:br>
              <a:rPr lang="pt-BR" sz="4800" b="1" u="sng" dirty="0"/>
            </a:br>
            <a:endParaRPr lang="pt-BR" sz="4600" dirty="0"/>
          </a:p>
        </p:txBody>
      </p:sp>
      <p:pic>
        <p:nvPicPr>
          <p:cNvPr id="4" name="Picture 3" descr="C:\Users\jpcjunior\Desktop\sefaz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073595" cy="792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Picture 2" descr="C:\Users\jpcjunior\Desktop\cge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4624"/>
            <a:ext cx="2555751" cy="9309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2708920"/>
            <a:ext cx="8640959" cy="38884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b="1" i="1" cap="all" dirty="0">
                <a:solidFill>
                  <a:schemeClr val="tx1"/>
                </a:solidFill>
              </a:rPr>
              <a:t>D</a:t>
            </a:r>
            <a:r>
              <a:rPr lang="pt-BR" b="1" i="1" cap="all" dirty="0" smtClean="0">
                <a:solidFill>
                  <a:schemeClr val="tx1"/>
                </a:solidFill>
              </a:rPr>
              <a:t> </a:t>
            </a:r>
            <a:r>
              <a:rPr lang="pt-BR" b="1" i="1" cap="all" dirty="0">
                <a:solidFill>
                  <a:schemeClr val="tx1"/>
                </a:solidFill>
              </a:rPr>
              <a:t>–</a:t>
            </a:r>
            <a:r>
              <a:rPr lang="pt-BR" i="1" cap="all" dirty="0">
                <a:solidFill>
                  <a:schemeClr val="tx1"/>
                </a:solidFill>
              </a:rPr>
              <a:t> 2.3.7.1.1.03.32 – AJUSTE INICIAL DE BENS MÓVEIS</a:t>
            </a:r>
          </a:p>
          <a:p>
            <a:pPr marL="0" indent="0">
              <a:buNone/>
            </a:pPr>
            <a:r>
              <a:rPr lang="pt-BR" b="1" i="1" cap="all" dirty="0" smtClean="0">
                <a:solidFill>
                  <a:schemeClr val="tx1"/>
                </a:solidFill>
              </a:rPr>
              <a:t>C </a:t>
            </a:r>
            <a:r>
              <a:rPr lang="pt-BR" b="1" i="1" cap="all" dirty="0">
                <a:solidFill>
                  <a:schemeClr val="tx1"/>
                </a:solidFill>
              </a:rPr>
              <a:t>–</a:t>
            </a:r>
            <a:r>
              <a:rPr lang="pt-BR" i="1" cap="all" dirty="0">
                <a:solidFill>
                  <a:schemeClr val="tx1"/>
                </a:solidFill>
              </a:rPr>
              <a:t> </a:t>
            </a:r>
            <a:r>
              <a:rPr lang="pt-BR" i="1" cap="all" dirty="0" smtClean="0">
                <a:solidFill>
                  <a:schemeClr val="tx1"/>
                </a:solidFill>
              </a:rPr>
              <a:t>1.2.3.1.1.01.YY </a:t>
            </a:r>
            <a:r>
              <a:rPr lang="pt-BR" i="1" cap="all" dirty="0">
                <a:solidFill>
                  <a:schemeClr val="tx1"/>
                </a:solidFill>
              </a:rPr>
              <a:t>– BENS MÓVEIS</a:t>
            </a:r>
          </a:p>
          <a:p>
            <a:pPr marL="0" indent="0">
              <a:buNone/>
            </a:pPr>
            <a:endParaRPr lang="pt-BR" i="1" cap="all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i="1" cap="all" dirty="0">
                <a:solidFill>
                  <a:schemeClr val="tx1"/>
                </a:solidFill>
              </a:rPr>
              <a:t>PARA CONTAS DE BENS MÓVEIS COM </a:t>
            </a:r>
            <a:r>
              <a:rPr lang="pt-BR" i="1" cap="all" dirty="0" smtClean="0">
                <a:solidFill>
                  <a:schemeClr val="tx1"/>
                </a:solidFill>
              </a:rPr>
              <a:t>CONTA CORRENTE </a:t>
            </a:r>
            <a:r>
              <a:rPr lang="pt-BR" i="1" cap="all" dirty="0">
                <a:solidFill>
                  <a:schemeClr val="tx1"/>
                </a:solidFill>
              </a:rPr>
              <a:t>INSCRIÇÃO GENÉRICA – IG:</a:t>
            </a:r>
          </a:p>
          <a:p>
            <a:pPr marL="0" indent="0" algn="ctr">
              <a:buNone/>
            </a:pPr>
            <a:r>
              <a:rPr lang="pt-BR" dirty="0" smtClean="0">
                <a:solidFill>
                  <a:schemeClr val="tx2"/>
                </a:solidFill>
              </a:rPr>
              <a:t>EVENTO </a:t>
            </a:r>
            <a:r>
              <a:rPr lang="pt-BR" b="1" dirty="0" smtClean="0">
                <a:solidFill>
                  <a:schemeClr val="tx2"/>
                </a:solidFill>
              </a:rPr>
              <a:t>58.0.304</a:t>
            </a:r>
            <a:r>
              <a:rPr lang="pt-BR" dirty="0" smtClean="0">
                <a:solidFill>
                  <a:schemeClr val="tx2"/>
                </a:solidFill>
              </a:rPr>
              <a:t> + EVENTO </a:t>
            </a:r>
            <a:r>
              <a:rPr lang="pt-BR" b="1" dirty="0" smtClean="0">
                <a:solidFill>
                  <a:schemeClr val="tx2"/>
                </a:solidFill>
              </a:rPr>
              <a:t>54.0.537</a:t>
            </a:r>
            <a:r>
              <a:rPr lang="pt-BR" dirty="0" smtClean="0">
                <a:solidFill>
                  <a:schemeClr val="tx2"/>
                </a:solidFill>
              </a:rPr>
              <a:t> 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i="1" cap="all" dirty="0">
                <a:solidFill>
                  <a:schemeClr val="tx1"/>
                </a:solidFill>
              </a:rPr>
              <a:t>PARA CONTAS DE BENS MÓVEIS COM CONTA CORRENTE NULO: </a:t>
            </a:r>
            <a:r>
              <a:rPr lang="pt-BR" dirty="0" smtClean="0">
                <a:solidFill>
                  <a:schemeClr val="tx2"/>
                </a:solidFill>
              </a:rPr>
              <a:t>EVENTO </a:t>
            </a:r>
            <a:r>
              <a:rPr lang="pt-BR" b="1" dirty="0" smtClean="0">
                <a:solidFill>
                  <a:schemeClr val="tx2"/>
                </a:solidFill>
              </a:rPr>
              <a:t>58.0.304</a:t>
            </a:r>
            <a:r>
              <a:rPr lang="pt-BR" dirty="0" smtClean="0">
                <a:solidFill>
                  <a:schemeClr val="tx2"/>
                </a:solidFill>
              </a:rPr>
              <a:t> + EVENTO </a:t>
            </a:r>
            <a:r>
              <a:rPr lang="pt-BR" b="1" dirty="0" smtClean="0">
                <a:solidFill>
                  <a:schemeClr val="tx2"/>
                </a:solidFill>
              </a:rPr>
              <a:t>56.0.632</a:t>
            </a:r>
            <a:endParaRPr lang="pt-B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51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1124744"/>
            <a:ext cx="9144000" cy="2160240"/>
          </a:xfrm>
        </p:spPr>
        <p:txBody>
          <a:bodyPr/>
          <a:lstStyle/>
          <a:p>
            <a:r>
              <a:rPr lang="pt-BR" sz="3600" b="1" u="sng" dirty="0"/>
              <a:t>Registro da redução do valor contábil dos Bens Móveis</a:t>
            </a:r>
            <a:r>
              <a:rPr lang="pt-BR" sz="4800" b="1" u="sng" dirty="0"/>
              <a:t/>
            </a:r>
            <a:br>
              <a:rPr lang="pt-BR" sz="4800" b="1" u="sng" dirty="0"/>
            </a:br>
            <a:endParaRPr lang="pt-BR" sz="4600" dirty="0"/>
          </a:p>
        </p:txBody>
      </p:sp>
      <p:pic>
        <p:nvPicPr>
          <p:cNvPr id="4" name="Picture 3" descr="C:\Users\jpcjunior\Desktop\sefaz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073595" cy="792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Picture 2" descr="C:\Users\jpcjunior\Desktop\cge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4624"/>
            <a:ext cx="2555751" cy="9309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64904"/>
            <a:ext cx="7416824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33787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1844824"/>
            <a:ext cx="9144000" cy="1584176"/>
          </a:xfrm>
        </p:spPr>
        <p:txBody>
          <a:bodyPr/>
          <a:lstStyle/>
          <a:p>
            <a:r>
              <a:rPr lang="pt-BR" sz="4000" b="1" u="sng" dirty="0" smtClean="0"/>
              <a:t>Registro da depreciação dos </a:t>
            </a:r>
            <a:r>
              <a:rPr lang="pt-BR" sz="4000" b="1" u="sng" dirty="0"/>
              <a:t>Bens Móveis</a:t>
            </a:r>
            <a:r>
              <a:rPr lang="pt-BR" sz="4800" b="1" u="sng" dirty="0"/>
              <a:t/>
            </a:r>
            <a:br>
              <a:rPr lang="pt-BR" sz="4800" b="1" u="sng" dirty="0"/>
            </a:br>
            <a:endParaRPr lang="pt-BR" sz="4600" dirty="0"/>
          </a:p>
        </p:txBody>
      </p:sp>
      <p:pic>
        <p:nvPicPr>
          <p:cNvPr id="4" name="Picture 3" descr="C:\Users\jpcjunior\Desktop\sefaz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073595" cy="792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Picture 2" descr="C:\Users\jpcjunior\Desktop\cge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4624"/>
            <a:ext cx="2555751" cy="9309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2708920"/>
            <a:ext cx="8640959" cy="38884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b="1" i="1" cap="all" dirty="0">
                <a:solidFill>
                  <a:schemeClr val="tx1"/>
                </a:solidFill>
              </a:rPr>
              <a:t>D</a:t>
            </a:r>
            <a:r>
              <a:rPr lang="pt-BR" b="1" i="1" cap="all" dirty="0" smtClean="0">
                <a:solidFill>
                  <a:schemeClr val="tx1"/>
                </a:solidFill>
              </a:rPr>
              <a:t> </a:t>
            </a:r>
            <a:r>
              <a:rPr lang="pt-BR" b="1" i="1" cap="all" dirty="0">
                <a:solidFill>
                  <a:schemeClr val="tx1"/>
                </a:solidFill>
              </a:rPr>
              <a:t>–</a:t>
            </a:r>
            <a:r>
              <a:rPr lang="pt-BR" i="1" cap="all" dirty="0">
                <a:solidFill>
                  <a:schemeClr val="tx1"/>
                </a:solidFill>
              </a:rPr>
              <a:t> </a:t>
            </a:r>
            <a:r>
              <a:rPr lang="pt-BR" i="1" cap="all" dirty="0" smtClean="0">
                <a:solidFill>
                  <a:schemeClr val="tx1"/>
                </a:solidFill>
              </a:rPr>
              <a:t>3.3.1.1.1.01.04 </a:t>
            </a:r>
            <a:r>
              <a:rPr lang="pt-BR" i="1" cap="all" dirty="0">
                <a:solidFill>
                  <a:schemeClr val="tx1"/>
                </a:solidFill>
              </a:rPr>
              <a:t>– </a:t>
            </a:r>
            <a:r>
              <a:rPr lang="pt-BR" i="1" cap="all" dirty="0" smtClean="0">
                <a:solidFill>
                  <a:schemeClr val="tx1"/>
                </a:solidFill>
              </a:rPr>
              <a:t>DEPRECIAÇÃO DE BENS MÓVEIS</a:t>
            </a:r>
            <a:endParaRPr lang="pt-BR" i="1" cap="all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b="1" i="1" cap="all" dirty="0" smtClean="0">
                <a:solidFill>
                  <a:schemeClr val="tx1"/>
                </a:solidFill>
              </a:rPr>
              <a:t>C </a:t>
            </a:r>
            <a:r>
              <a:rPr lang="pt-BR" b="1" i="1" cap="all" dirty="0">
                <a:solidFill>
                  <a:schemeClr val="tx1"/>
                </a:solidFill>
              </a:rPr>
              <a:t>–</a:t>
            </a:r>
            <a:r>
              <a:rPr lang="pt-BR" i="1" cap="all" dirty="0">
                <a:solidFill>
                  <a:schemeClr val="tx1"/>
                </a:solidFill>
              </a:rPr>
              <a:t> </a:t>
            </a:r>
            <a:r>
              <a:rPr lang="pt-BR" i="1" cap="all" dirty="0" smtClean="0">
                <a:solidFill>
                  <a:schemeClr val="tx1"/>
                </a:solidFill>
              </a:rPr>
              <a:t>1.2.3.8.1.01.03 </a:t>
            </a:r>
            <a:r>
              <a:rPr lang="pt-BR" i="1" cap="all" dirty="0">
                <a:solidFill>
                  <a:schemeClr val="tx1"/>
                </a:solidFill>
              </a:rPr>
              <a:t>– </a:t>
            </a:r>
            <a:r>
              <a:rPr lang="pt-BR" i="1" cap="all" dirty="0" smtClean="0">
                <a:solidFill>
                  <a:schemeClr val="tx1"/>
                </a:solidFill>
              </a:rPr>
              <a:t>( - ) Dep. Acumulada bens móveis</a:t>
            </a:r>
            <a:endParaRPr lang="pt-BR" i="1" cap="all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t-BR" i="1" cap="all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642" y="4077072"/>
            <a:ext cx="6067425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435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340768"/>
            <a:ext cx="9144000" cy="1512168"/>
          </a:xfrm>
        </p:spPr>
        <p:txBody>
          <a:bodyPr/>
          <a:lstStyle/>
          <a:p>
            <a:r>
              <a:rPr lang="pt-BR" sz="3600" b="1" u="sng" dirty="0"/>
              <a:t>Registro da </a:t>
            </a:r>
            <a:r>
              <a:rPr lang="pt-BR" sz="3600" b="1" u="sng" dirty="0" smtClean="0"/>
              <a:t>depreciação </a:t>
            </a:r>
            <a:r>
              <a:rPr lang="pt-BR" sz="3600" b="1" u="sng" dirty="0"/>
              <a:t>dos Bens Móveis</a:t>
            </a:r>
            <a:r>
              <a:rPr lang="pt-BR" sz="4800" b="1" u="sng" dirty="0"/>
              <a:t/>
            </a:r>
            <a:br>
              <a:rPr lang="pt-BR" sz="4800" b="1" u="sng" dirty="0"/>
            </a:br>
            <a:endParaRPr lang="pt-BR" sz="4600" dirty="0"/>
          </a:p>
        </p:txBody>
      </p:sp>
      <p:pic>
        <p:nvPicPr>
          <p:cNvPr id="4" name="Picture 3" descr="C:\Users\jpcjunior\Desktop\sefaz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073595" cy="792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Picture 2" descr="C:\Users\jpcjunior\Desktop\cge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4624"/>
            <a:ext cx="2555751" cy="9309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091" y="2348880"/>
            <a:ext cx="5991225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11969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48"/>
            <a:ext cx="9144000" cy="687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5800" y="404664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4200" dirty="0" smtClean="0">
                <a:solidFill>
                  <a:srgbClr val="FFFF00"/>
                </a:solidFill>
              </a:rPr>
              <a:t>« O homem não teria alcançado o possível se, repetidas vezes, não tivesse tentado o impossível. »</a:t>
            </a:r>
            <a:endParaRPr lang="fr-CA" sz="4200" dirty="0">
              <a:solidFill>
                <a:srgbClr val="FFFF00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A5D2-1E24-4E43-A875-4E1AEDBB6A6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56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50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3779912" y="3861050"/>
            <a:ext cx="4650475" cy="2056947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 algn="ctr">
              <a:buNone/>
            </a:pPr>
            <a:r>
              <a:rPr lang="pt-BR" sz="5100" b="1" u="sng" dirty="0" smtClean="0">
                <a:solidFill>
                  <a:schemeClr val="bg2">
                    <a:lumMod val="10000"/>
                  </a:schemeClr>
                </a:solidFill>
                <a:latin typeface="Baskerville Old Face" pitchFamily="18" charset="0"/>
              </a:rPr>
              <a:t>CEMAN</a:t>
            </a:r>
            <a:endParaRPr lang="pt-BR" sz="5100" b="1" u="sng" dirty="0">
              <a:solidFill>
                <a:schemeClr val="bg2">
                  <a:lumMod val="10000"/>
                </a:schemeClr>
              </a:solidFill>
              <a:latin typeface="Baskerville Old Face" pitchFamily="18" charset="0"/>
            </a:endParaRPr>
          </a:p>
          <a:p>
            <a:endParaRPr lang="pt-BR" dirty="0"/>
          </a:p>
          <a:p>
            <a:pPr marL="0" indent="0">
              <a:buNone/>
            </a:pPr>
            <a:r>
              <a:rPr lang="pt-BR" sz="3800" b="1" dirty="0">
                <a:solidFill>
                  <a:schemeClr val="tx2">
                    <a:lumMod val="50000"/>
                  </a:schemeClr>
                </a:solidFill>
                <a:latin typeface="Baskerville Old Face" pitchFamily="18" charset="0"/>
              </a:rPr>
              <a:t>E-mail:</a:t>
            </a:r>
            <a:r>
              <a:rPr lang="pt-BR" sz="3800" dirty="0">
                <a:solidFill>
                  <a:schemeClr val="tx2">
                    <a:lumMod val="50000"/>
                  </a:schemeClr>
                </a:solidFill>
                <a:latin typeface="Baskerville Old Face" pitchFamily="18" charset="0"/>
              </a:rPr>
              <a:t> </a:t>
            </a:r>
            <a:r>
              <a:rPr lang="pt-BR" sz="3800" dirty="0" smtClean="0">
                <a:solidFill>
                  <a:schemeClr val="bg2">
                    <a:lumMod val="10000"/>
                  </a:schemeClr>
                </a:solidFill>
                <a:latin typeface="Baskerville Old Face" pitchFamily="18" charset="0"/>
              </a:rPr>
              <a:t>sunot@fazenda.rj.gov.br</a:t>
            </a:r>
            <a:endParaRPr lang="pt-BR" sz="3800" dirty="0">
              <a:solidFill>
                <a:schemeClr val="bg2">
                  <a:lumMod val="10000"/>
                </a:schemeClr>
              </a:solidFill>
              <a:latin typeface="Baskerville Old Face" pitchFamily="18" charset="0"/>
            </a:endParaRPr>
          </a:p>
          <a:p>
            <a:pPr marL="0" indent="0">
              <a:buNone/>
            </a:pPr>
            <a:endParaRPr lang="pt-BR" sz="3200" dirty="0">
              <a:solidFill>
                <a:schemeClr val="tx2">
                  <a:lumMod val="50000"/>
                </a:schemeClr>
              </a:solidFill>
              <a:latin typeface="Baskerville Old Face" pitchFamily="18" charset="0"/>
            </a:endParaRPr>
          </a:p>
          <a:p>
            <a:pPr marL="0" indent="0">
              <a:buNone/>
            </a:pPr>
            <a:r>
              <a:rPr lang="pt-BR" sz="3400" b="1" dirty="0" smtClean="0">
                <a:solidFill>
                  <a:schemeClr val="tx2">
                    <a:lumMod val="50000"/>
                  </a:schemeClr>
                </a:solidFill>
                <a:latin typeface="Baskerville Old Face" pitchFamily="18" charset="0"/>
              </a:rPr>
              <a:t>Telefone:</a:t>
            </a:r>
            <a:r>
              <a:rPr lang="pt-BR" sz="3400" dirty="0" smtClean="0">
                <a:solidFill>
                  <a:schemeClr val="tx2">
                    <a:lumMod val="50000"/>
                  </a:schemeClr>
                </a:solidFill>
                <a:latin typeface="Baskerville Old Face" pitchFamily="18" charset="0"/>
              </a:rPr>
              <a:t> (21) 2334-4814/4336</a:t>
            </a:r>
            <a:endParaRPr lang="pt-BR" sz="3400" dirty="0">
              <a:solidFill>
                <a:schemeClr val="tx2">
                  <a:lumMod val="5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817694" y="3032324"/>
            <a:ext cx="5184576" cy="82872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dirty="0">
                <a:solidFill>
                  <a:schemeClr val="tx1"/>
                </a:solidFill>
                <a:latin typeface="Baskerville Old Face" pitchFamily="18" charset="0"/>
              </a:rPr>
              <a:t>Obrigado a todos pela atenção!!!</a:t>
            </a: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88288-FF0C-48C3-92A7-FF522FDC7E2F}" type="slidenum">
              <a:rPr lang="pt-BR" smtClean="0"/>
              <a:pPr/>
              <a:t>57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1442434"/>
          </a:xfrm>
          <a:prstGeom prst="rect">
            <a:avLst/>
          </a:prstGeom>
        </p:spPr>
      </p:pic>
      <p:pic>
        <p:nvPicPr>
          <p:cNvPr id="9" name="Picture 2" descr="C:\Users\jpcjunior\Desktop\cge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124" y="1700808"/>
            <a:ext cx="2555751" cy="9309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42" name="Picture 2" descr="C:\Users\jpcjunior\Desktop\Jorge de Carvalho\SUNOT\Relatórios\Atividades Mensais\2014\02-Abril\2014-04-16 14.43.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97" y="3861050"/>
            <a:ext cx="2601183" cy="19508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85767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Pilares da Depreciação</a:t>
            </a:r>
            <a:endParaRPr lang="pt-BR" dirty="0"/>
          </a:p>
        </p:txBody>
      </p:sp>
      <p:sp>
        <p:nvSpPr>
          <p:cNvPr id="4" name="Triângulo isósceles 3"/>
          <p:cNvSpPr/>
          <p:nvPr/>
        </p:nvSpPr>
        <p:spPr>
          <a:xfrm>
            <a:off x="2699792" y="1772816"/>
            <a:ext cx="2952328" cy="2304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Triângulo isósceles 4"/>
          <p:cNvSpPr/>
          <p:nvPr/>
        </p:nvSpPr>
        <p:spPr>
          <a:xfrm>
            <a:off x="2248597" y="3754078"/>
            <a:ext cx="2520280" cy="223224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Início:</a:t>
            </a:r>
          </a:p>
          <a:p>
            <a:pPr algn="ctr"/>
            <a:r>
              <a:rPr lang="pt-BR" dirty="0" smtClean="0"/>
              <a:t>Bem em condições de uso.</a:t>
            </a:r>
            <a:endParaRPr lang="pt-BR" dirty="0"/>
          </a:p>
        </p:txBody>
      </p:sp>
      <p:sp>
        <p:nvSpPr>
          <p:cNvPr id="6" name="Triângulo isósceles 5"/>
          <p:cNvSpPr/>
          <p:nvPr/>
        </p:nvSpPr>
        <p:spPr>
          <a:xfrm>
            <a:off x="4788024" y="3754078"/>
            <a:ext cx="2520280" cy="223224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Retiradas temporárias de operação: Não cessam a depreciação.</a:t>
            </a:r>
            <a:endParaRPr lang="pt-BR" sz="1400" dirty="0"/>
          </a:p>
        </p:txBody>
      </p:sp>
      <p:sp>
        <p:nvSpPr>
          <p:cNvPr id="7" name="Triângulo isósceles 6"/>
          <p:cNvSpPr/>
          <p:nvPr/>
        </p:nvSpPr>
        <p:spPr>
          <a:xfrm rot="10800000">
            <a:off x="3504514" y="3573016"/>
            <a:ext cx="2520280" cy="223224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3419872" y="2924944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</a:rPr>
              <a:t>Depreciação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031940" y="3645024"/>
            <a:ext cx="1620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bg1"/>
                </a:solidFill>
              </a:rPr>
              <a:t>Término: </a:t>
            </a:r>
          </a:p>
          <a:p>
            <a:r>
              <a:rPr lang="pt-BR" sz="1400" b="1" dirty="0" smtClean="0">
                <a:solidFill>
                  <a:schemeClr val="bg1"/>
                </a:solidFill>
              </a:rPr>
              <a:t>Valor Líquido Contábil </a:t>
            </a:r>
          </a:p>
          <a:p>
            <a:r>
              <a:rPr lang="pt-BR" sz="1400" b="1" dirty="0" smtClean="0">
                <a:solidFill>
                  <a:schemeClr val="bg1"/>
                </a:solidFill>
              </a:rPr>
              <a:t>= Valor Residual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899592" y="6323625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Fonte: Barbosa (2013)</a:t>
            </a:r>
            <a:endParaRPr lang="pt-BR" sz="16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6210182" y="2473229"/>
            <a:ext cx="147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NBC T 16.9 e MCASP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860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Bens não sujeitos a depreciação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00808"/>
            <a:ext cx="8291264" cy="1684784"/>
          </a:xfrm>
        </p:spPr>
        <p:txBody>
          <a:bodyPr>
            <a:normAutofit/>
          </a:bodyPr>
          <a:lstStyle/>
          <a:p>
            <a:r>
              <a:rPr lang="pt-BR" sz="2000" dirty="0" smtClean="0">
                <a:solidFill>
                  <a:schemeClr val="tx1"/>
                </a:solidFill>
              </a:rPr>
              <a:t>Bens móveis de natureza cultural, tais como obras de artes, antiguidades, documentos, bens com interesse histórico, bens integrados em coleções, entre outros;</a:t>
            </a: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35318" y="2780928"/>
            <a:ext cx="8169130" cy="13085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pt-BR" sz="2000" dirty="0" smtClean="0">
                <a:solidFill>
                  <a:schemeClr val="tx1"/>
                </a:solidFill>
              </a:rPr>
              <a:t>Bens de uso comum que absorveram ou absorvem recursos públicos, considerados, tecnicamente de vida útil indeterminada;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95536" y="3933056"/>
            <a:ext cx="8169130" cy="855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pt-BR" sz="2000" dirty="0" smtClean="0">
                <a:solidFill>
                  <a:schemeClr val="tx1"/>
                </a:solidFill>
              </a:rPr>
              <a:t>Animais que se destinam à exposição e à preservação;</a:t>
            </a: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363310" y="4653136"/>
            <a:ext cx="8169130" cy="855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pt-BR" sz="2000" dirty="0" smtClean="0">
                <a:solidFill>
                  <a:schemeClr val="tx1"/>
                </a:solidFill>
              </a:rPr>
              <a:t>Terrenos rurais e urbanos;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363310" y="5382166"/>
            <a:ext cx="8169130" cy="8551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defPPr>
              <a:defRPr lang="pt-BR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400">
                <a:latin typeface="+mj-lt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5pPr>
            <a:lvl6pPr marL="25146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7pPr>
            <a:lvl8pPr marL="34290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9pPr>
          </a:lstStyle>
          <a:p>
            <a:r>
              <a:rPr lang="pt-BR" sz="2000" dirty="0"/>
              <a:t>Prédios ou construções não alugados e não utilizados pelo proprietário na produção dos seus rendimentos ou destinados a revenda.”;</a:t>
            </a:r>
          </a:p>
        </p:txBody>
      </p:sp>
    </p:spTree>
    <p:extLst>
      <p:ext uri="{BB962C8B-B14F-4D97-AF65-F5344CB8AC3E}">
        <p14:creationId xmlns:p14="http://schemas.microsoft.com/office/powerpoint/2010/main" val="217726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 de Depreciação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15405"/>
            <a:ext cx="8229600" cy="4525963"/>
          </a:xfrm>
        </p:spPr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A NBC T 16.9  permite a utilização de diversos métodos de depreciação.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No Estado do Rio de Janeiro foi escolhido o </a:t>
            </a:r>
          </a:p>
          <a:p>
            <a:pPr marL="0" indent="0">
              <a:buNone/>
            </a:pPr>
            <a:r>
              <a:rPr lang="pt-BR" b="1" dirty="0" smtClean="0">
                <a:solidFill>
                  <a:srgbClr val="FF0000"/>
                </a:solidFill>
              </a:rPr>
              <a:t>Método das Quotas Constantes.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Quotas constantes = As quotas de depreciação são iguais a cada período.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0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Como calcular e registrar a depreciação?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69368" y="2636912"/>
            <a:ext cx="8219256" cy="1684784"/>
          </a:xfrm>
        </p:spPr>
        <p:txBody>
          <a:bodyPr>
            <a:normAutofit/>
          </a:bodyPr>
          <a:lstStyle/>
          <a:p>
            <a:r>
              <a:rPr lang="pt-BR" sz="2000" dirty="0" smtClean="0">
                <a:solidFill>
                  <a:schemeClr val="tx1"/>
                </a:solidFill>
              </a:rPr>
              <a:t>Valor do bem = OK!</a:t>
            </a:r>
          </a:p>
          <a:p>
            <a:r>
              <a:rPr lang="pt-BR" sz="2000" dirty="0" smtClean="0">
                <a:solidFill>
                  <a:schemeClr val="tx1"/>
                </a:solidFill>
              </a:rPr>
              <a:t>Vida útil = OK!</a:t>
            </a:r>
          </a:p>
          <a:p>
            <a:r>
              <a:rPr lang="pt-BR" sz="2000" dirty="0" smtClean="0">
                <a:solidFill>
                  <a:schemeClr val="tx1"/>
                </a:solidFill>
              </a:rPr>
              <a:t>Valor Residual = OK!</a:t>
            </a:r>
          </a:p>
          <a:p>
            <a:r>
              <a:rPr lang="pt-BR" sz="2000" b="1" dirty="0">
                <a:solidFill>
                  <a:srgbClr val="FF0000"/>
                </a:solidFill>
              </a:rPr>
              <a:t>Data do início da utilização do bem </a:t>
            </a:r>
            <a:r>
              <a:rPr lang="pt-BR" sz="2000" dirty="0">
                <a:solidFill>
                  <a:schemeClr val="tx1"/>
                </a:solidFill>
              </a:rPr>
              <a:t>= OK!</a:t>
            </a:r>
          </a:p>
          <a:p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07504" y="4382794"/>
            <a:ext cx="8219256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pt-BR" dirty="0" smtClean="0">
                <a:solidFill>
                  <a:schemeClr val="tx1"/>
                </a:solidFill>
              </a:rPr>
              <a:t>Aonde depreciar?</a:t>
            </a:r>
          </a:p>
          <a:p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37812" y="4365104"/>
            <a:ext cx="8219256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385192" y="1916832"/>
            <a:ext cx="8219256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pt-BR" dirty="0" smtClean="0">
                <a:solidFill>
                  <a:schemeClr val="tx1"/>
                </a:solidFill>
              </a:rPr>
              <a:t>Quem calcula? Setor de Patrimônio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Quem registra? Setor Contábil</a:t>
            </a:r>
          </a:p>
          <a:p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37812" y="5021560"/>
            <a:ext cx="8219256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pt-BR" dirty="0" smtClean="0">
                <a:solidFill>
                  <a:schemeClr val="tx1"/>
                </a:solidFill>
              </a:rPr>
              <a:t>Sistema – Em elaboração;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Planilhas – Disponibilizadas pela CGE.</a:t>
            </a:r>
          </a:p>
          <a:p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003" y="1169305"/>
            <a:ext cx="1495053" cy="1495053"/>
          </a:xfrm>
          <a:prstGeom prst="rect">
            <a:avLst/>
          </a:prstGeom>
        </p:spPr>
      </p:pic>
      <p:sp>
        <p:nvSpPr>
          <p:cNvPr id="9" name="Retângulo de cantos arredondados 8"/>
          <p:cNvSpPr/>
          <p:nvPr/>
        </p:nvSpPr>
        <p:spPr>
          <a:xfrm>
            <a:off x="1719127" y="3501008"/>
            <a:ext cx="6949929" cy="86409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Data em que o bem se encontra em condições de uso, ou seja, quando está no local e em condição de funcionamento na forma pretendida pela administração.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29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7" grpId="0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o">
  <a:themeElements>
    <a:clrScheme name="Ex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1044</TotalTime>
  <Words>2181</Words>
  <Application>Microsoft Office PowerPoint</Application>
  <PresentationFormat>Apresentação na tela (4:3)</PresentationFormat>
  <Paragraphs>368</Paragraphs>
  <Slides>57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57</vt:i4>
      </vt:variant>
    </vt:vector>
  </HeadingPairs>
  <TitlesOfParts>
    <vt:vector size="59" baseType="lpstr">
      <vt:lpstr>Executivo</vt:lpstr>
      <vt:lpstr>Tema do Office</vt:lpstr>
      <vt:lpstr>Ajuste Inicial e Depreciação dos Bens Móveis</vt:lpstr>
      <vt:lpstr>Justificativas para adoção os novos procedimentos</vt:lpstr>
      <vt:lpstr>Novos Procedimentos</vt:lpstr>
      <vt:lpstr>Depreciação dos Bens Móveis</vt:lpstr>
      <vt:lpstr>Depreciação dos Bens Móveis</vt:lpstr>
      <vt:lpstr>Pilares da Depreciação</vt:lpstr>
      <vt:lpstr>Bens não sujeitos a depreciação</vt:lpstr>
      <vt:lpstr>Método de Depreciação</vt:lpstr>
      <vt:lpstr>Como calcular e registrar a depreciação?</vt:lpstr>
      <vt:lpstr>Para iniciar, precisamos colocar “ordem na casa”</vt:lpstr>
      <vt:lpstr>Ajuste Inicial</vt:lpstr>
      <vt:lpstr>Ajuste Inicial</vt:lpstr>
      <vt:lpstr>Explicando o Aspecto Temporal</vt:lpstr>
      <vt:lpstr>Ajuste Inicial</vt:lpstr>
      <vt:lpstr>Ajuste Inicial</vt:lpstr>
      <vt:lpstr>Apresentação do PowerPoint</vt:lpstr>
      <vt:lpstr>Ajuste Inicial</vt:lpstr>
      <vt:lpstr>Ajuste Inicial</vt:lpstr>
      <vt:lpstr>Ajuste Inicial - Fórmula</vt:lpstr>
      <vt:lpstr>Apresentação do PowerPoint</vt:lpstr>
      <vt:lpstr>Apresentação do PowerPoint</vt:lpstr>
      <vt:lpstr>Apresentação do PowerPoint</vt:lpstr>
      <vt:lpstr>Apresentação do PowerPoint</vt:lpstr>
      <vt:lpstr>Ajuste Inicial - Relatório</vt:lpstr>
      <vt:lpstr>Estado da Arte</vt:lpstr>
      <vt:lpstr>Apresentação do PowerPoint</vt:lpstr>
      <vt:lpstr>Apresentação do PowerPoint</vt:lpstr>
      <vt:lpstr>Experiência de Projeto Piloto</vt:lpstr>
      <vt:lpstr>Experiência de Projeto Piloto</vt:lpstr>
      <vt:lpstr>Processo de Aquisição</vt:lpstr>
      <vt:lpstr>Continuação - Processo</vt:lpstr>
      <vt:lpstr>Integração</vt:lpstr>
      <vt:lpstr>Integração</vt:lpstr>
      <vt:lpstr>Por que é necessária a integração?</vt:lpstr>
      <vt:lpstr>Apresentação do PowerPoint</vt:lpstr>
      <vt:lpstr>Muito Obrigada!!!</vt:lpstr>
      <vt:lpstr>O registro do ajuste inicial e da depreciação dos bens móveis no SIAFEM/RJ</vt:lpstr>
      <vt:lpstr>Legislação Estadual</vt:lpstr>
      <vt:lpstr>Normatização</vt:lpstr>
      <vt:lpstr>Elaboração do Manual</vt:lpstr>
      <vt:lpstr>Orientações</vt:lpstr>
      <vt:lpstr>Objetivo do Manual</vt:lpstr>
      <vt:lpstr>Como acessar o Manual?</vt:lpstr>
      <vt:lpstr>Como acessar o Manual?</vt:lpstr>
      <vt:lpstr>Planilhas de Depreciação</vt:lpstr>
      <vt:lpstr>Como acessar as Planilhas?</vt:lpstr>
      <vt:lpstr>Como acessar as Planilhas?</vt:lpstr>
      <vt:lpstr>Procedimentos Operacionais no SIAFEM/RJ</vt:lpstr>
      <vt:lpstr>Contabilização do Ajuste Inicial</vt:lpstr>
      <vt:lpstr>Registro do aumento do valor contábil dos Bens Móveis </vt:lpstr>
      <vt:lpstr>Registro do aumento do valor contábil dos Bens Móveis </vt:lpstr>
      <vt:lpstr>Registro da redução do valor contábil dos Bens Móveis </vt:lpstr>
      <vt:lpstr>Registro da redução do valor contábil dos Bens Móveis </vt:lpstr>
      <vt:lpstr>Registro da depreciação dos Bens Móveis </vt:lpstr>
      <vt:lpstr>Registro da depreciação dos Bens Móveis 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Stephanie Guimaraes da Silva</dc:creator>
  <cp:lastModifiedBy>Silvana de Jesus Ferreira</cp:lastModifiedBy>
  <cp:revision>92</cp:revision>
  <dcterms:created xsi:type="dcterms:W3CDTF">2014-04-25T18:31:34Z</dcterms:created>
  <dcterms:modified xsi:type="dcterms:W3CDTF">2014-05-07T16:47:16Z</dcterms:modified>
</cp:coreProperties>
</file>