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0" r:id="rId2"/>
    <p:sldId id="301" r:id="rId3"/>
    <p:sldId id="302" r:id="rId4"/>
    <p:sldId id="303" r:id="rId5"/>
    <p:sldId id="304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5" r:id="rId15"/>
    <p:sldId id="283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260" r:id="rId31"/>
  </p:sldIdLst>
  <p:sldSz cx="9144000" cy="6858000" type="screen4x3"/>
  <p:notesSz cx="6669088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fael Chelles Barroso" initials="RC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25" autoAdjust="0"/>
  </p:normalViewPr>
  <p:slideViewPr>
    <p:cSldViewPr snapToGrid="0" snapToObjects="1">
      <p:cViewPr>
        <p:scale>
          <a:sx n="70" d="100"/>
          <a:sy n="70" d="100"/>
        </p:scale>
        <p:origin x="-4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65" cy="493159"/>
          </a:xfrm>
          <a:prstGeom prst="rect">
            <a:avLst/>
          </a:prstGeom>
        </p:spPr>
        <p:txBody>
          <a:bodyPr vert="horz" lIns="90251" tIns="45126" rIns="90251" bIns="4512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269" y="0"/>
            <a:ext cx="2889264" cy="493159"/>
          </a:xfrm>
          <a:prstGeom prst="rect">
            <a:avLst/>
          </a:prstGeom>
        </p:spPr>
        <p:txBody>
          <a:bodyPr vert="horz" lIns="90251" tIns="45126" rIns="90251" bIns="45126" rtlCol="0"/>
          <a:lstStyle>
            <a:lvl1pPr algn="r">
              <a:defRPr sz="1200"/>
            </a:lvl1pPr>
          </a:lstStyle>
          <a:p>
            <a:fld id="{1B101EE3-EA08-4BE6-8EEC-87CED76F497F}" type="datetimeFigureOut">
              <a:rPr lang="pt-BR" smtClean="0"/>
              <a:t>23/07/2014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3166"/>
            <a:ext cx="2889265" cy="493158"/>
          </a:xfrm>
          <a:prstGeom prst="rect">
            <a:avLst/>
          </a:prstGeom>
        </p:spPr>
        <p:txBody>
          <a:bodyPr vert="horz" lIns="90251" tIns="45126" rIns="90251" bIns="4512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269" y="9373166"/>
            <a:ext cx="2889264" cy="493158"/>
          </a:xfrm>
          <a:prstGeom prst="rect">
            <a:avLst/>
          </a:prstGeom>
        </p:spPr>
        <p:txBody>
          <a:bodyPr vert="horz" lIns="90251" tIns="45126" rIns="90251" bIns="45126" rtlCol="0" anchor="b"/>
          <a:lstStyle>
            <a:lvl1pPr algn="r">
              <a:defRPr sz="1200"/>
            </a:lvl1pPr>
          </a:lstStyle>
          <a:p>
            <a:fld id="{057435B4-F310-4CCE-AE77-7FF40ECBCB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149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3395"/>
          </a:xfrm>
          <a:prstGeom prst="rect">
            <a:avLst/>
          </a:prstGeom>
        </p:spPr>
        <p:txBody>
          <a:bodyPr vert="horz" lIns="90251" tIns="45126" rIns="90251" bIns="451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0251" tIns="45126" rIns="90251" bIns="45126" rtlCol="0"/>
          <a:lstStyle>
            <a:lvl1pPr algn="r">
              <a:defRPr sz="1200"/>
            </a:lvl1pPr>
          </a:lstStyle>
          <a:p>
            <a:fld id="{00F17DD5-E909-3048-B014-6665B1672623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51" tIns="45126" rIns="90251" bIns="451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7253"/>
            <a:ext cx="5335270" cy="4440555"/>
          </a:xfrm>
          <a:prstGeom prst="rect">
            <a:avLst/>
          </a:prstGeom>
        </p:spPr>
        <p:txBody>
          <a:bodyPr vert="horz" lIns="90251" tIns="45126" rIns="90251" bIns="45126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889938" cy="493395"/>
          </a:xfrm>
          <a:prstGeom prst="rect">
            <a:avLst/>
          </a:prstGeom>
        </p:spPr>
        <p:txBody>
          <a:bodyPr vert="horz" lIns="90251" tIns="45126" rIns="90251" bIns="451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2793"/>
            <a:ext cx="2889938" cy="493395"/>
          </a:xfrm>
          <a:prstGeom prst="rect">
            <a:avLst/>
          </a:prstGeom>
        </p:spPr>
        <p:txBody>
          <a:bodyPr vert="horz" lIns="90251" tIns="45126" rIns="90251" bIns="45126" rtlCol="0" anchor="b"/>
          <a:lstStyle>
            <a:lvl1pPr algn="r">
              <a:defRPr sz="1200"/>
            </a:lvl1pPr>
          </a:lstStyle>
          <a:p>
            <a:fld id="{FE13038C-6DDB-7E46-9356-8B10078DC0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0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8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8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1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5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038C-6DDB-7E46-9356-8B10078DC0E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8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_Blen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154800" cy="6684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57322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5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9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4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0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_standard p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922"/>
            <a:ext cx="9144000" cy="66526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57749"/>
          </a:xfrm>
        </p:spPr>
        <p:txBody>
          <a:bodyPr/>
          <a:lstStyle>
            <a:lvl1pPr algn="l">
              <a:defRPr sz="3600">
                <a:solidFill>
                  <a:srgbClr val="0092D2"/>
                </a:solidFill>
              </a:defRPr>
            </a:lvl1pPr>
          </a:lstStyle>
          <a:p>
            <a:r>
              <a:rPr lang="en-AU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En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893"/>
            <a:ext cx="9154800" cy="666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3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4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0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8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C6EF9-F3B2-CC40-8DC9-444298B669F6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B950-AF55-C040-BDF8-0F4246277D3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i.org.uk/publications/1460-implementing-medium-term-perspective-budgeting-context-national-poverty-reduction-strategies" TargetMode="External"/><Relationship Id="rId2" Type="http://schemas.openxmlformats.org/officeDocument/2006/relationships/hyperlink" Target="http://www.finance.gov.au/publications/charter-of-budget-honesty/docs/Charter_of_Budget_honesty_201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bs-sct.gc.ca/tbs-pct/index-eng.asp" TargetMode="External"/><Relationship Id="rId4" Type="http://schemas.openxmlformats.org/officeDocument/2006/relationships/hyperlink" Target="http://www.tbs-sct.gc.ca/pol/doc-eng.aspx?section=text&amp;id=1225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52602"/>
            <a:ext cx="8229600" cy="1969770"/>
          </a:xfrm>
        </p:spPr>
        <p:txBody>
          <a:bodyPr wrap="square" lIns="0" tIns="0" rIns="0" bIns="0" anchor="t" anchorCtr="0">
            <a:spAutoFit/>
          </a:bodyPr>
          <a:lstStyle/>
          <a:p>
            <a:r>
              <a:rPr lang="pt-BR" sz="3200" b="1" dirty="0" smtClean="0">
                <a:latin typeface="Calibri Light"/>
              </a:rPr>
              <a:t>Análise das Práticas Internacionais para Determinação das Necessidades de Recursos (Custos dos Programas) de Médio Prazo das Agências Governamentais</a:t>
            </a:r>
            <a:endParaRPr lang="pt-BR" sz="3200" b="1" dirty="0">
              <a:latin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1" y="29210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                                     </a:t>
            </a:r>
            <a:endParaRPr lang="pt-BR" sz="1600" dirty="0" smtClean="0">
              <a:solidFill>
                <a:schemeClr val="bg1"/>
              </a:solidFill>
            </a:endParaRPr>
          </a:p>
          <a:p>
            <a:pPr algn="ctr"/>
            <a:endParaRPr lang="pt-BR" sz="1600" dirty="0" smtClean="0">
              <a:solidFill>
                <a:schemeClr val="bg1"/>
              </a:solidFill>
            </a:endParaRPr>
          </a:p>
          <a:p>
            <a:pPr algn="ctr"/>
            <a:endParaRPr lang="pt-BR" sz="1600" dirty="0" smtClean="0">
              <a:solidFill>
                <a:schemeClr val="bg1"/>
              </a:solidFill>
            </a:endParaRPr>
          </a:p>
          <a:p>
            <a:pPr algn="ctr"/>
            <a:endParaRPr lang="pt-BR" sz="2000" dirty="0" smtClean="0">
              <a:solidFill>
                <a:schemeClr val="bg1"/>
              </a:solidFill>
            </a:endParaRPr>
          </a:p>
          <a:p>
            <a:pPr algn="ctr"/>
            <a:r>
              <a:rPr lang="pt-BR" sz="2000" dirty="0" smtClean="0">
                <a:solidFill>
                  <a:schemeClr val="bg1"/>
                </a:solidFill>
              </a:rPr>
              <a:t>Resumo do Relatório de Pesquisa</a:t>
            </a:r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 Julho 2014</a:t>
            </a:r>
          </a:p>
          <a:p>
            <a:pPr algn="ctr"/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err="1" smtClean="0">
                <a:solidFill>
                  <a:schemeClr val="bg1"/>
                </a:solidFill>
              </a:rPr>
              <a:t>Dr</a:t>
            </a:r>
            <a:r>
              <a:rPr lang="pt-BR" dirty="0" smtClean="0">
                <a:solidFill>
                  <a:schemeClr val="bg1"/>
                </a:solidFill>
              </a:rPr>
              <a:t> Michael Di Francesco  I  ANZSOG e Universidade de Melbourne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34" y="3087977"/>
            <a:ext cx="306705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4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879"/>
            <a:ext cx="8229600" cy="923330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Calibri"/>
              </a:rPr>
              <a:t>3. </a:t>
            </a:r>
            <a:r>
              <a:rPr lang="pt-BR" sz="3000" dirty="0"/>
              <a:t>Ilustração de metodologia de custo – custos </a:t>
            </a:r>
            <a:r>
              <a:rPr lang="pt-BR" sz="3000" dirty="0" smtClean="0"/>
              <a:t>indiretos</a:t>
            </a:r>
            <a:endParaRPr lang="en-US" sz="3000" dirty="0"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3722"/>
              </p:ext>
            </p:extLst>
          </p:nvPr>
        </p:nvGraphicFramePr>
        <p:xfrm>
          <a:off x="3098800" y="1202631"/>
          <a:ext cx="517525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/>
                <a:gridCol w="1016000"/>
                <a:gridCol w="1005417"/>
                <a:gridCol w="950383"/>
                <a:gridCol w="774700"/>
              </a:tblGrid>
              <a:tr h="593843"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Base de alocação ou direcionador de custo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A</a:t>
                      </a:r>
                    </a:p>
                    <a:p>
                      <a:r>
                        <a:rPr lang="pt-BR" sz="1200" b="1" noProof="0" dirty="0" smtClean="0"/>
                        <a:t>Política  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B</a:t>
                      </a:r>
                    </a:p>
                    <a:p>
                      <a:r>
                        <a:rPr lang="pt-BR" sz="1200" b="1" noProof="0" dirty="0" smtClean="0"/>
                        <a:t>Licenciamento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C</a:t>
                      </a:r>
                    </a:p>
                    <a:p>
                      <a:r>
                        <a:rPr lang="pt-BR" sz="1200" b="1" noProof="0" dirty="0" smtClean="0"/>
                        <a:t>Adimplem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Total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2658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No. de servidores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Uso de licenças de software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No. de servidores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Ativos usados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Espaço (m</a:t>
                      </a:r>
                      <a:r>
                        <a:rPr lang="pt-BR" sz="1200" b="1" baseline="30000" noProof="0" dirty="0" smtClean="0"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$100,000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70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20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20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$200,000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25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25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$300,000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450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60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$600,000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920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99609"/>
              </p:ext>
            </p:extLst>
          </p:nvPr>
        </p:nvGraphicFramePr>
        <p:xfrm>
          <a:off x="3098800" y="3285009"/>
          <a:ext cx="517525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82650"/>
                <a:gridCol w="908050"/>
                <a:gridCol w="939800"/>
                <a:gridCol w="914486"/>
                <a:gridCol w="673014"/>
              </a:tblGrid>
              <a:tr h="506059"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Custo Indireto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Base de alocação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A</a:t>
                      </a:r>
                    </a:p>
                    <a:p>
                      <a:r>
                        <a:rPr lang="pt-BR" sz="1200" b="1" noProof="0" dirty="0" smtClean="0"/>
                        <a:t>Política  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B</a:t>
                      </a:r>
                    </a:p>
                    <a:p>
                      <a:r>
                        <a:rPr lang="pt-BR" sz="1200" b="1" noProof="0" dirty="0" smtClean="0"/>
                        <a:t>Licenciamento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C</a:t>
                      </a:r>
                    </a:p>
                    <a:p>
                      <a:r>
                        <a:rPr lang="pt-BR" sz="1200" b="1" noProof="0" dirty="0" smtClean="0"/>
                        <a:t>Adimplem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Total</a:t>
                      </a:r>
                    </a:p>
                    <a:p>
                      <a:r>
                        <a:rPr lang="pt-BR" sz="1200" b="1" noProof="0" dirty="0" smtClean="0"/>
                        <a:t>($000)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601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- Finanças</a:t>
                      </a: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 &amp; RH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TI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Adm. Geral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Deprec.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- Predial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BR" sz="1200" b="1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Total </a:t>
                      </a: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   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Servidores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Software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Servidores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Ativos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Espaço   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15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33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73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28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67</a:t>
                      </a: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28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203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32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274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 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             85           100         200             65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           </a:t>
                      </a: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550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27530" y="712542"/>
            <a:ext cx="544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Calibri Light" panose="020F0302020204030204" pitchFamily="34" charset="0"/>
              </a:rPr>
              <a:t>Base de alocação é a fórmula ou princípio para atribuir custos indiretos entre programas – é o que direciona os custos indiretos, ex. servidores da unidade para RH</a:t>
            </a:r>
            <a:endParaRPr lang="pt-BR" sz="1200" dirty="0">
              <a:latin typeface="Calibri Light" panose="020F03020202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296984"/>
              </p:ext>
            </p:extLst>
          </p:nvPr>
        </p:nvGraphicFramePr>
        <p:xfrm>
          <a:off x="736600" y="1452322"/>
          <a:ext cx="19621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1549400"/>
              </a:tblGrid>
              <a:tr h="523776">
                <a:tc gridSpan="2">
                  <a:txBody>
                    <a:bodyPr/>
                    <a:lstStyle/>
                    <a:p>
                      <a:r>
                        <a:rPr lang="pt-BR" sz="1600" noProof="0" dirty="0" smtClean="0">
                          <a:solidFill>
                            <a:schemeClr val="bg1"/>
                          </a:solidFill>
                        </a:rPr>
                        <a:t>Metodologia de custo em 5 passos</a:t>
                      </a:r>
                      <a:endParaRPr lang="pt-BR" sz="1600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1. </a:t>
                      </a:r>
                      <a:endParaRPr lang="en-AU" sz="1500" baseline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Especificar programas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produção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2.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Identificar todos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os custos do programa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3.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Assignar custos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diretos</a:t>
                      </a: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4.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Alocar 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5.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Calcular custo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2590546" y="4157994"/>
            <a:ext cx="584708" cy="484632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8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Calibri"/>
              </a:rPr>
              <a:t>3. </a:t>
            </a:r>
            <a:r>
              <a:rPr lang="pt-BR" sz="3000" dirty="0"/>
              <a:t>Ilustração de metodologia de custo – </a:t>
            </a:r>
            <a:r>
              <a:rPr lang="pt-BR" sz="3000" dirty="0" smtClean="0"/>
              <a:t>custo </a:t>
            </a:r>
            <a:r>
              <a:rPr lang="en-US" sz="3000" dirty="0" smtClean="0">
                <a:latin typeface="Calibri"/>
              </a:rPr>
              <a:t>total</a:t>
            </a:r>
            <a:endParaRPr lang="en-US" sz="3000" dirty="0">
              <a:latin typeface="Calibri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0917"/>
              </p:ext>
            </p:extLst>
          </p:nvPr>
        </p:nvGraphicFramePr>
        <p:xfrm>
          <a:off x="3182574" y="3992662"/>
          <a:ext cx="5345476" cy="167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44"/>
                <a:gridCol w="1050878"/>
                <a:gridCol w="1146411"/>
                <a:gridCol w="1172792"/>
                <a:gridCol w="695151"/>
              </a:tblGrid>
              <a:tr h="354335"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Custos de programas</a:t>
                      </a:r>
                    </a:p>
                    <a:p>
                      <a:endParaRPr lang="pt-BR" sz="1200" b="1" noProof="0" dirty="0" smtClean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A</a:t>
                      </a:r>
                    </a:p>
                    <a:p>
                      <a:r>
                        <a:rPr lang="pt-BR" sz="1200" b="1" noProof="0" dirty="0" smtClean="0"/>
                        <a:t>Política  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B</a:t>
                      </a:r>
                    </a:p>
                    <a:p>
                      <a:r>
                        <a:rPr lang="pt-BR" sz="1200" b="1" noProof="0" dirty="0" smtClean="0"/>
                        <a:t>Licenciamento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C</a:t>
                      </a:r>
                    </a:p>
                    <a:p>
                      <a:r>
                        <a:rPr lang="pt-BR" sz="1200" b="1" noProof="0" dirty="0" smtClean="0"/>
                        <a:t>Adimplem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Total</a:t>
                      </a:r>
                    </a:p>
                    <a:p>
                      <a:r>
                        <a:rPr lang="pt-BR" sz="1200" b="1" noProof="0" dirty="0" smtClean="0"/>
                        <a:t>($000)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0" baseline="0" noProof="0" dirty="0" smtClean="0">
                          <a:latin typeface="Calibri Light" panose="020F0302020204030204" pitchFamily="34" charset="0"/>
                        </a:rPr>
                        <a:t>Custos diretos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405.5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279.5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11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200" b="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73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203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274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550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111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Custo Total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188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608.5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553.5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1,350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79366"/>
              </p:ext>
            </p:extLst>
          </p:nvPr>
        </p:nvGraphicFramePr>
        <p:xfrm>
          <a:off x="736600" y="1511300"/>
          <a:ext cx="19621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1549400"/>
              </a:tblGrid>
              <a:tr h="523776">
                <a:tc gridSpan="2">
                  <a:txBody>
                    <a:bodyPr/>
                    <a:lstStyle/>
                    <a:p>
                      <a:r>
                        <a:rPr lang="pt-BR" sz="1600" noProof="0" dirty="0" smtClean="0">
                          <a:solidFill>
                            <a:schemeClr val="bg1"/>
                          </a:solidFill>
                        </a:rPr>
                        <a:t>Metodologia de custo em 5 passos</a:t>
                      </a:r>
                      <a:endParaRPr lang="pt-BR" sz="1600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1. </a:t>
                      </a:r>
                      <a:endParaRPr lang="en-AU" sz="1500" baseline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Especificar programas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produção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2.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Identificar todos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os custos do programa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3.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Assignar custos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diretos</a:t>
                      </a: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4.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Alocar 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5.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Calcular custo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2558796" y="4749538"/>
            <a:ext cx="584708" cy="48463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3182574" y="1511300"/>
            <a:ext cx="5345476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500" dirty="0" smtClean="0">
                <a:latin typeface="Calibri Light"/>
                <a:cs typeface="Calibri Light"/>
              </a:rPr>
              <a:t>Várias metodologias de alocação de custos 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500" i="1" dirty="0" smtClean="0">
                <a:latin typeface="Calibri Light"/>
                <a:cs typeface="Calibri Light"/>
              </a:rPr>
              <a:t>Direcionadores de custos de um passo para atribuir os insumos de custos </a:t>
            </a:r>
            <a:r>
              <a:rPr lang="pt-BR" sz="1500" dirty="0" smtClean="0">
                <a:latin typeface="Calibri Light"/>
                <a:cs typeface="Calibri Light"/>
              </a:rPr>
              <a:t>(usado no exemplo)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500" i="1" dirty="0" smtClean="0">
                <a:latin typeface="Calibri Light"/>
                <a:cs typeface="Calibri Light"/>
              </a:rPr>
              <a:t>2 passos: custeio baseado em atividades (ABC)</a:t>
            </a:r>
            <a:r>
              <a:rPr lang="pt-BR" sz="1500" dirty="0" smtClean="0">
                <a:latin typeface="Calibri Light"/>
                <a:cs typeface="Calibri Light"/>
              </a:rPr>
              <a:t> para estabelecer direcionadores de custos precisos e atribuir custos indiretos aos centros de custos</a:t>
            </a:r>
          </a:p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500" dirty="0" smtClean="0">
                <a:latin typeface="Calibri Light"/>
                <a:cs typeface="Calibri Light"/>
              </a:rPr>
              <a:t>ABC pode ser caro e incorrer em retornos marginais decrescentes em precisão</a:t>
            </a:r>
          </a:p>
        </p:txBody>
      </p:sp>
    </p:spTree>
    <p:extLst>
      <p:ext uri="{BB962C8B-B14F-4D97-AF65-F5344CB8AC3E}">
        <p14:creationId xmlns:p14="http://schemas.microsoft.com/office/powerpoint/2010/main" val="10720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3. Custos e especificação de programas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78908"/>
            <a:ext cx="7778750" cy="16927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Alocação precisa de custos indiretos é um aspecto controverso  de custos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É mais difícil para calcular o custo unitário de produtos e serviços específicos, ex. Gestão de casos</a:t>
            </a:r>
            <a:endParaRPr lang="pt-BR" u="sng" dirty="0" smtClean="0">
              <a:latin typeface="Calibri Light"/>
              <a:cs typeface="Calibri Light"/>
            </a:endParaRP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Requer que a quantidade de produto ou serviços seja medida precisamente – o que pode ser difícil no setor público dada as características dos serviços públicos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36372"/>
              </p:ext>
            </p:extLst>
          </p:nvPr>
        </p:nvGraphicFramePr>
        <p:xfrm>
          <a:off x="615950" y="3057570"/>
          <a:ext cx="755015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35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noProof="0" dirty="0" smtClean="0"/>
                        <a:t>Heterogeneidade do produto</a:t>
                      </a:r>
                      <a:endParaRPr lang="pt-BR" sz="1600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400" b="1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Insumos</a:t>
                      </a:r>
                      <a:r>
                        <a:rPr lang="pt-BR" sz="1400" b="1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 ou atividades necessários por unidade de serviço podem diferir significantemente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Tempo necessário para resolver investigações policiais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Complexidade de procedimentos hospitalares ou gestão de casos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Formulação de políticas públicas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noProof="0" dirty="0" smtClean="0">
                          <a:solidFill>
                            <a:schemeClr val="bg1"/>
                          </a:solidFill>
                        </a:rPr>
                        <a:t>Capacidade contingente</a:t>
                      </a:r>
                      <a:endParaRPr lang="pt-BR" sz="16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400" b="1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Organização</a:t>
                      </a:r>
                      <a:r>
                        <a:rPr lang="pt-BR" sz="1400" b="1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 existe para estar apta a prover serviços para a qual a demanda é não previsível ou não desejável, ex. (prontidão)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Serviços de emergência como bombeiros e resgate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Forças armadas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Para esses tipos de serviços, custo médio</a:t>
                      </a:r>
                      <a:r>
                        <a:rPr lang="pt-BR" sz="1400" b="0" baseline="0" noProof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 deve ser tratado com cautela e explicados caso a caso com informações que capturem diferenças no serviço (categorias de clientes, locação, etc.)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b="0" baseline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5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527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3. Interpretando a informação de custo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71373"/>
            <a:ext cx="8299450" cy="20313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700" dirty="0" smtClean="0">
                <a:latin typeface="Calibri Light"/>
                <a:cs typeface="Calibri Light"/>
              </a:rPr>
              <a:t>Informação de custo permite que tomadores de decisão avaliem o que está acontecendo com os custos de produção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700" i="1" dirty="0" smtClean="0">
                <a:latin typeface="Calibri Light"/>
                <a:cs typeface="Calibri Light"/>
              </a:rPr>
              <a:t>Ao longo do tempo</a:t>
            </a:r>
            <a:r>
              <a:rPr lang="pt-BR" sz="1700" dirty="0" smtClean="0">
                <a:latin typeface="Calibri Light"/>
                <a:cs typeface="Calibri Light"/>
              </a:rPr>
              <a:t>– custos estão crescendo ou subindo, e por quê?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700" i="1" dirty="0" smtClean="0">
                <a:latin typeface="Calibri Light"/>
                <a:cs typeface="Calibri Light"/>
              </a:rPr>
              <a:t>Comparar a organizações que ofertam serviços similares </a:t>
            </a:r>
            <a:r>
              <a:rPr lang="pt-BR" sz="1700" dirty="0" smtClean="0">
                <a:latin typeface="Calibri Light"/>
                <a:cs typeface="Calibri Light"/>
              </a:rPr>
              <a:t>– os custos são parecidos, se não por quê?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700" dirty="0" smtClean="0">
                <a:latin typeface="Calibri Light"/>
                <a:cs typeface="Calibri Light"/>
              </a:rPr>
              <a:t>O desafio principalmente no setor público é como atribuir as diferenças de custo</a:t>
            </a:r>
            <a:endParaRPr lang="pt-BR" sz="1700" dirty="0">
              <a:latin typeface="Calibri Light"/>
              <a:cs typeface="Calibri Ligh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26225"/>
              </p:ext>
            </p:extLst>
          </p:nvPr>
        </p:nvGraphicFramePr>
        <p:xfrm>
          <a:off x="641350" y="2879095"/>
          <a:ext cx="7626350" cy="284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053"/>
                <a:gridCol w="6152297"/>
              </a:tblGrid>
              <a:tr h="393700">
                <a:tc gridSpan="2">
                  <a:txBody>
                    <a:bodyPr/>
                    <a:lstStyle/>
                    <a:p>
                      <a:r>
                        <a:rPr lang="pt-BR" sz="1600" b="1" noProof="0" dirty="0" smtClean="0"/>
                        <a:t>Custos</a:t>
                      </a:r>
                      <a:r>
                        <a:rPr lang="pt-BR" sz="1600" b="1" baseline="0" noProof="0" dirty="0" smtClean="0"/>
                        <a:t> unitários podem ser diferentes pois…</a:t>
                      </a:r>
                      <a:endParaRPr lang="pt-BR" sz="16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noProof="0" dirty="0" smtClean="0">
                          <a:latin typeface="Calibri Light" panose="020F0302020204030204" pitchFamily="34" charset="0"/>
                        </a:rPr>
                        <a:t>Volume de  produção</a:t>
                      </a:r>
                      <a:endParaRPr lang="pt-BR" sz="1600" b="1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Custos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unitários são usualmente mais baixos quando volume de produção é alto, mas dependem da relação entre custos fixos e variáveis </a:t>
                      </a:r>
                      <a:endParaRPr lang="pt-BR" sz="13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Exemplo: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para cada procedimento hospitalar adicional,  salários (custos variáveis) são quase certos, mas salas e enfermarias (custos fixos) não devem ser tomados como dados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noProof="0" dirty="0" smtClean="0">
                          <a:latin typeface="Calibri Light" panose="020F0302020204030204" pitchFamily="34" charset="0"/>
                        </a:rPr>
                        <a:t>Deficiências</a:t>
                      </a:r>
                      <a:r>
                        <a:rPr lang="pt-BR" sz="1600" b="1" baseline="0" noProof="0" dirty="0" smtClean="0">
                          <a:latin typeface="Calibri Light" panose="020F0302020204030204" pitchFamily="34" charset="0"/>
                        </a:rPr>
                        <a:t> de custo</a:t>
                      </a:r>
                      <a:endParaRPr lang="pt-BR" sz="1600" b="1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Duas organizações provendo o mesmo serviço em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diferentes locais podem possuir estruturas diferentes de custos </a:t>
                      </a:r>
                    </a:p>
                    <a:p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Exemplo: uma pequena escola rural pode ter custos unitários para ensino do que uma escola grande em uma região metropolitana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noProof="0" dirty="0" smtClean="0">
                          <a:latin typeface="Calibri Light" panose="020F0302020204030204" pitchFamily="34" charset="0"/>
                        </a:rPr>
                        <a:t>Qualidade</a:t>
                      </a:r>
                      <a:r>
                        <a:rPr lang="pt-BR" sz="1600" b="1" baseline="0" noProof="0" dirty="0" smtClean="0">
                          <a:latin typeface="Calibri Light" panose="020F0302020204030204" pitchFamily="34" charset="0"/>
                        </a:rPr>
                        <a:t> do produto</a:t>
                      </a:r>
                      <a:endParaRPr lang="pt-BR" sz="1600" b="1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A natureza complexa e dispersa dos serviços públicos significa que nem sempre é fácil manter a qualidade constante – diferenças de custo pode não ser atribuíveis a diferenças de eficiência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2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>
                <a:latin typeface="Calibri"/>
              </a:rPr>
              <a:t>4</a:t>
            </a:r>
            <a:r>
              <a:rPr lang="pt-BR" sz="3000" dirty="0" smtClean="0">
                <a:latin typeface="Calibri"/>
              </a:rPr>
              <a:t>. Arranjos e procedimentos do MGMP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00038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Arranjos institucionais, legais </a:t>
            </a:r>
            <a:r>
              <a:rPr lang="pt-BR" b="1" dirty="0">
                <a:latin typeface="Calibri Light"/>
                <a:cs typeface="Calibri Light"/>
              </a:rPr>
              <a:t> </a:t>
            </a:r>
            <a:r>
              <a:rPr lang="pt-BR" b="1" dirty="0" smtClean="0">
                <a:latin typeface="Calibri Light"/>
                <a:cs typeface="Calibri Light"/>
              </a:rPr>
              <a:t>e de políticas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07967"/>
              </p:ext>
            </p:extLst>
          </p:nvPr>
        </p:nvGraphicFramePr>
        <p:xfrm>
          <a:off x="657351" y="1879755"/>
          <a:ext cx="7389369" cy="36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781"/>
                <a:gridCol w="1541319"/>
                <a:gridCol w="1494993"/>
                <a:gridCol w="1550823"/>
                <a:gridCol w="1565453"/>
              </a:tblGrid>
              <a:tr h="453794">
                <a:tc>
                  <a:txBody>
                    <a:bodyPr/>
                    <a:lstStyle/>
                    <a:p>
                      <a:endParaRPr lang="pt-BR" sz="1500" noProof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/>
                        <a:t>Austrália</a:t>
                      </a:r>
                      <a:endParaRPr lang="pt-BR" sz="15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/>
                        <a:t>Canadá</a:t>
                      </a:r>
                      <a:endParaRPr lang="pt-BR" sz="15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/>
                        <a:t>Áustria</a:t>
                      </a:r>
                      <a:endParaRPr lang="pt-BR" sz="15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/>
                        <a:t>Holanda</a:t>
                      </a:r>
                      <a:endParaRPr lang="pt-BR" sz="1500" noProof="0" dirty="0"/>
                    </a:p>
                  </a:txBody>
                  <a:tcPr/>
                </a:tc>
              </a:tr>
              <a:tr h="329435">
                <a:tc>
                  <a:txBody>
                    <a:bodyPr/>
                    <a:lstStyle/>
                    <a:p>
                      <a:r>
                        <a:rPr lang="pt-BR" sz="1100" b="1" noProof="0" dirty="0" smtClean="0">
                          <a:latin typeface="Calibri Light" panose="020F0302020204030204" pitchFamily="34" charset="0"/>
                        </a:rPr>
                        <a:t>POLÍTICA</a:t>
                      </a:r>
                      <a:r>
                        <a:rPr lang="pt-BR" sz="1100" b="1" baseline="0" noProof="0" dirty="0" smtClean="0">
                          <a:latin typeface="Calibri Light" panose="020F0302020204030204" pitchFamily="34" charset="0"/>
                        </a:rPr>
                        <a:t> OU LEI</a:t>
                      </a:r>
                      <a:endParaRPr lang="pt-BR" sz="1100" b="1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Política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Política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Lei</a:t>
                      </a:r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 básica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Normas (convenções)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749">
                <a:tc>
                  <a:txBody>
                    <a:bodyPr/>
                    <a:lstStyle/>
                    <a:p>
                      <a:r>
                        <a:rPr lang="pt-BR" sz="1100" b="1" noProof="0" dirty="0" smtClean="0">
                          <a:latin typeface="Calibri Light" panose="020F0302020204030204" pitchFamily="34" charset="0"/>
                        </a:rPr>
                        <a:t>INDICATIVO OU VINCULANTE</a:t>
                      </a:r>
                      <a:endParaRPr lang="pt-BR" sz="1100" b="1" baseline="0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Indicativo</a:t>
                      </a: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Linha de base móvel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Indicativo</a:t>
                      </a: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Linha de base móvel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Vinculante</a:t>
                      </a: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Tetos de gastos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Vinculante</a:t>
                      </a: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Tetos de gastos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b="1" noProof="0" dirty="0" smtClean="0">
                          <a:latin typeface="Calibri Light" panose="020F0302020204030204" pitchFamily="34" charset="0"/>
                        </a:rPr>
                        <a:t>ESCOPO</a:t>
                      </a:r>
                      <a:r>
                        <a:rPr lang="pt-BR" sz="1100" b="1" baseline="0" noProof="0" dirty="0" smtClean="0">
                          <a:latin typeface="Calibri Light" panose="020F0302020204030204" pitchFamily="34" charset="0"/>
                        </a:rPr>
                        <a:t> DAS ESTIMATIVAS FUTURAS</a:t>
                      </a:r>
                      <a:endParaRPr lang="pt-BR" sz="1100" b="1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Ano fiscal</a:t>
                      </a:r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 + 3</a:t>
                      </a:r>
                    </a:p>
                    <a:p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Sem mudança de política</a:t>
                      </a:r>
                    </a:p>
                    <a:p>
                      <a:endParaRPr lang="pt-BR" sz="120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endParaRPr lang="pt-BR" sz="120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Portfolios ministeriais e programas (x300)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Ano fiscal</a:t>
                      </a:r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 + 1 *</a:t>
                      </a:r>
                    </a:p>
                    <a:p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Sem mudança de política</a:t>
                      </a:r>
                    </a:p>
                    <a:p>
                      <a:endParaRPr lang="pt-BR" sz="120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endParaRPr lang="pt-BR" sz="120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Organizações e programas (x450)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Ano fiscal + 3</a:t>
                      </a: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Nominal fixo e componentes variáveis</a:t>
                      </a:r>
                    </a:p>
                    <a:p>
                      <a:endParaRPr lang="pt-BR" sz="120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Títulos </a:t>
                      </a:r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(setores) e capítulos (ministérios) (x30)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Ano fiscal + 3</a:t>
                      </a: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Real fixo</a:t>
                      </a:r>
                    </a:p>
                    <a:p>
                      <a:endParaRPr lang="pt-BR" sz="1200" noProof="0" dirty="0" smtClean="0">
                        <a:latin typeface="Calibri Light" panose="020F0302020204030204" pitchFamily="34" charset="0"/>
                      </a:endParaRPr>
                    </a:p>
                    <a:p>
                      <a:endParaRPr lang="pt-BR" sz="120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Capítulos</a:t>
                      </a:r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 e artigos (x130)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b="1" noProof="0" dirty="0" smtClean="0">
                          <a:latin typeface="Calibri Light" panose="020F0302020204030204" pitchFamily="34" charset="0"/>
                        </a:rPr>
                        <a:t>ELEMENTOS</a:t>
                      </a:r>
                      <a:r>
                        <a:rPr lang="pt-BR" sz="1100" b="1" baseline="0" noProof="0" dirty="0" smtClean="0">
                          <a:latin typeface="Calibri Light" panose="020F0302020204030204" pitchFamily="34" charset="0"/>
                        </a:rPr>
                        <a:t> DAS ESTIMATIVAS FUTURAS</a:t>
                      </a:r>
                    </a:p>
                    <a:p>
                      <a:endParaRPr lang="pt-BR" sz="1100" b="1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Atualizado 3 vezes ao ano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Atualizado uma</a:t>
                      </a:r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 vez (níveis de referência)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noProof="0" dirty="0" smtClean="0">
                          <a:latin typeface="Calibri Light" panose="020F0302020204030204" pitchFamily="34" charset="0"/>
                        </a:rPr>
                        <a:t>Atualizados apenas pelo Legislativo quando requisitado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aseline="0" noProof="0" dirty="0" smtClean="0">
                          <a:latin typeface="Calibri Light" panose="020F0302020204030204" pitchFamily="34" charset="0"/>
                        </a:rPr>
                        <a:t>Atualizado 3 vezes ao ano</a:t>
                      </a:r>
                      <a:endParaRPr lang="pt-BR" sz="12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351" y="5868315"/>
            <a:ext cx="8079638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200" dirty="0" smtClean="0">
                <a:latin typeface="Calibri Light"/>
                <a:cs typeface="Calibri Light"/>
              </a:rPr>
              <a:t>* Estimativas futuras publicadas com o orçamento</a:t>
            </a:r>
          </a:p>
        </p:txBody>
      </p:sp>
    </p:spTree>
    <p:extLst>
      <p:ext uri="{BB962C8B-B14F-4D97-AF65-F5344CB8AC3E}">
        <p14:creationId xmlns:p14="http://schemas.microsoft.com/office/powerpoint/2010/main" val="30232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923330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Linha de base móvel do MGMP: características importantes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354" y="1560272"/>
            <a:ext cx="8079638" cy="35394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>
                <a:latin typeface="Calibri Light"/>
                <a:cs typeface="Calibri Light"/>
              </a:rPr>
              <a:t>Programas existentes e novos</a:t>
            </a:r>
          </a:p>
          <a:p>
            <a:pPr marL="742950" lvl="1" indent="-28575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Calibri Light"/>
              </a:rPr>
              <a:t>Capacidade para distinguir o estoque de programas existentes e o fluxo de novos programas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>
                <a:latin typeface="Calibri Light"/>
                <a:cs typeface="Calibri Light"/>
              </a:rPr>
              <a:t>Premissa “sem mudança de política”</a:t>
            </a:r>
          </a:p>
          <a:p>
            <a:pPr marL="742950" lvl="1" indent="-28575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Calibri Light"/>
              </a:rPr>
              <a:t>Estimativas futuras de gastos preparados sob a hipótese de que leis, políticas públicas, pressupostos econômicos e comportamentais assumidos na linha de base permanecem válidos</a:t>
            </a:r>
            <a:endParaRPr lang="pt-BR" strike="sngStrike" dirty="0">
              <a:latin typeface="Calibri Light"/>
              <a:cs typeface="Calibri Light"/>
            </a:endParaRP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>
                <a:latin typeface="Calibri Light"/>
                <a:cs typeface="Calibri Light"/>
              </a:rPr>
              <a:t>“</a:t>
            </a:r>
            <a:r>
              <a:rPr lang="pt-BR" dirty="0" err="1">
                <a:latin typeface="Calibri Light"/>
                <a:cs typeface="Calibri Light"/>
              </a:rPr>
              <a:t>Incrementalismo</a:t>
            </a:r>
            <a:r>
              <a:rPr lang="pt-BR" dirty="0">
                <a:latin typeface="Calibri Light"/>
                <a:cs typeface="Calibri Light"/>
              </a:rPr>
              <a:t> estratégico” para o processo orçamentário anual</a:t>
            </a:r>
          </a:p>
          <a:p>
            <a:pPr marL="742950" lvl="1" indent="-28575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dirty="0">
                <a:latin typeface="Calibri Light"/>
                <a:cs typeface="Calibri Light"/>
              </a:rPr>
              <a:t>Decisões orçamentárias incrementais são avaliadas e explicadas com base nos impactos para os anos futuros</a:t>
            </a:r>
          </a:p>
        </p:txBody>
      </p:sp>
    </p:spTree>
    <p:extLst>
      <p:ext uri="{BB962C8B-B14F-4D97-AF65-F5344CB8AC3E}">
        <p14:creationId xmlns:p14="http://schemas.microsoft.com/office/powerpoint/2010/main" val="25510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>
                <a:latin typeface="Calibri"/>
              </a:rPr>
              <a:t>4</a:t>
            </a:r>
            <a:r>
              <a:rPr lang="pt-BR" sz="3000" dirty="0" smtClean="0">
                <a:latin typeface="Calibri"/>
              </a:rPr>
              <a:t>. Custos no âmbito das etapas do MGMP</a:t>
            </a:r>
            <a:endParaRPr lang="pt-BR" sz="3000" dirty="0">
              <a:latin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19030" y="1861501"/>
            <a:ext cx="1248300" cy="1349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Etapa</a:t>
            </a:r>
            <a:r>
              <a:rPr lang="pt-BR" sz="1200" b="1" dirty="0" smtClean="0">
                <a:effectLst/>
                <a:latin typeface="Arial Narrow"/>
                <a:ea typeface="Times New Roman"/>
                <a:cs typeface="Times New Roman"/>
              </a:rPr>
              <a:t> 1.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Arcabouço macroeconômico+ disponibilidade de recursos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62593" y="1861501"/>
            <a:ext cx="1012927" cy="1349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Etapa</a:t>
            </a:r>
            <a:r>
              <a:rPr lang="pt-BR" sz="1200" b="1" dirty="0" smtClean="0">
                <a:effectLst/>
                <a:latin typeface="Arial Narrow"/>
                <a:ea typeface="Times New Roman"/>
                <a:cs typeface="Times New Roman"/>
              </a:rPr>
              <a:t> 2.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   Envelope fiscal multianual+           tetos setoriais iniciais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62593" y="3554374"/>
            <a:ext cx="1012926" cy="13000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Etapa</a:t>
            </a:r>
            <a:r>
              <a:rPr lang="pt-BR" sz="1200" b="1" dirty="0" smtClean="0">
                <a:effectLst/>
                <a:latin typeface="Arial Narrow"/>
                <a:ea typeface="Times New Roman"/>
                <a:cs typeface="Times New Roman"/>
              </a:rPr>
              <a:t> 3.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          Revisão setorial dos programas e respectivos custos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84406" y="1861502"/>
            <a:ext cx="1027431" cy="1349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Etapa</a:t>
            </a:r>
            <a:r>
              <a:rPr lang="pt-BR" sz="1200" b="1" dirty="0" smtClean="0">
                <a:effectLst/>
                <a:latin typeface="Arial Narrow"/>
                <a:ea typeface="Times New Roman"/>
                <a:cs typeface="Times New Roman"/>
              </a:rPr>
              <a:t> 4.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         Avaliar propostas de programas e conciliar como os tetos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66666" y="1864068"/>
            <a:ext cx="1061618" cy="2991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500" dirty="0" smtClean="0">
                <a:effectLst/>
                <a:latin typeface="Arial Narrow"/>
                <a:ea typeface="Times New Roman"/>
                <a:cs typeface="Times New Roman"/>
              </a:rPr>
              <a:t> </a:t>
            </a:r>
            <a:endParaRPr lang="pt-BR" sz="11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500" dirty="0" smtClean="0">
                <a:effectLst/>
                <a:latin typeface="Arial Narrow"/>
                <a:ea typeface="Times New Roman"/>
                <a:cs typeface="Times New Roman"/>
              </a:rPr>
              <a:t> </a:t>
            </a:r>
            <a:endParaRPr lang="pt-BR" sz="1100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t-BR" sz="1200" b="1" dirty="0" smtClean="0">
              <a:effectLst/>
              <a:latin typeface="Arial Narrow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Etapa</a:t>
            </a:r>
            <a:r>
              <a:rPr lang="pt-BR" sz="1200" b="1" dirty="0" smtClean="0">
                <a:effectLst/>
                <a:latin typeface="Arial Narrow"/>
                <a:ea typeface="Times New Roman"/>
                <a:cs typeface="Times New Roman"/>
              </a:rPr>
              <a:t> 5.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Finalizar orçamento e ajustar as estimativas multianuais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1194" y="2192190"/>
            <a:ext cx="1126628" cy="70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 smtClean="0">
                <a:solidFill>
                  <a:srgbClr val="C00000"/>
                </a:solidFill>
                <a:latin typeface="Arial Narrow"/>
                <a:ea typeface="Times New Roman"/>
                <a:cs typeface="Times New Roman"/>
              </a:rPr>
              <a:t>De cima para baixo</a:t>
            </a:r>
            <a:endParaRPr lang="pt-BR" sz="1600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10" name="AutoShape 34"/>
          <p:cNvCxnSpPr>
            <a:cxnSpLocks noChangeShapeType="1"/>
          </p:cNvCxnSpPr>
          <p:nvPr/>
        </p:nvCxnSpPr>
        <p:spPr bwMode="auto">
          <a:xfrm>
            <a:off x="2904098" y="2380780"/>
            <a:ext cx="573748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3982109"/>
            <a:ext cx="1061829" cy="70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 smtClean="0">
                <a:solidFill>
                  <a:srgbClr val="C00000"/>
                </a:solidFill>
                <a:effectLst/>
                <a:latin typeface="Arial Narrow"/>
                <a:ea typeface="Times New Roman"/>
                <a:cs typeface="Times New Roman"/>
              </a:rPr>
              <a:t>De baixo para cima</a:t>
            </a:r>
            <a:endParaRPr lang="pt-BR" sz="1600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12" name="AutoShape 36"/>
          <p:cNvCxnSpPr>
            <a:cxnSpLocks noChangeShapeType="1"/>
          </p:cNvCxnSpPr>
          <p:nvPr/>
        </p:nvCxnSpPr>
        <p:spPr bwMode="auto">
          <a:xfrm flipH="1" flipV="1">
            <a:off x="4049517" y="3250028"/>
            <a:ext cx="1" cy="21927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37"/>
          <p:cNvCxnSpPr>
            <a:cxnSpLocks noChangeShapeType="1"/>
          </p:cNvCxnSpPr>
          <p:nvPr/>
        </p:nvCxnSpPr>
        <p:spPr bwMode="auto">
          <a:xfrm>
            <a:off x="4679218" y="2367835"/>
            <a:ext cx="536803" cy="134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38"/>
          <p:cNvCxnSpPr>
            <a:cxnSpLocks noChangeShapeType="1"/>
          </p:cNvCxnSpPr>
          <p:nvPr/>
        </p:nvCxnSpPr>
        <p:spPr bwMode="auto">
          <a:xfrm>
            <a:off x="6380222" y="2355377"/>
            <a:ext cx="50607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	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>
                <a:latin typeface="Calibri"/>
              </a:rPr>
              <a:t>4</a:t>
            </a:r>
            <a:r>
              <a:rPr lang="pt-BR" sz="3000" dirty="0" smtClean="0">
                <a:latin typeface="Calibri"/>
              </a:rPr>
              <a:t>. Métodos e práticas de custos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10481"/>
            <a:ext cx="8079638" cy="141577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Pedra fundamental para custos, orçamento baseado em desempenho e operação do MGMP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Todos os governos usam uma estrutura programática/ diferentes níveis de agregação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Apenas Austrália e Canadá emitem normas formais para padronizar programas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12796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Especificação de programas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83099"/>
              </p:ext>
            </p:extLst>
          </p:nvPr>
        </p:nvGraphicFramePr>
        <p:xfrm>
          <a:off x="987552" y="3184136"/>
          <a:ext cx="6510527" cy="2408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0527"/>
              </a:tblGrid>
              <a:tr h="228879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80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noProof="0" dirty="0" smtClean="0">
                          <a:effectLst/>
                        </a:rPr>
                        <a:t>EXEMPLO</a:t>
                      </a:r>
                      <a:r>
                        <a:rPr lang="pt-BR" sz="1400" baseline="0" noProof="0" dirty="0" smtClean="0">
                          <a:effectLst/>
                        </a:rPr>
                        <a:t>: CANADÁ ARQUITETURA DE ALINHAMENTO DE PROGRAMAS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baseline="0" noProof="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Um enfoque comum para todo o governo na especificação de programas e para relatórios de informações financeiras e não financeiras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A arquitetura de um programa deve: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identificar e agrupar atividades relacionadas e ligá-las aos resultados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Conectar os recursos planejados à cada programa 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Conectar os indicadores de desempenho à cada programa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Estruturar as estimativas orçamentárias</a:t>
                      </a:r>
                      <a:endParaRPr lang="pt-BR" sz="1000" b="0" i="0" noProof="0" dirty="0" smtClean="0">
                        <a:effectLst/>
                        <a:latin typeface="Calibri Light"/>
                        <a:cs typeface="Calibri Light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noProof="0" dirty="0">
                        <a:effectLst/>
                      </a:endParaRPr>
                    </a:p>
                  </a:txBody>
                  <a:tcPr marL="61070" marR="610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695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* Uma nota sobre estruturação de programas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45205"/>
            <a:ext cx="8229600" cy="93871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700" dirty="0" smtClean="0">
                <a:latin typeface="Calibri Light"/>
                <a:cs typeface="Calibri Light"/>
              </a:rPr>
              <a:t>Não há ciência de estruturação de programas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700" dirty="0" smtClean="0">
                <a:latin typeface="Calibri Light"/>
                <a:cs typeface="Calibri Light"/>
              </a:rPr>
              <a:t>Uma estrutura de programa clara e viável requer o entendimento da política pública e da prestação do serviço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3065"/>
              </p:ext>
            </p:extLst>
          </p:nvPr>
        </p:nvGraphicFramePr>
        <p:xfrm>
          <a:off x="610819" y="1616808"/>
          <a:ext cx="8075981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530"/>
                <a:gridCol w="532945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+mn-lt"/>
                        </a:rPr>
                        <a:t>Regra</a:t>
                      </a:r>
                      <a:endParaRPr lang="pt-BR" sz="15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+mn-lt"/>
                        </a:rPr>
                        <a:t>Comentário</a:t>
                      </a:r>
                      <a:endParaRPr lang="pt-BR" sz="1500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b="1" noProof="0" dirty="0" smtClean="0">
                          <a:latin typeface="+mn-lt"/>
                        </a:rPr>
                        <a:t>Programas devem agrupar atividades com resultados comuns</a:t>
                      </a:r>
                      <a:endParaRPr lang="pt-BR" sz="13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Idealmente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definidos utilizando lógica de programas ou marco lógico</a:t>
                      </a:r>
                      <a:endParaRPr lang="pt-BR" sz="130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Agrupar diferentes tipos de produtos ou transferências 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b="1" baseline="0" noProof="0" dirty="0" smtClean="0">
                          <a:latin typeface="+mn-lt"/>
                        </a:rPr>
                        <a:t>Insumos não devem ser divididos entre programas</a:t>
                      </a:r>
                      <a:endParaRPr lang="pt-BR" sz="13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Alocação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de custos de insumos compartilhados </a:t>
                      </a: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 – servidores ou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ativos  – pode ser cara e demandar muito tempo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b="1" noProof="0" dirty="0" smtClean="0">
                          <a:latin typeface="+mn-lt"/>
                        </a:rPr>
                        <a:t>Programas</a:t>
                      </a:r>
                      <a:r>
                        <a:rPr lang="pt-BR" sz="1300" b="1" baseline="0" noProof="0" dirty="0" smtClean="0">
                          <a:latin typeface="+mn-lt"/>
                        </a:rPr>
                        <a:t> devem mapear claramente os recursos às unidades organizacionais</a:t>
                      </a:r>
                      <a:endParaRPr lang="pt-BR" sz="13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Estrutura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do p</a:t>
                      </a: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rograma não deve simplesmente replicar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a estrutura organizacional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Programas não devem simplesmente ser um outro nome para as unidades organizacionais 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b="1" noProof="0" dirty="0" smtClean="0">
                          <a:latin typeface="+mn-lt"/>
                        </a:rPr>
                        <a:t>Estruturas dos programas devem estabelecer programas de apoio separados</a:t>
                      </a:r>
                      <a:endParaRPr lang="pt-BR" sz="13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Onde flexibilidade é necessária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 no desdobramento por programas e  atribuição dos custos compartilhados não é possível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b="1" noProof="0" dirty="0" smtClean="0">
                          <a:latin typeface="+mn-lt"/>
                        </a:rPr>
                        <a:t>Hierarquia de programas deve ser simples</a:t>
                      </a:r>
                      <a:endParaRPr lang="pt-BR" sz="13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Dois ou três níveis são suficientes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(programa, subprograma, atividade)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b="1" noProof="0" dirty="0" smtClean="0">
                          <a:latin typeface="+mn-lt"/>
                        </a:rPr>
                        <a:t>Número e o tamanho dos programas devem ser contingentes</a:t>
                      </a:r>
                      <a:endParaRPr lang="pt-BR" sz="13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300" noProof="0" dirty="0" smtClean="0">
                          <a:latin typeface="Calibri Light" panose="020F0302020204030204" pitchFamily="34" charset="0"/>
                        </a:rPr>
                        <a:t>Regras específicas  a cada contexto são necessárias para relacionar a estrutura de programas</a:t>
                      </a:r>
                      <a:r>
                        <a:rPr lang="pt-BR" sz="1300" baseline="0" noProof="0" dirty="0" smtClean="0">
                          <a:latin typeface="Calibri Light" panose="020F0302020204030204" pitchFamily="34" charset="0"/>
                        </a:rPr>
                        <a:t> com a materialidade do orçamento e o nível de tomada de decisão.</a:t>
                      </a:r>
                      <a:endParaRPr lang="pt-BR" sz="13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971" y="5838921"/>
            <a:ext cx="8229600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400" dirty="0" smtClean="0">
                <a:latin typeface="Calibri Light"/>
                <a:cs typeface="Calibri Light"/>
              </a:rPr>
              <a:t>Fonte: Robinson 2013</a:t>
            </a:r>
          </a:p>
        </p:txBody>
      </p:sp>
    </p:spTree>
    <p:extLst>
      <p:ext uri="{BB962C8B-B14F-4D97-AF65-F5344CB8AC3E}">
        <p14:creationId xmlns:p14="http://schemas.microsoft.com/office/powerpoint/2010/main" val="8678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Métodos e práticas de custos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7984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Diretrizes para custeamento de  programas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162" y="1635696"/>
            <a:ext cx="8079638" cy="141577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Apenas Austrália e Canadá emitem diretrizes de custeamento de programas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err="1" smtClean="0">
                <a:latin typeface="Calibri Light"/>
                <a:cs typeface="Calibri Light"/>
              </a:rPr>
              <a:t>Australia</a:t>
            </a:r>
            <a:r>
              <a:rPr lang="pt-BR" dirty="0" smtClean="0">
                <a:latin typeface="Calibri Light"/>
                <a:cs typeface="Calibri Light"/>
              </a:rPr>
              <a:t> </a:t>
            </a:r>
            <a:r>
              <a:rPr lang="pt-BR" i="1" dirty="0" err="1" smtClean="0">
                <a:latin typeface="Calibri Light"/>
                <a:cs typeface="Calibri Light"/>
              </a:rPr>
              <a:t>Policy</a:t>
            </a:r>
            <a:r>
              <a:rPr lang="pt-BR" i="1" dirty="0" smtClean="0">
                <a:latin typeface="Calibri Light"/>
                <a:cs typeface="Calibri Light"/>
              </a:rPr>
              <a:t> </a:t>
            </a:r>
            <a:r>
              <a:rPr lang="pt-BR" i="1" dirty="0" err="1" smtClean="0">
                <a:latin typeface="Calibri Light"/>
                <a:cs typeface="Calibri Light"/>
              </a:rPr>
              <a:t>Costing</a:t>
            </a:r>
            <a:r>
              <a:rPr lang="pt-BR" i="1" dirty="0" smtClean="0">
                <a:latin typeface="Calibri Light"/>
                <a:cs typeface="Calibri Light"/>
              </a:rPr>
              <a:t> </a:t>
            </a:r>
            <a:r>
              <a:rPr lang="pt-BR" i="1" dirty="0" err="1" smtClean="0">
                <a:latin typeface="Calibri Light"/>
                <a:cs typeface="Calibri Light"/>
              </a:rPr>
              <a:t>Guidelines</a:t>
            </a:r>
            <a:r>
              <a:rPr lang="pt-BR" dirty="0" smtClean="0">
                <a:latin typeface="Calibri Light"/>
                <a:cs typeface="Calibri Light"/>
              </a:rPr>
              <a:t>, Canada </a:t>
            </a:r>
            <a:r>
              <a:rPr lang="pt-BR" i="1" dirty="0" err="1" smtClean="0">
                <a:latin typeface="Calibri Light"/>
                <a:cs typeface="Calibri Light"/>
              </a:rPr>
              <a:t>Guide</a:t>
            </a:r>
            <a:r>
              <a:rPr lang="pt-BR" i="1" dirty="0" smtClean="0">
                <a:latin typeface="Calibri Light"/>
                <a:cs typeface="Calibri Light"/>
              </a:rPr>
              <a:t> </a:t>
            </a:r>
            <a:r>
              <a:rPr lang="pt-BR" i="1" dirty="0" err="1" smtClean="0">
                <a:latin typeface="Calibri Light"/>
                <a:cs typeface="Calibri Light"/>
              </a:rPr>
              <a:t>to</a:t>
            </a:r>
            <a:r>
              <a:rPr lang="pt-BR" i="1" dirty="0" smtClean="0">
                <a:latin typeface="Calibri Light"/>
                <a:cs typeface="Calibri Light"/>
              </a:rPr>
              <a:t> </a:t>
            </a:r>
            <a:r>
              <a:rPr lang="pt-BR" i="1" dirty="0" err="1" smtClean="0">
                <a:latin typeface="Calibri Light"/>
                <a:cs typeface="Calibri Light"/>
              </a:rPr>
              <a:t>Costing</a:t>
            </a:r>
            <a:endParaRPr lang="pt-BR" i="1" dirty="0" smtClean="0">
              <a:latin typeface="Calibri Light"/>
              <a:cs typeface="Calibri Light"/>
            </a:endParaRP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Em ambos os países, a informação de custos é obrigatória para novas propostas de gastos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08044"/>
              </p:ext>
            </p:extLst>
          </p:nvPr>
        </p:nvGraphicFramePr>
        <p:xfrm>
          <a:off x="877824" y="3052900"/>
          <a:ext cx="6627571" cy="25505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627571"/>
              </a:tblGrid>
              <a:tr h="255054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noProof="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noProof="0" dirty="0" smtClean="0">
                          <a:effectLst/>
                        </a:rPr>
                        <a:t>EXEMPLO</a:t>
                      </a:r>
                      <a:r>
                        <a:rPr lang="pt-BR" sz="1400" baseline="0" noProof="0" dirty="0" smtClean="0">
                          <a:effectLst/>
                        </a:rPr>
                        <a:t>: AUSTRÁLIA  PROCESSO DE NOVAS PROPOSTAS DE POLÍTICAS (NPP)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baseline="0" noProof="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O processo de estimativas futuras requer o custeamento das </a:t>
                      </a:r>
                      <a:r>
                        <a:rPr lang="pt-BR" sz="1400" b="0" i="0" baseline="0" noProof="0" dirty="0" err="1" smtClean="0">
                          <a:effectLst/>
                          <a:latin typeface="Calibri Light"/>
                          <a:cs typeface="Calibri Light"/>
                        </a:rPr>
                        <a:t>NPPs</a:t>
                      </a: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  para avaliar o impacto financeiro das políticas propostas  no equilíbrio orçamentário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A Secretaria de Fazenda emite um modelo padrão de custos, mas seu uso não é compulsório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O processo de custeamento permite à Secretaria de Fazenda avaliar as </a:t>
                      </a:r>
                      <a:r>
                        <a:rPr lang="pt-BR" sz="1400" b="0" i="0" baseline="0" noProof="0" dirty="0" err="1" smtClean="0">
                          <a:effectLst/>
                          <a:latin typeface="Calibri Light"/>
                          <a:cs typeface="Calibri Light"/>
                        </a:rPr>
                        <a:t>NPPs</a:t>
                      </a: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 para: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Determinar e concordar com as razoabilidades das estimativas de custos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Assegurar consistência do custo com o objetivo da política</a:t>
                      </a:r>
                    </a:p>
                    <a:p>
                      <a:pPr marL="5143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Avaliar o impacto potencial no fluxo de despesa de outras áreas do governo. </a:t>
                      </a:r>
                      <a:endParaRPr lang="pt-BR" sz="1000" b="0" i="0" noProof="0" dirty="0">
                        <a:effectLst/>
                        <a:latin typeface="Calibri Light"/>
                        <a:cs typeface="Calibri Light"/>
                      </a:endParaRPr>
                    </a:p>
                  </a:txBody>
                  <a:tcPr marL="61070" marR="610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O que será abordado nessa apresentação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62579"/>
            <a:ext cx="8079638" cy="40010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latin typeface="Calibri Light"/>
                <a:cs typeface="Calibri Light"/>
              </a:rPr>
              <a:t>Expor o propósito  e a metodologia da análise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latin typeface="Calibri Light"/>
                <a:cs typeface="Calibri Light"/>
              </a:rPr>
              <a:t>Explicar principais conceitos e práticas: 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Marco de Gastos de Médio Prazo (MGMP)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Programas orçamentários e custos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latin typeface="Calibri Light"/>
                <a:cs typeface="Calibri Light"/>
              </a:rPr>
              <a:t>Sumarizar características comuns e específicas de cada país referentes à: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Arranjos do MGMP e procedimentos para custeamento de programas de “baixo para cima”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Arcabouço e práticas de custos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Projeções de custos futuros e para o orçamento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latin typeface="Calibri Light"/>
                <a:cs typeface="Calibri Light"/>
              </a:rPr>
              <a:t>Sintetizar principais conclusões e tópicos</a:t>
            </a:r>
          </a:p>
        </p:txBody>
      </p:sp>
    </p:spTree>
    <p:extLst>
      <p:ext uri="{BB962C8B-B14F-4D97-AF65-F5344CB8AC3E}">
        <p14:creationId xmlns:p14="http://schemas.microsoft.com/office/powerpoint/2010/main" val="24652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639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Métodos e práticas de custos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76989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Metodologias de custo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626" y="1112813"/>
            <a:ext cx="8161526" cy="467820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O processo australiano de Novas Propostas de Políticas é composto de quatro etapas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/>
                <a:cs typeface="Calibri Light"/>
              </a:rPr>
              <a:t>Entender a política </a:t>
            </a:r>
            <a:r>
              <a:rPr lang="pt-BR" dirty="0" smtClean="0">
                <a:latin typeface="Calibri Light"/>
                <a:cs typeface="Calibri Light"/>
              </a:rPr>
              <a:t>(propósito, população alvo, produto, i.e. direcionadores de custos’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/>
                <a:cs typeface="Calibri Light"/>
              </a:rPr>
              <a:t>Custear  itens  da unidade </a:t>
            </a:r>
            <a:r>
              <a:rPr lang="pt-BR" dirty="0" smtClean="0">
                <a:latin typeface="Calibri Light"/>
                <a:cs typeface="Calibri Light"/>
              </a:rPr>
              <a:t>(despesas operacionais, ex. salários)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/>
                <a:cs typeface="Calibri Light"/>
              </a:rPr>
              <a:t>Custear itens  do serviço provido </a:t>
            </a:r>
            <a:r>
              <a:rPr lang="pt-BR" dirty="0" smtClean="0">
                <a:latin typeface="Calibri Light"/>
                <a:cs typeface="Calibri Light"/>
              </a:rPr>
              <a:t>(despesas obrigatórias do programa, ex. transferência de renda)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/>
                <a:cs typeface="Calibri Light"/>
              </a:rPr>
              <a:t>Custear itens de capital e TIC </a:t>
            </a:r>
            <a:r>
              <a:rPr lang="pt-BR" dirty="0" smtClean="0">
                <a:latin typeface="Calibri Light"/>
                <a:cs typeface="Calibri Light"/>
              </a:rPr>
              <a:t>(custos durante a vida útil de uso e manutenção)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Processo de custeamento é dirigido por convenções metodológicas:</a:t>
            </a:r>
          </a:p>
          <a:p>
            <a:pPr marL="637200" lvl="1" indent="-180000">
              <a:spcAft>
                <a:spcPts val="6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Calculados em valores correntes (nominais)</a:t>
            </a:r>
          </a:p>
          <a:p>
            <a:pPr marL="637200" lvl="1" indent="-180000">
              <a:spcAft>
                <a:spcPts val="6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Levam em consideração efeitos diretos no fluxo de despesas, ex. expandir vacinação infantil pode aumentar as despesas  por reembolsos do sistema de saúde</a:t>
            </a:r>
          </a:p>
          <a:p>
            <a:pPr marL="637200" lvl="1" indent="-180000">
              <a:spcAft>
                <a:spcPts val="6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Deixar claro as hipóteses principais assumidas, ex. número de usuários do serviço</a:t>
            </a:r>
          </a:p>
        </p:txBody>
      </p:sp>
    </p:spTree>
    <p:extLst>
      <p:ext uri="{BB962C8B-B14F-4D97-AF65-F5344CB8AC3E}">
        <p14:creationId xmlns:p14="http://schemas.microsoft.com/office/powerpoint/2010/main" val="26014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695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Métodos e práticas de custos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096" y="5811472"/>
            <a:ext cx="8079638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200" dirty="0" smtClean="0">
                <a:latin typeface="Calibri Light"/>
                <a:cs typeface="Calibri Light"/>
              </a:rPr>
              <a:t>Fonte: </a:t>
            </a:r>
            <a:r>
              <a:rPr lang="pt-BR" sz="1200" dirty="0" err="1" smtClean="0">
                <a:latin typeface="Calibri Light"/>
                <a:cs typeface="Calibri Light"/>
              </a:rPr>
              <a:t>Commonwealth</a:t>
            </a:r>
            <a:r>
              <a:rPr lang="pt-BR" sz="1200" dirty="0" smtClean="0">
                <a:latin typeface="Calibri Light"/>
                <a:cs typeface="Calibri Light"/>
              </a:rPr>
              <a:t> </a:t>
            </a:r>
            <a:r>
              <a:rPr lang="pt-BR" sz="1200" dirty="0" err="1" smtClean="0">
                <a:latin typeface="Calibri Light"/>
                <a:cs typeface="Calibri Light"/>
              </a:rPr>
              <a:t>of</a:t>
            </a:r>
            <a:r>
              <a:rPr lang="pt-BR" sz="1200" dirty="0" smtClean="0">
                <a:latin typeface="Calibri Light"/>
                <a:cs typeface="Calibri Light"/>
              </a:rPr>
              <a:t> </a:t>
            </a:r>
            <a:r>
              <a:rPr lang="pt-BR" sz="1200" dirty="0" err="1" smtClean="0">
                <a:latin typeface="Calibri Light"/>
                <a:cs typeface="Calibri Light"/>
              </a:rPr>
              <a:t>Australia</a:t>
            </a:r>
            <a:r>
              <a:rPr lang="pt-BR" sz="1200" dirty="0" smtClean="0">
                <a:latin typeface="Calibri Light"/>
                <a:cs typeface="Calibri Light"/>
              </a:rPr>
              <a:t> 2012, 24.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761962"/>
              </p:ext>
            </p:extLst>
          </p:nvPr>
        </p:nvGraphicFramePr>
        <p:xfrm>
          <a:off x="672998" y="1054574"/>
          <a:ext cx="7702906" cy="4668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2906"/>
              </a:tblGrid>
              <a:tr h="380794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noProof="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noProof="0" dirty="0" smtClean="0">
                          <a:effectLst/>
                        </a:rPr>
                        <a:t>CUSTEAMENTO DE UMA PROPOSTA PARA UM NOVO PROCEDIMENTO DE TRIAGEM DE PASSAGEIROS E BAGAGENS</a:t>
                      </a:r>
                      <a:r>
                        <a:rPr lang="pt-BR" sz="1200" baseline="0" noProof="0" dirty="0" smtClean="0">
                          <a:effectLst/>
                        </a:rPr>
                        <a:t> DESPACHADAS EM AEROPORTOS</a:t>
                      </a:r>
                      <a:endParaRPr lang="pt-BR" sz="1200" noProof="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noProof="0" dirty="0" smtClean="0">
                          <a:effectLst/>
                        </a:rPr>
                        <a:t> 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u="sng" noProof="0" dirty="0" smtClean="0">
                          <a:effectLst/>
                        </a:rPr>
                        <a:t>PASSO 1</a:t>
                      </a:r>
                      <a:r>
                        <a:rPr lang="pt-BR" sz="1100" noProof="0" dirty="0" smtClean="0">
                          <a:effectLst/>
                        </a:rPr>
                        <a:t>. Determinar o número de aeroportos afetados que não possuam</a:t>
                      </a:r>
                      <a:r>
                        <a:rPr lang="pt-BR" sz="1100" baseline="0" noProof="0" dirty="0" smtClean="0">
                          <a:effectLst/>
                        </a:rPr>
                        <a:t> o procedimento de segurança em uso.</a:t>
                      </a:r>
                      <a:endParaRPr lang="pt-BR" sz="1100" noProof="0" dirty="0" smtClean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noProof="0" dirty="0" smtClean="0">
                          <a:effectLst/>
                        </a:rPr>
                        <a:t> 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u="sng" noProof="0" dirty="0" smtClean="0">
                          <a:effectLst/>
                        </a:rPr>
                        <a:t>PASSO 2</a:t>
                      </a:r>
                      <a:r>
                        <a:rPr lang="pt-BR" sz="1100" noProof="0" dirty="0" smtClean="0">
                          <a:effectLst/>
                        </a:rPr>
                        <a:t>. Estimar</a:t>
                      </a:r>
                      <a:r>
                        <a:rPr lang="pt-BR" sz="1100" baseline="0" noProof="0" dirty="0" smtClean="0">
                          <a:effectLst/>
                        </a:rPr>
                        <a:t> o preço e custos de instalação de cada equipamento necessário (por exemplo: máquinas de </a:t>
                      </a:r>
                      <a:r>
                        <a:rPr lang="pt-BR" sz="1100" baseline="0" noProof="0" dirty="0" err="1" smtClean="0">
                          <a:effectLst/>
                        </a:rPr>
                        <a:t>raio-x</a:t>
                      </a:r>
                      <a:r>
                        <a:rPr lang="pt-BR" sz="1100" baseline="0" noProof="0" dirty="0" smtClean="0">
                          <a:effectLst/>
                        </a:rPr>
                        <a:t> capazes de detectar explosivos em bagagens despachadas, máquinas de detecção de resíduos explosivos, portais detectores de metais para passageiros, máquinas de </a:t>
                      </a:r>
                      <a:r>
                        <a:rPr lang="pt-BR" sz="1100" baseline="0" noProof="0" dirty="0" err="1" smtClean="0">
                          <a:effectLst/>
                        </a:rPr>
                        <a:t>raio-x</a:t>
                      </a:r>
                      <a:r>
                        <a:rPr lang="pt-BR" sz="1100" baseline="0" noProof="0" dirty="0" smtClean="0">
                          <a:effectLst/>
                        </a:rPr>
                        <a:t> para bagagens não despachadas e outros itens inclusive desinfetantes de mãos, mesas de inspeção, </a:t>
                      </a:r>
                      <a:r>
                        <a:rPr lang="pt-BR" sz="1100" baseline="0" noProof="0" dirty="0" err="1" smtClean="0">
                          <a:effectLst/>
                        </a:rPr>
                        <a:t>etc</a:t>
                      </a:r>
                      <a:r>
                        <a:rPr lang="pt-BR" sz="1100" noProof="0" dirty="0" smtClean="0">
                          <a:effectLst/>
                        </a:rPr>
                        <a:t>).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noProof="0" dirty="0" smtClean="0">
                          <a:effectLst/>
                        </a:rPr>
                        <a:t> 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u="sng" noProof="0" dirty="0" smtClean="0">
                          <a:effectLst/>
                        </a:rPr>
                        <a:t>PASSO 3.</a:t>
                      </a:r>
                      <a:r>
                        <a:rPr lang="pt-BR" sz="1100" noProof="0" dirty="0" smtClean="0">
                          <a:effectLst/>
                        </a:rPr>
                        <a:t> Avaliar os custos de operação do equipamento. Isso</a:t>
                      </a:r>
                      <a:r>
                        <a:rPr lang="pt-BR" sz="1100" baseline="0" noProof="0" dirty="0" smtClean="0">
                          <a:effectLst/>
                        </a:rPr>
                        <a:t> incluiria custos associados com:</a:t>
                      </a:r>
                      <a:endParaRPr lang="pt-BR" sz="1100" noProof="0" dirty="0" smtClean="0">
                        <a:effectLst/>
                      </a:endParaRP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00" noProof="0" dirty="0" smtClean="0">
                          <a:effectLst/>
                        </a:rPr>
                        <a:t>Comunicar o novo procedimento aos passageiros (como folhetos, pôsteres, cartões em outras</a:t>
                      </a:r>
                      <a:r>
                        <a:rPr lang="pt-BR" sz="1100" baseline="0" noProof="0" dirty="0" smtClean="0">
                          <a:effectLst/>
                        </a:rPr>
                        <a:t> línguas</a:t>
                      </a:r>
                      <a:r>
                        <a:rPr lang="pt-BR" sz="1100" noProof="0" dirty="0" smtClean="0">
                          <a:effectLst/>
                        </a:rPr>
                        <a:t>, e outros– multiplicados</a:t>
                      </a:r>
                      <a:r>
                        <a:rPr lang="pt-BR" sz="1100" baseline="0" noProof="0" dirty="0" smtClean="0">
                          <a:effectLst/>
                        </a:rPr>
                        <a:t> pelo custo e quantidade requerida</a:t>
                      </a:r>
                      <a:r>
                        <a:rPr lang="pt-BR" sz="1100" noProof="0" dirty="0" smtClean="0">
                          <a:effectLst/>
                        </a:rPr>
                        <a:t>)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00" noProof="0" dirty="0" smtClean="0">
                          <a:effectLst/>
                        </a:rPr>
                        <a:t>Envolver funcionários com o conhecimento técnico necessário para implantar essa forma de triagem</a:t>
                      </a:r>
                      <a:r>
                        <a:rPr lang="pt-BR" sz="1100" baseline="0" noProof="0" dirty="0" smtClean="0">
                          <a:effectLst/>
                        </a:rPr>
                        <a:t> (</a:t>
                      </a:r>
                      <a:r>
                        <a:rPr lang="pt-BR" sz="1100" noProof="0" dirty="0" smtClean="0">
                          <a:effectLst/>
                        </a:rPr>
                        <a:t>baseado no número e</a:t>
                      </a:r>
                      <a:r>
                        <a:rPr lang="pt-BR" sz="1100" baseline="0" noProof="0" dirty="0" smtClean="0">
                          <a:effectLst/>
                        </a:rPr>
                        <a:t> tipo de funcionários necessários, os salários e  as jornadas dos mesmos</a:t>
                      </a:r>
                      <a:r>
                        <a:rPr lang="pt-BR" sz="1100" noProof="0" dirty="0" smtClean="0">
                          <a:effectLst/>
                        </a:rPr>
                        <a:t>)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00" noProof="0" dirty="0" smtClean="0">
                          <a:effectLst/>
                        </a:rPr>
                        <a:t>Consultas</a:t>
                      </a:r>
                      <a:r>
                        <a:rPr lang="pt-BR" sz="1100" baseline="0" noProof="0" dirty="0" smtClean="0">
                          <a:effectLst/>
                        </a:rPr>
                        <a:t> entre reguladores e aeroportos </a:t>
                      </a:r>
                      <a:r>
                        <a:rPr lang="pt-BR" sz="1100" noProof="0" dirty="0" smtClean="0">
                          <a:effectLst/>
                        </a:rPr>
                        <a:t>(inclui despesas de viagens e reuniões tais como bilhetes aéreos e locação de salas)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00" noProof="0" dirty="0" smtClean="0">
                          <a:effectLst/>
                        </a:rPr>
                        <a:t>Atividades recorrentes de auditoria e  observância (calculadas</a:t>
                      </a:r>
                      <a:r>
                        <a:rPr lang="pt-BR" sz="1100" baseline="0" noProof="0" dirty="0" smtClean="0">
                          <a:effectLst/>
                        </a:rPr>
                        <a:t> como o número estimando de servidores, salários, número de inspeções e tempo necessário para realizar tais atividades</a:t>
                      </a:r>
                      <a:r>
                        <a:rPr lang="pt-BR" sz="1100" noProof="0" dirty="0" smtClean="0">
                          <a:effectLst/>
                        </a:rPr>
                        <a:t>).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noProof="0" dirty="0" smtClean="0">
                          <a:effectLst/>
                        </a:rPr>
                        <a:t> 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u="sng" noProof="0" dirty="0" smtClean="0">
                          <a:effectLst/>
                        </a:rPr>
                        <a:t>PASSO 4.</a:t>
                      </a:r>
                      <a:r>
                        <a:rPr lang="pt-BR" sz="1100" noProof="0" dirty="0" smtClean="0">
                          <a:effectLst/>
                        </a:rPr>
                        <a:t> </a:t>
                      </a:r>
                      <a:r>
                        <a:rPr lang="pt-BR" sz="1100" i="0" noProof="0" dirty="0" smtClean="0">
                          <a:effectLst/>
                        </a:rPr>
                        <a:t>Construir</a:t>
                      </a:r>
                      <a:r>
                        <a:rPr lang="pt-BR" sz="1100" i="0" baseline="0" noProof="0" dirty="0" smtClean="0">
                          <a:effectLst/>
                        </a:rPr>
                        <a:t> a estimativa total de custo a partir dos dois componentes </a:t>
                      </a:r>
                      <a:r>
                        <a:rPr lang="pt-BR" sz="1100" baseline="0" noProof="0" dirty="0" smtClean="0">
                          <a:effectLst/>
                        </a:rPr>
                        <a:t>=  </a:t>
                      </a:r>
                      <a:r>
                        <a:rPr lang="pt-BR" sz="1100" noProof="0" dirty="0" smtClean="0">
                          <a:effectLst/>
                        </a:rPr>
                        <a:t> custos do equipamento</a:t>
                      </a:r>
                      <a:r>
                        <a:rPr lang="pt-BR" sz="1100" baseline="0" noProof="0" dirty="0" smtClean="0">
                          <a:effectLst/>
                        </a:rPr>
                        <a:t> </a:t>
                      </a:r>
                      <a:r>
                        <a:rPr lang="pt-BR" sz="1100" noProof="0" dirty="0" smtClean="0">
                          <a:effectLst/>
                        </a:rPr>
                        <a:t>(PASSO</a:t>
                      </a:r>
                      <a:r>
                        <a:rPr lang="pt-BR" sz="1100" baseline="0" noProof="0" dirty="0" smtClean="0">
                          <a:effectLst/>
                        </a:rPr>
                        <a:t> 2) + custos operacionais (PASSO 3).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noProof="0" dirty="0">
                        <a:effectLst/>
                      </a:endParaRPr>
                    </a:p>
                  </a:txBody>
                  <a:tcPr marL="61070" marR="6107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162" y="680362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Método: Custo = Quantidade do  Insumo x Preço do Insumo (Exemplo australiano) </a:t>
            </a:r>
          </a:p>
        </p:txBody>
      </p:sp>
    </p:spTree>
    <p:extLst>
      <p:ext uri="{BB962C8B-B14F-4D97-AF65-F5344CB8AC3E}">
        <p14:creationId xmlns:p14="http://schemas.microsoft.com/office/powerpoint/2010/main" val="18414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Métodos e práticas de custos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27373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Apresentação dos Custos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162" y="1664454"/>
            <a:ext cx="7929676" cy="381642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O processo de submissão ao Conselho do Tesouro do Canadá define os requisitos para apresentar o custo dos novos programas orçamentários: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Desenho do programa, provisão do serviço e implementação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Todos os custos relevantes diretos e indiretos incluindo:</a:t>
            </a:r>
          </a:p>
          <a:p>
            <a:pPr marL="1094400" lvl="2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i="1" dirty="0" smtClean="0">
                <a:latin typeface="Calibri Light"/>
                <a:cs typeface="Calibri Light"/>
              </a:rPr>
              <a:t>custos por categoria </a:t>
            </a:r>
            <a:r>
              <a:rPr lang="pt-BR" dirty="0" smtClean="0">
                <a:latin typeface="Calibri Light"/>
                <a:cs typeface="Calibri Light"/>
              </a:rPr>
              <a:t>(corrente ou de capital; insumos como pessoal ou alojamento)</a:t>
            </a:r>
          </a:p>
          <a:p>
            <a:pPr marL="1094400" lvl="2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 incorporação desse programa ao longo do  exercício orçamentário proposto e dos seguintes (horizonte de projeção de 5 anos )</a:t>
            </a:r>
          </a:p>
          <a:p>
            <a:pPr marL="1094400" lvl="2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i="1" dirty="0" smtClean="0">
                <a:latin typeface="Calibri Light"/>
                <a:cs typeface="Calibri Light"/>
              </a:rPr>
              <a:t>Custo total da iniciativa e a fonte de recursos  (deve calcular as necessidades de recursos de maneira líquida levando em conta os recursos existentes e as realocações</a:t>
            </a:r>
            <a:r>
              <a:rPr lang="pt-BR" dirty="0" smtClean="0">
                <a:latin typeface="Calibri Light"/>
                <a:cs typeface="Calibri Ligh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75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Métodos e práticas de custos</a:t>
            </a:r>
            <a:endParaRPr lang="en-US" sz="3000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09330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Tabela de Custos, Necessidade de Recursos e Fonte de recursos (Exemplo canadense)  </a:t>
            </a:r>
          </a:p>
        </p:txBody>
      </p:sp>
      <p:pic>
        <p:nvPicPr>
          <p:cNvPr id="2049" name="Picture 17" descr="Figure3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96" y="1704442"/>
            <a:ext cx="5581498" cy="389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2238" y="2087143"/>
            <a:ext cx="11533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libri Light" panose="020F0302020204030204" pitchFamily="34" charset="0"/>
              </a:rPr>
              <a:t>Custos da nova proposta explicados por categorias chave de custos </a:t>
            </a:r>
            <a:endParaRPr lang="pt-BR" sz="1100" dirty="0">
              <a:latin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38" y="4342789"/>
            <a:ext cx="11533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libri Light" panose="020F0302020204030204" pitchFamily="34" charset="0"/>
              </a:rPr>
              <a:t>Necessidade de recursos líquidos, identificando fontes existentes de recursos</a:t>
            </a:r>
            <a:endParaRPr lang="pt-BR" sz="1100" dirty="0">
              <a:latin typeface="Calibri Light" panose="020F03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238" y="3136522"/>
            <a:ext cx="115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libri Light" panose="020F0302020204030204" pitchFamily="34" charset="0"/>
              </a:rPr>
              <a:t>Pressupostos iniciais de custos ex. Para calcular alojamento</a:t>
            </a:r>
            <a:endParaRPr lang="pt-BR" sz="1100" dirty="0">
              <a:latin typeface="Calibri Light" panose="020F0302020204030204" pitchFamily="34" charset="0"/>
            </a:endParaRPr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1695601" y="2556503"/>
            <a:ext cx="725730" cy="64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1695601" y="3521243"/>
            <a:ext cx="65989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1695602" y="4727518"/>
            <a:ext cx="725729" cy="169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8096" y="5934304"/>
            <a:ext cx="8079638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200" dirty="0" smtClean="0">
                <a:latin typeface="Calibri Light"/>
                <a:cs typeface="Calibri Light"/>
              </a:rPr>
              <a:t>Fonte: </a:t>
            </a:r>
            <a:r>
              <a:rPr lang="pt-BR" sz="1200" dirty="0" err="1" smtClean="0">
                <a:latin typeface="Calibri Light"/>
                <a:cs typeface="Calibri Light"/>
              </a:rPr>
              <a:t>Treasury</a:t>
            </a:r>
            <a:r>
              <a:rPr lang="pt-BR" sz="1200" dirty="0" smtClean="0">
                <a:latin typeface="Calibri Light"/>
                <a:cs typeface="Calibri Light"/>
              </a:rPr>
              <a:t> </a:t>
            </a:r>
            <a:r>
              <a:rPr lang="pt-BR" sz="1200" dirty="0" err="1" smtClean="0">
                <a:latin typeface="Calibri Light"/>
                <a:cs typeface="Calibri Light"/>
              </a:rPr>
              <a:t>Board</a:t>
            </a:r>
            <a:r>
              <a:rPr lang="pt-BR" sz="1200" dirty="0" smtClean="0">
                <a:latin typeface="Calibri Light"/>
                <a:cs typeface="Calibri Light"/>
              </a:rPr>
              <a:t> </a:t>
            </a:r>
            <a:r>
              <a:rPr lang="pt-BR" sz="1200" dirty="0" err="1" smtClean="0">
                <a:latin typeface="Calibri Light"/>
                <a:cs typeface="Calibri Light"/>
              </a:rPr>
              <a:t>of</a:t>
            </a:r>
            <a:r>
              <a:rPr lang="pt-BR" sz="1200" dirty="0" smtClean="0">
                <a:latin typeface="Calibri Light"/>
                <a:cs typeface="Calibri Light"/>
              </a:rPr>
              <a:t> Canada </a:t>
            </a:r>
            <a:r>
              <a:rPr lang="pt-BR" sz="1200" dirty="0" err="1" smtClean="0">
                <a:latin typeface="Calibri Light"/>
                <a:cs typeface="Calibri Light"/>
              </a:rPr>
              <a:t>Secretariat</a:t>
            </a:r>
            <a:r>
              <a:rPr lang="pt-BR" sz="1200" dirty="0" smtClean="0">
                <a:latin typeface="Calibri Light"/>
                <a:cs typeface="Calibri Light"/>
              </a:rPr>
              <a:t> 2014.</a:t>
            </a:r>
          </a:p>
        </p:txBody>
      </p:sp>
    </p:spTree>
    <p:extLst>
      <p:ext uri="{BB962C8B-B14F-4D97-AF65-F5344CB8AC3E}">
        <p14:creationId xmlns:p14="http://schemas.microsoft.com/office/powerpoint/2010/main" val="6338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>
                <a:latin typeface="Calibri"/>
              </a:rPr>
              <a:t>4</a:t>
            </a:r>
            <a:r>
              <a:rPr lang="pt-BR" sz="3000" dirty="0" smtClean="0">
                <a:latin typeface="Calibri"/>
              </a:rPr>
              <a:t>. Estimativas do orçamento e dos anos futuros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65119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Aplicação das diretrizes de custos  aos orçamento e estimativas futuras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162" y="1264674"/>
            <a:ext cx="8079638" cy="18158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Nos quatro casos, o MGMP usa estimativas com linhas de base móveis  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Áustria e Holanda usam as estimativas futuras como tetos de despesas, dentro dos quais os ministros devem manejá-las por meio de realocações e carregamento de dotações de um ano para o outro (MGMP vinculante)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Austrália e Canadá usam as estimativas futuras como  linha de base da projeção dos custos dos programas existentes para balizar as decisões orçamentárias anuais  (MGMP indicativo)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83950"/>
              </p:ext>
            </p:extLst>
          </p:nvPr>
        </p:nvGraphicFramePr>
        <p:xfrm>
          <a:off x="905255" y="3222238"/>
          <a:ext cx="7483452" cy="24454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41726"/>
                <a:gridCol w="3741726"/>
              </a:tblGrid>
              <a:tr h="1958011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noProof="0" dirty="0" smtClean="0">
                          <a:effectLst/>
                        </a:rPr>
                        <a:t>AUSTRÁLIA 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noProof="0" dirty="0" smtClean="0">
                          <a:effectLst/>
                          <a:latin typeface="Calibri Light"/>
                          <a:cs typeface="Calibri Light"/>
                        </a:rPr>
                        <a:t>Custos</a:t>
                      </a:r>
                      <a:r>
                        <a:rPr lang="pt-BR" sz="12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 para NPP apenas (exercício orçamentário e futuro)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Decisões orçamentárias  se relacionam às “medidas” (atividades de subprogramas que contribuem para programas)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Estimativas atualizadas por secretarias para cada programa e validadas pela Secretaria da Fazenda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noProof="0" dirty="0" smtClean="0">
                          <a:effectLst/>
                          <a:latin typeface="Calibri Light"/>
                          <a:cs typeface="Calibri Light"/>
                        </a:rPr>
                        <a:t>Ajustes</a:t>
                      </a:r>
                      <a:r>
                        <a:rPr lang="pt-BR" sz="12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 refletem medidas governamentais desde a última atualização, movimentação aprovada de recursos e mudanças de parâmetros</a:t>
                      </a:r>
                    </a:p>
                    <a:p>
                      <a:pPr marL="228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AU" sz="800" dirty="0" smtClean="0">
                        <a:effectLst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noProof="0" dirty="0" smtClean="0">
                          <a:effectLst/>
                        </a:rPr>
                        <a:t>CANADÁ</a:t>
                      </a:r>
                      <a:endParaRPr lang="pt-BR" sz="1150" noProof="0" dirty="0" smtClean="0">
                        <a:effectLst/>
                      </a:endParaRP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noProof="0" dirty="0" smtClean="0">
                          <a:effectLst/>
                          <a:latin typeface="Calibri Light"/>
                          <a:cs typeface="Calibri Light"/>
                        </a:rPr>
                        <a:t>Dois processos separados</a:t>
                      </a:r>
                      <a:endParaRPr lang="pt-BR" sz="1200" b="0" i="0" baseline="0" noProof="0" dirty="0" smtClean="0">
                        <a:effectLst/>
                        <a:latin typeface="Calibri Light"/>
                        <a:cs typeface="Calibri Light"/>
                      </a:endParaRP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noProof="0" dirty="0" smtClean="0">
                          <a:effectLst/>
                          <a:latin typeface="Calibri Light"/>
                          <a:cs typeface="Calibri Light"/>
                        </a:rPr>
                        <a:t>Atualização Anual do Nível de Referência (ARLU) define linha de base dos gastos para programas</a:t>
                      </a:r>
                      <a:r>
                        <a:rPr lang="pt-BR" sz="12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 existentes não estatutários  para horizonte de projeção de 5 anos fiscais e 2 anos de planejamento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i="0" baseline="0" noProof="0" dirty="0" smtClean="0">
                          <a:effectLst/>
                          <a:latin typeface="Calibri Light"/>
                          <a:cs typeface="Calibri Light"/>
                        </a:rPr>
                        <a:t>Processo de submissão ao Conselho do Tesouro refere-se a pedidos de recursos além dos níveis de referência e aprovados em um dos três períodos de estimativas suplementares</a:t>
                      </a:r>
                      <a:endParaRPr lang="pt-BR" sz="1150" b="1" i="0" baseline="0" noProof="0" dirty="0" smtClean="0">
                        <a:effectLst/>
                        <a:latin typeface="+mn-lt"/>
                        <a:cs typeface="+mn-cs"/>
                      </a:endParaRP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AU" sz="800" b="0" i="0" baseline="0" dirty="0" smtClean="0">
                        <a:effectLst/>
                        <a:latin typeface="Calibri Light"/>
                        <a:cs typeface="Calibri Light"/>
                      </a:endParaRPr>
                    </a:p>
                  </a:txBody>
                  <a:tcPr marL="61070" marR="6107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5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Estimativas do orçamento e dos anos futuros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07932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 smtClean="0">
                <a:latin typeface="Calibri Light"/>
                <a:cs typeface="Calibri Light"/>
              </a:rPr>
              <a:t>Aplicação de  custos como parte de metodologia de  previsão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162" y="1428956"/>
            <a:ext cx="8079638" cy="28623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  <a:defRPr>
                <a:latin typeface="Calibri Light"/>
                <a:cs typeface="Calibri Light"/>
              </a:defRPr>
            </a:lvl1pPr>
            <a:lvl2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  <a:defRPr sz="1600">
                <a:latin typeface="Calibri Light"/>
                <a:cs typeface="Calibri Light"/>
              </a:defRPr>
            </a:lvl2pPr>
          </a:lstStyle>
          <a:p>
            <a:r>
              <a:rPr lang="pt-BR" dirty="0"/>
              <a:t>Distinção entre parâmetros econômicos e não-econômicos na construção e manutenção de estimativas futuras (receitas e despesas) no âmbito do MGMP</a:t>
            </a:r>
          </a:p>
          <a:p>
            <a:r>
              <a:rPr lang="pt-BR" dirty="0"/>
              <a:t>Papel dos parâmetros econômicos (pressupostos) mais estabelecido dentre os quatro governos</a:t>
            </a:r>
          </a:p>
          <a:p>
            <a:pPr lvl="1"/>
            <a:r>
              <a:rPr lang="pt-BR" dirty="0"/>
              <a:t>Taxa média de crescimento econômico</a:t>
            </a:r>
          </a:p>
          <a:p>
            <a:pPr lvl="1"/>
            <a:r>
              <a:rPr lang="pt-BR" dirty="0"/>
              <a:t>Taxas de emprego e desemprego</a:t>
            </a:r>
          </a:p>
          <a:p>
            <a:pPr lvl="1"/>
            <a:r>
              <a:rPr lang="pt-BR" dirty="0"/>
              <a:t>Inflação ao consumidor e outros índices específicos (trabalho, custos de construção)</a:t>
            </a:r>
          </a:p>
          <a:p>
            <a:pPr lvl="1"/>
            <a:r>
              <a:rPr lang="pt-BR" dirty="0"/>
              <a:t>Principal diferença reside na independência no arranjo </a:t>
            </a:r>
            <a:r>
              <a:rPr lang="pt-BR" dirty="0" smtClean="0"/>
              <a:t>institucional</a:t>
            </a:r>
            <a:endParaRPr lang="pt-B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81157"/>
              </p:ext>
            </p:extLst>
          </p:nvPr>
        </p:nvGraphicFramePr>
        <p:xfrm>
          <a:off x="587044" y="4337026"/>
          <a:ext cx="7949796" cy="1348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449"/>
                <a:gridCol w="1987449"/>
                <a:gridCol w="1987449"/>
                <a:gridCol w="1987449"/>
              </a:tblGrid>
              <a:tr h="22897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Austrália</a:t>
                      </a: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Canadá</a:t>
                      </a: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Áustria</a:t>
                      </a: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Holanda</a:t>
                      </a:r>
                    </a:p>
                  </a:txBody>
                  <a:tcPr marL="61070" marR="61070" marT="0" marB="0"/>
                </a:tc>
              </a:tr>
              <a:tr h="1084170"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Liderado pelo Ministério da Fazenda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Usa</a:t>
                      </a: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 dados internos suplementados por consultas externas</a:t>
                      </a:r>
                      <a:endParaRPr lang="pt-BR" sz="1200" b="0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Liderado pelo Ministério da Fazenda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Usa dados de pesquisa de painel de previsões do setor privado</a:t>
                      </a:r>
                      <a:endParaRPr lang="pt-BR" sz="1200" i="1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Órgão independente estatutário: WIFO (Instituto Austríaco para Pesquisa Econômica)</a:t>
                      </a:r>
                      <a:endParaRPr lang="pt-BR" sz="1200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Órgão independente estatutário</a:t>
                      </a:r>
                      <a:r>
                        <a:rPr lang="pt-BR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: CPB (Bureau Holandês para Análise de Política Econômica)</a:t>
                      </a:r>
                      <a:endParaRPr lang="pt-BR" sz="1200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6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455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Estimativas do orçamento e dos anos futuros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57548"/>
            <a:ext cx="807963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b="1" dirty="0">
                <a:latin typeface="Calibri Light"/>
                <a:cs typeface="Calibri Light"/>
              </a:rPr>
              <a:t>Aplicação de  custos como parte de metodologia de  </a:t>
            </a:r>
            <a:r>
              <a:rPr lang="pt-BR" b="1" dirty="0" smtClean="0">
                <a:latin typeface="Calibri Light"/>
                <a:cs typeface="Calibri Light"/>
              </a:rPr>
              <a:t>projeção</a:t>
            </a:r>
            <a:endParaRPr lang="pt-BR" b="1" dirty="0">
              <a:latin typeface="Calibri Light"/>
              <a:cs typeface="Calibri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565" y="978572"/>
            <a:ext cx="8079638" cy="9848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Papel de parâmetros não-econômicos (pressupostos) é menos consistente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Melhor exemplo é Austrália: três características da metodologia convencional de custos para construção de estimativas futuras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60940"/>
              </p:ext>
            </p:extLst>
          </p:nvPr>
        </p:nvGraphicFramePr>
        <p:xfrm>
          <a:off x="341195" y="1979989"/>
          <a:ext cx="8384008" cy="3950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114"/>
                <a:gridCol w="6082894"/>
              </a:tblGrid>
              <a:tr h="381716">
                <a:tc gridSpan="2"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Austrália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800" dirty="0" smtClean="0">
                        <a:effectLst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156489">
                <a:tc>
                  <a:txBody>
                    <a:bodyPr/>
                    <a:lstStyle/>
                    <a:p>
                      <a:pPr marL="228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300" b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Pressupostos comportamentais</a:t>
                      </a:r>
                      <a:r>
                        <a:rPr lang="pt-BR" sz="13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para custeamento de programas</a:t>
                      </a:r>
                      <a:endParaRPr lang="pt-BR" sz="1300" b="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Novas Propostas de Políticas</a:t>
                      </a: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 (</a:t>
                      </a:r>
                      <a:r>
                        <a:rPr lang="pt-BR" sz="1200" b="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NPPs</a:t>
                      </a: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) devem explicar o impacto no comportamento do público alvo, ex. novas medidas tributárias para direcionar recursos em direção a atividades concessionais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Análise</a:t>
                      </a: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 é dependente do conhecimento sobre a lógica da intervenção de política (muitas vezes é um julgamento profissional) e deve ser transparente sobre os pressupostos adotados</a:t>
                      </a:r>
                      <a:endParaRPr lang="pt-BR" sz="1200" b="0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7192">
                <a:tc>
                  <a:txBody>
                    <a:bodyPr/>
                    <a:lstStyle/>
                    <a:p>
                      <a:pPr marL="228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300" b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Tratamento de efeitos</a:t>
                      </a:r>
                      <a:r>
                        <a:rPr lang="pt-BR" sz="13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diretos e indiretos</a:t>
                      </a:r>
                      <a:endParaRPr lang="pt-BR" sz="1300" b="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Apenas efeitos comportamentais diretos (1a ordem) são incluídos,</a:t>
                      </a: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 ex. mudanças nos preços 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Efeitos indiretos (2a ordem) são excluídos por conta de incerteza sobre estimação de sua magnitude e temporalidade</a:t>
                      </a:r>
                      <a:endParaRPr lang="pt-BR" sz="1200" b="0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137">
                <a:tc>
                  <a:txBody>
                    <a:bodyPr/>
                    <a:lstStyle/>
                    <a:p>
                      <a:pPr marL="228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300" b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Uso de reserva de contingência como  provisão para suavizar as estimativas futuras</a:t>
                      </a:r>
                    </a:p>
                  </a:txBody>
                  <a:tcPr marL="61070" marR="6107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Provisão agregada para refletir eventos não antecipados que não podem ser assignados aos programas a época</a:t>
                      </a: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 que o orçamento é preparado – não é uma política geral de contingência</a:t>
                      </a:r>
                    </a:p>
                    <a:p>
                      <a:pPr marL="4000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Elemento chave é a provisão para viés conservativo (CBA) que reconhece que as estimativas de demanda por programas orçamentários são usualmente revistas para cima ao longo do tempo – o CBA é reduzido progressivamente a partir dos primeiros anos do horizonte da estimativa</a:t>
                      </a:r>
                      <a:endParaRPr lang="pt-BR" sz="1200" b="0" noProof="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0" marR="6107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9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 smtClean="0">
                <a:latin typeface="Calibri"/>
              </a:rPr>
              <a:t>Principais conclusões e temas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1" y="1080585"/>
            <a:ext cx="8354645" cy="47397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solidFill>
                  <a:srgbClr val="0092D2"/>
                </a:solidFill>
                <a:latin typeface="Calibri Light"/>
                <a:cs typeface="Calibri Light"/>
              </a:rPr>
              <a:t>Papel do custeamento de baixo para cima depende do tipo de MGMP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A princípio, MGMP é mais efetivo quando as projeções são construídas usando custos informados pelas secretarias finalísticas, ao invés de projeções baseadas em gastos históricos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Custeamento de programas é mais forte na Austrália, mas tetos da Áustria e Holanda  reforçam o papel da repriorização (na ausência de informações robustas de custos)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solidFill>
                  <a:srgbClr val="0092D2"/>
                </a:solidFill>
                <a:latin typeface="Calibri Light"/>
                <a:cs typeface="Calibri Light"/>
              </a:rPr>
              <a:t>Foco do custo e da informação de custo é em novos programas ou expansão dos existentes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Ênfase no custeamento de novas políticas é mais forte na Austrália e no Canadá e é consistente com o uso de linhas de base (sem mudança de políticas ou níveis de referência) para distinguir alterações de políticas ou parâmetros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/>
            </a:pPr>
            <a:r>
              <a:rPr lang="pt-BR" dirty="0" smtClean="0">
                <a:solidFill>
                  <a:srgbClr val="0092D2"/>
                </a:solidFill>
                <a:latin typeface="Calibri Light"/>
                <a:cs typeface="Calibri Light"/>
              </a:rPr>
              <a:t>Capacidade de definir políticas novas e existentes é importante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A princípio, distinguir entre programas existentes e novos ou expandidos é um pré-requisito para o MGMP, mas é muito difícil para implementá-lo, ex. para construção de estimativas e manutenção</a:t>
            </a:r>
            <a:endParaRPr lang="pt-BR" sz="16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0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99" y="251343"/>
            <a:ext cx="8532902" cy="461665"/>
          </a:xfrm>
        </p:spPr>
        <p:txBody>
          <a:bodyPr wrap="square"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4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/>
              <a:t>Principais </a:t>
            </a:r>
            <a:r>
              <a:rPr lang="pt-BR" sz="3000" dirty="0" smtClean="0"/>
              <a:t>conclusões </a:t>
            </a:r>
            <a:r>
              <a:rPr lang="pt-BR" sz="3000" dirty="0"/>
              <a:t>e temas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603" y="826164"/>
            <a:ext cx="8639033" cy="49244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 startAt="4"/>
            </a:pPr>
            <a:r>
              <a:rPr lang="pt-BR" dirty="0" smtClean="0">
                <a:solidFill>
                  <a:srgbClr val="0092D2"/>
                </a:solidFill>
                <a:latin typeface="Calibri Light"/>
                <a:cs typeface="Calibri Light"/>
              </a:rPr>
              <a:t>Distinção entre diretrizes gerais de custos e práticas de projeção é instrutiva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Órgãos centrais em todos os governos colocam o custeamento dos programas como uma responsabilidade das secretarias finalísticas, necessitando capacidade técnica especializada 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A natureza e a defesa dos pressupostos chaves em métodos convencionais de custos tais como custos unitários , níveis de demanda e mudanças comportamentais esperadas das intervenções – significam que o julgamento profissional é necessário e pode ser altamente contestável</a:t>
            </a:r>
          </a:p>
          <a:p>
            <a:pPr marL="800100" lvl="1" indent="-34290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Orientação clara sobre  integração entre custo  e projeções pode ser útil</a:t>
            </a: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 startAt="4"/>
            </a:pPr>
            <a:r>
              <a:rPr lang="pt-BR" dirty="0" smtClean="0">
                <a:solidFill>
                  <a:srgbClr val="0092D2"/>
                </a:solidFill>
                <a:latin typeface="Calibri Light"/>
                <a:cs typeface="Calibri Light"/>
              </a:rPr>
              <a:t>Para novas políticas, a informação de custo é obrigatória, porém, metodologias de custo são apenas recomendadas</a:t>
            </a:r>
          </a:p>
          <a:p>
            <a:pPr marL="742950" lvl="1" indent="-28575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Austrália e Canadá emitem diretrizes de custos, mas sua aplicação não é compulsória (com a exceção de novos programas) e enquadrados no âmbito de “custeamento para o propósito de”</a:t>
            </a:r>
          </a:p>
          <a:p>
            <a:pPr marL="742950" lvl="1" indent="-285750">
              <a:spcAft>
                <a:spcPts val="1200"/>
              </a:spcAft>
              <a:buClr>
                <a:srgbClr val="0092D2"/>
              </a:buClr>
              <a:buSzPct val="75000"/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Calibri Light"/>
                <a:cs typeface="Calibri Light"/>
              </a:rPr>
              <a:t>Custos pode ser um menu de técnicas onde a aplicação no contexto do orçamento e projeções pode ser negociada ao invés de direcionada</a:t>
            </a:r>
            <a:endParaRPr lang="pt-BR" dirty="0" smtClean="0">
              <a:solidFill>
                <a:srgbClr val="0092D2"/>
              </a:solidFill>
              <a:latin typeface="Calibri Light"/>
              <a:cs typeface="Calibri Light"/>
            </a:endParaRPr>
          </a:p>
          <a:p>
            <a:pPr marL="342900" indent="-342900">
              <a:spcAft>
                <a:spcPts val="1200"/>
              </a:spcAft>
              <a:buClr>
                <a:srgbClr val="0092D2"/>
              </a:buClr>
              <a:buSzPct val="75000"/>
              <a:buFont typeface="+mj-lt"/>
              <a:buAutoNum type="arabicPeriod" startAt="4"/>
            </a:pPr>
            <a:r>
              <a:rPr lang="pt-BR" dirty="0" smtClean="0">
                <a:solidFill>
                  <a:srgbClr val="0092D2"/>
                </a:solidFill>
                <a:latin typeface="Calibri Light"/>
                <a:cs typeface="Calibri Light"/>
              </a:rPr>
              <a:t>Mesmo em países avançados, custos de programas é uma área ainda em desenvolvimento e é utilizado de uma maneira focalizada e não universal.</a:t>
            </a:r>
            <a:endParaRPr lang="pt-BR" sz="16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32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Referências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475" y="1253986"/>
            <a:ext cx="7996788" cy="421653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en-AU" sz="1400" dirty="0" smtClean="0">
                <a:latin typeface="Calibri Light"/>
                <a:cs typeface="Calibri Light"/>
              </a:rPr>
              <a:t>Commonwealth </a:t>
            </a:r>
            <a:r>
              <a:rPr lang="en-AU" sz="1400" dirty="0">
                <a:latin typeface="Calibri Light"/>
                <a:cs typeface="Calibri Light"/>
              </a:rPr>
              <a:t>of Australia. 2012. </a:t>
            </a:r>
            <a:r>
              <a:rPr lang="en-AU" sz="1400" i="1" dirty="0">
                <a:latin typeface="Calibri Light"/>
                <a:cs typeface="Calibri Light"/>
              </a:rPr>
              <a:t>Charter of Budget Honesty Policy Costing Guidelines: Guidelines Issues Jointly by the Secretaries to The Treasury and The Department of Finance and Deregulation 2012</a:t>
            </a:r>
            <a:r>
              <a:rPr lang="en-AU" sz="1400" dirty="0">
                <a:latin typeface="Calibri Light"/>
                <a:cs typeface="Calibri Light"/>
              </a:rPr>
              <a:t>. </a:t>
            </a:r>
            <a:r>
              <a:rPr lang="en-AU" sz="1400" dirty="0">
                <a:latin typeface="Calibri Light"/>
                <a:cs typeface="Calibri Light"/>
                <a:hlinkClick r:id="rId2"/>
              </a:rPr>
              <a:t>www.finance.gov.au/publications/charter-of-budget-honesty/docs/Charter_of_Budget_honesty_2012.pdf</a:t>
            </a:r>
            <a:endParaRPr lang="en-AU" sz="1400" dirty="0">
              <a:latin typeface="Calibri Light"/>
              <a:cs typeface="Calibri Light"/>
            </a:endParaRP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en-AU" sz="1400" dirty="0" smtClean="0">
                <a:latin typeface="Calibri Light"/>
                <a:cs typeface="Calibri Light"/>
              </a:rPr>
              <a:t>Di Francesco, M. and R. C. Barroso. 2014. </a:t>
            </a:r>
            <a:r>
              <a:rPr lang="en-AU" sz="1400" i="1" dirty="0" smtClean="0">
                <a:latin typeface="Calibri Light"/>
                <a:cs typeface="Calibri Light"/>
              </a:rPr>
              <a:t>Review of International Practices for Determining Medium Term Resource Needs of Spending Agencies. Output 2 Final Report</a:t>
            </a:r>
            <a:r>
              <a:rPr lang="en-AU" sz="1400" dirty="0" smtClean="0">
                <a:latin typeface="Calibri Light"/>
                <a:cs typeface="Calibri Light"/>
              </a:rPr>
              <a:t>. Report prepared for The World Bank. May 2014.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en-AU" sz="1400" dirty="0" smtClean="0">
                <a:latin typeface="Calibri Light"/>
                <a:cs typeface="Calibri Light"/>
              </a:rPr>
              <a:t>Overseas </a:t>
            </a:r>
            <a:r>
              <a:rPr lang="en-AU" sz="1400" dirty="0">
                <a:latin typeface="Calibri Light"/>
                <a:cs typeface="Calibri Light"/>
              </a:rPr>
              <a:t>Development Institute. 2003. </a:t>
            </a:r>
            <a:r>
              <a:rPr lang="en-AU" sz="1400" i="1" dirty="0">
                <a:latin typeface="Calibri Light"/>
                <a:cs typeface="Calibri Light"/>
              </a:rPr>
              <a:t>Implementing a Medium-Term Perspective to Budgeting in the Context of National Poverty Reduction Strategies. </a:t>
            </a:r>
            <a:r>
              <a:rPr lang="en-AU" sz="1400" dirty="0">
                <a:latin typeface="Calibri Light"/>
                <a:cs typeface="Calibri Light"/>
              </a:rPr>
              <a:t>Good Practice Guidance Note, November. </a:t>
            </a:r>
            <a:r>
              <a:rPr lang="en-AU" sz="1400" dirty="0">
                <a:latin typeface="Calibri Light"/>
                <a:cs typeface="Calibri Light"/>
                <a:hlinkClick r:id="rId3"/>
              </a:rPr>
              <a:t>http://</a:t>
            </a:r>
            <a:r>
              <a:rPr lang="en-AU" sz="1400" dirty="0" smtClean="0">
                <a:latin typeface="Calibri Light"/>
                <a:cs typeface="Calibri Light"/>
                <a:hlinkClick r:id="rId3"/>
              </a:rPr>
              <a:t>www.odi.org.uk/publications/1460-implementing-medium-term-perspective-budgeting-context-national-poverty-reduction-strategies</a:t>
            </a:r>
            <a:endParaRPr lang="en-AU" sz="1400" dirty="0">
              <a:latin typeface="Calibri Light"/>
              <a:cs typeface="Calibri Light"/>
            </a:endParaRP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en-AU" sz="1400" dirty="0" smtClean="0">
                <a:latin typeface="Calibri Light"/>
                <a:cs typeface="Calibri Light"/>
              </a:rPr>
              <a:t>Robinson</a:t>
            </a:r>
            <a:r>
              <a:rPr lang="en-AU" sz="1400" dirty="0">
                <a:latin typeface="Calibri Light"/>
                <a:cs typeface="Calibri Light"/>
              </a:rPr>
              <a:t>, M. 2013. </a:t>
            </a:r>
            <a:r>
              <a:rPr lang="en-AU" sz="1400" i="1" dirty="0" smtClean="0">
                <a:latin typeface="Calibri Light"/>
                <a:cs typeface="Calibri Light"/>
              </a:rPr>
              <a:t>Program </a:t>
            </a:r>
            <a:r>
              <a:rPr lang="en-AU" sz="1400" i="1" dirty="0">
                <a:latin typeface="Calibri Light"/>
                <a:cs typeface="Calibri Light"/>
              </a:rPr>
              <a:t>Classification for Performance-Based Budgeting: How to Structure Budgets to Enable the Use of Evidence</a:t>
            </a:r>
            <a:r>
              <a:rPr lang="en-AU" sz="1400" dirty="0">
                <a:latin typeface="Calibri Light"/>
                <a:cs typeface="Calibri Light"/>
              </a:rPr>
              <a:t>. The World Bank Independent Evaluation Group Blue Booklet. Washington DC, The World Bank</a:t>
            </a:r>
            <a:r>
              <a:rPr lang="en-AU" sz="1400" dirty="0" smtClean="0">
                <a:latin typeface="Calibri Light"/>
                <a:cs typeface="Calibri Light"/>
              </a:rPr>
              <a:t>.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en-AU" sz="1400" dirty="0">
                <a:latin typeface="Calibri Light"/>
                <a:cs typeface="Calibri Light"/>
              </a:rPr>
              <a:t>Treasury Board of Canada Secretariat. 2008. </a:t>
            </a:r>
            <a:r>
              <a:rPr lang="en-AU" sz="1400" i="1" dirty="0">
                <a:latin typeface="Calibri Light"/>
                <a:cs typeface="Calibri Light"/>
              </a:rPr>
              <a:t>Guide to Costing</a:t>
            </a:r>
            <a:r>
              <a:rPr lang="en-AU" sz="1400" dirty="0">
                <a:latin typeface="Calibri Light"/>
                <a:cs typeface="Calibri Light"/>
              </a:rPr>
              <a:t>. Ottawa, Treasury Board of Canada Secretariat. </a:t>
            </a:r>
            <a:r>
              <a:rPr lang="en-AU" sz="1400" dirty="0">
                <a:latin typeface="Calibri Light"/>
                <a:cs typeface="Calibri Light"/>
                <a:hlinkClick r:id="rId4"/>
              </a:rPr>
              <a:t>www.tbs-sct.gc.ca/pol/doc-eng.aspx?section=text&amp;id=12251</a:t>
            </a:r>
            <a:endParaRPr lang="en-AU" sz="1400" dirty="0">
              <a:latin typeface="Calibri Light"/>
              <a:cs typeface="Calibri Light"/>
            </a:endParaRP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en-AU" sz="1400" dirty="0" smtClean="0">
                <a:latin typeface="Calibri Light"/>
                <a:cs typeface="Calibri Light"/>
              </a:rPr>
              <a:t>Treasury </a:t>
            </a:r>
            <a:r>
              <a:rPr lang="en-AU" sz="1400" dirty="0">
                <a:latin typeface="Calibri Light"/>
                <a:cs typeface="Calibri Light"/>
              </a:rPr>
              <a:t>Board of Canada Secretariat. 2014. 2014 </a:t>
            </a:r>
            <a:r>
              <a:rPr lang="en-AU" sz="1400" i="1" dirty="0">
                <a:latin typeface="Calibri Light"/>
                <a:cs typeface="Calibri Light"/>
              </a:rPr>
              <a:t>Guidance for the Preparation of Treasury Board Submissions.</a:t>
            </a:r>
            <a:r>
              <a:rPr lang="en-AU" sz="1400" dirty="0">
                <a:latin typeface="Calibri Light"/>
                <a:cs typeface="Calibri Light"/>
              </a:rPr>
              <a:t> Ottawa, Treasury Board Secretariat. </a:t>
            </a:r>
            <a:r>
              <a:rPr lang="en-AU" sz="1400" dirty="0">
                <a:latin typeface="Calibri Light"/>
                <a:cs typeface="Calibri Light"/>
                <a:hlinkClick r:id="rId5"/>
              </a:rPr>
              <a:t>http://www.tbs-sct.gc.ca/tbs-pct/index-eng.asp</a:t>
            </a:r>
            <a:endParaRPr lang="en-AU" sz="14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18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1. Propósito e metodologia</a:t>
            </a:r>
            <a:endParaRPr lang="pt-BR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59212"/>
            <a:ext cx="8079638" cy="41242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Obter informação sobre aspectos práticos da implementação do MGMP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Analisar as práticas internacionais de determinação das necessidades de recursos (custos de programas) de médio prazo das agências governamentais (custo de “baixo para cima”)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Compilar informações comparativas acerca de metodologias e práticas de custos em quatro países da OCDE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i="1" dirty="0" smtClean="0">
                <a:latin typeface="Calibri Light"/>
                <a:cs typeface="Calibri Light"/>
              </a:rPr>
              <a:t>Austrália, Áustria, Canadá e Holanda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Identificar características comuns e específicas de cada país em três áreas:* 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Instituições e procedimentos do MGMP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Métodos e práticas de custeamento de programas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Práticas de projeções de custos futuros e para o orçamento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350" y="5868315"/>
            <a:ext cx="624438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400" dirty="0" smtClean="0">
                <a:latin typeface="Calibri Light"/>
                <a:cs typeface="Calibri Light"/>
              </a:rPr>
              <a:t>* A pesquisa também indagou os respondentes a respeito de fatores conducentes e inibidores tais como TI e cultura, mas não obteve resposta.</a:t>
            </a:r>
          </a:p>
        </p:txBody>
      </p:sp>
    </p:spTree>
    <p:extLst>
      <p:ext uri="{BB962C8B-B14F-4D97-AF65-F5344CB8AC3E}">
        <p14:creationId xmlns:p14="http://schemas.microsoft.com/office/powerpoint/2010/main" val="279694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9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Calibri"/>
              </a:rPr>
              <a:t>1. </a:t>
            </a:r>
            <a:r>
              <a:rPr lang="pt-BR" sz="3000" dirty="0"/>
              <a:t>Propósito e </a:t>
            </a:r>
            <a:r>
              <a:rPr lang="pt-BR" sz="3000" dirty="0" smtClean="0"/>
              <a:t>metodologia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40333"/>
            <a:ext cx="8079638" cy="452431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dirty="0" smtClean="0">
                <a:latin typeface="Calibri Light"/>
                <a:cs typeface="Calibri Light"/>
              </a:rPr>
              <a:t>Dois fatores condicionaram o relatório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Lacuna entre o desenho (teoria) e a implementação (prática</a:t>
            </a:r>
            <a:r>
              <a:rPr lang="pt-BR" dirty="0">
                <a:latin typeface="Calibri Light"/>
                <a:cs typeface="Calibri Light"/>
              </a:rPr>
              <a:t>) do MGMP </a:t>
            </a:r>
            <a:endParaRPr lang="pt-BR" dirty="0" smtClean="0">
              <a:latin typeface="Calibri Light"/>
              <a:cs typeface="Calibri Light"/>
            </a:endParaRP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Custeamento de programa é importante, mas não há muita  orientação prática sobre como realizá-lo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‘Distinção analítica’ entre diretrizes gerais para custeamento de programas e requisitos específicos para custeamento de programas no âmbito do MGMP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Diretrizes gerais buscam padronizar a metodologia de custos, melhorar a precisão das informações básicas de custos e apoiar o desenvolvimento de capacidades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dirty="0" smtClean="0">
                <a:latin typeface="Calibri Light"/>
                <a:cs typeface="Calibri Light"/>
              </a:rPr>
              <a:t>Requisitos específicos  buscam assegurar a comparabilidade na formulação do orçamento e construção de estimativas futuras de gastos, por exemplo, hipóteses base de custos</a:t>
            </a:r>
          </a:p>
          <a:p>
            <a:pPr marL="180000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endParaRPr lang="pt-BR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45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Calibri"/>
              </a:rPr>
              <a:t>2. </a:t>
            </a:r>
            <a:r>
              <a:rPr lang="pt-BR" sz="3000" dirty="0"/>
              <a:t>Conceitos-chave: programas orçamentários</a:t>
            </a:r>
            <a:endParaRPr lang="en-US" sz="30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200" y="978938"/>
            <a:ext cx="8229600" cy="30623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600" dirty="0" smtClean="0">
                <a:latin typeface="Calibri Light"/>
                <a:cs typeface="Calibri Light"/>
              </a:rPr>
              <a:t>Custos são um componente essencial das informações de desempenho e são necessários para alocar e controlar os gastos com base nos programas orçamentários </a:t>
            </a:r>
          </a:p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600" dirty="0" smtClean="0">
                <a:latin typeface="Calibri Light"/>
                <a:cs typeface="Calibri Light"/>
              </a:rPr>
              <a:t>A informação de custo tem três requisitos-chave: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500" dirty="0" smtClean="0">
                <a:latin typeface="Calibri Light"/>
                <a:cs typeface="Calibri Light"/>
              </a:rPr>
              <a:t>definir objeto de custo – programas ou produtos – de maneira clara e viável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500" dirty="0" smtClean="0">
                <a:latin typeface="Calibri Light"/>
                <a:cs typeface="Calibri Light"/>
              </a:rPr>
              <a:t>capturar custos totais – </a:t>
            </a:r>
            <a:r>
              <a:rPr lang="pt-BR" sz="1500" i="1" dirty="0" smtClean="0">
                <a:latin typeface="Calibri Light"/>
                <a:cs typeface="Calibri Light"/>
              </a:rPr>
              <a:t>todos os custos operacionais </a:t>
            </a:r>
            <a:r>
              <a:rPr lang="pt-BR" sz="1500" dirty="0" smtClean="0">
                <a:latin typeface="Calibri Light"/>
                <a:cs typeface="Calibri Light"/>
              </a:rPr>
              <a:t>– incorridos no ano fiscal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500" dirty="0" smtClean="0">
                <a:latin typeface="Calibri Light"/>
                <a:cs typeface="Calibri Light"/>
              </a:rPr>
              <a:t>distinguir custos diretos e indiretos – viabilidade de atribuir custos a um objeto de custo</a:t>
            </a:r>
          </a:p>
          <a:p>
            <a:pPr>
              <a:spcAft>
                <a:spcPts val="1200"/>
              </a:spcAft>
              <a:buClr>
                <a:srgbClr val="0092D2"/>
              </a:buClr>
              <a:buSzPct val="75000"/>
            </a:pPr>
            <a:r>
              <a:rPr lang="pt-BR" sz="1600" dirty="0" smtClean="0">
                <a:latin typeface="Calibri Light"/>
                <a:cs typeface="Calibri Light"/>
              </a:rPr>
              <a:t>Papel da contabilidade por competência pode ser útil, mas não é essencial: </a:t>
            </a:r>
          </a:p>
          <a:p>
            <a:pPr marL="637200" lvl="1" indent="-180000">
              <a:spcAft>
                <a:spcPts val="1200"/>
              </a:spcAft>
              <a:buClr>
                <a:srgbClr val="0092D2"/>
              </a:buClr>
              <a:buSzPct val="75000"/>
              <a:buFont typeface="Arial"/>
              <a:buChar char="•"/>
            </a:pPr>
            <a:r>
              <a:rPr lang="pt-BR" sz="1500" dirty="0" smtClean="0">
                <a:latin typeface="Calibri Light"/>
                <a:cs typeface="Calibri Light"/>
              </a:rPr>
              <a:t>Foco por competência é no custo operacional total dos produtos e não nas saídas de caixa dos produtos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26238"/>
              </p:ext>
            </p:extLst>
          </p:nvPr>
        </p:nvGraphicFramePr>
        <p:xfrm>
          <a:off x="584200" y="4118752"/>
          <a:ext cx="7454901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701"/>
                <a:gridCol w="2844800"/>
                <a:gridCol w="2946400"/>
              </a:tblGrid>
              <a:tr h="370840">
                <a:tc rowSpan="2">
                  <a:txBody>
                    <a:bodyPr/>
                    <a:lstStyle/>
                    <a:p>
                      <a:endParaRPr lang="pt-BR" sz="1500" noProof="0" dirty="0" smtClean="0"/>
                    </a:p>
                    <a:p>
                      <a:r>
                        <a:rPr lang="pt-BR" sz="1500" noProof="0" dirty="0" smtClean="0"/>
                        <a:t>Despesas</a:t>
                      </a:r>
                      <a:r>
                        <a:rPr lang="pt-BR" sz="1500" baseline="0" noProof="0" dirty="0" smtClean="0"/>
                        <a:t> por Competências</a:t>
                      </a:r>
                      <a:endParaRPr lang="pt-BR" sz="1500" noProof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/>
                        <a:t>Custos</a:t>
                      </a:r>
                      <a:r>
                        <a:rPr lang="pt-BR" sz="1500" baseline="0" noProof="0" dirty="0" smtClean="0"/>
                        <a:t> “de caixa”</a:t>
                      </a:r>
                      <a:endParaRPr lang="pt-BR" sz="15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/>
                        <a:t>Custos por competência</a:t>
                      </a:r>
                      <a:endParaRPr lang="pt-BR" sz="1500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noProof="0" dirty="0" smtClean="0">
                          <a:latin typeface="Calibri Light" panose="020F0302020204030204" pitchFamily="34" charset="0"/>
                        </a:rPr>
                        <a:t>Todos os gastos</a:t>
                      </a:r>
                      <a:r>
                        <a:rPr lang="pt-BR" sz="1400" baseline="0" noProof="0" dirty="0" smtClean="0">
                          <a:latin typeface="Calibri Light" panose="020F0302020204030204" pitchFamily="34" charset="0"/>
                        </a:rPr>
                        <a:t> que são custos operacionais dentro do ano fiscal</a:t>
                      </a:r>
                      <a:endParaRPr lang="pt-BR" sz="14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noProof="0" dirty="0" smtClean="0">
                          <a:latin typeface="Calibri Light" panose="020F0302020204030204" pitchFamily="34" charset="0"/>
                        </a:rPr>
                        <a:t>Custos operacionais ocorridos dentro</a:t>
                      </a:r>
                      <a:r>
                        <a:rPr lang="pt-BR" sz="1400" baseline="0" noProof="0" dirty="0" smtClean="0">
                          <a:latin typeface="Calibri Light" panose="020F0302020204030204" pitchFamily="34" charset="0"/>
                        </a:rPr>
                        <a:t> do ano fiscal, que serão desembolsados em anos seguintes</a:t>
                      </a:r>
                      <a:endParaRPr lang="pt-BR" sz="14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Exemplos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noProof="0" dirty="0" smtClean="0">
                          <a:latin typeface="Calibri Light" panose="020F0302020204030204" pitchFamily="34" charset="0"/>
                        </a:rPr>
                        <a:t>Salários,</a:t>
                      </a:r>
                      <a:r>
                        <a:rPr lang="pt-BR" sz="1400" baseline="0" noProof="0" dirty="0" smtClean="0">
                          <a:latin typeface="Calibri Light" panose="020F0302020204030204" pitchFamily="34" charset="0"/>
                        </a:rPr>
                        <a:t> insumos, energia</a:t>
                      </a:r>
                      <a:endParaRPr lang="pt-BR" sz="14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aseline="0" noProof="0" dirty="0" smtClean="0">
                          <a:latin typeface="Calibri Light" panose="020F0302020204030204" pitchFamily="34" charset="0"/>
                        </a:rPr>
                        <a:t>Depreciação de ativos, aposentadoria, compras a crédito</a:t>
                      </a:r>
                      <a:endParaRPr lang="pt-BR" sz="14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3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461665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Calibri"/>
              </a:rPr>
              <a:t>3. </a:t>
            </a:r>
            <a:r>
              <a:rPr lang="pt-BR" sz="3000" dirty="0" smtClean="0">
                <a:latin typeface="Calibri"/>
              </a:rPr>
              <a:t>Ilustração de metodologia de custo</a:t>
            </a:r>
            <a:endParaRPr lang="pt-BR" sz="3000" dirty="0"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47225"/>
              </p:ext>
            </p:extLst>
          </p:nvPr>
        </p:nvGraphicFramePr>
        <p:xfrm>
          <a:off x="736600" y="1374820"/>
          <a:ext cx="19621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1549400"/>
              </a:tblGrid>
              <a:tr h="523776">
                <a:tc gridSpan="2">
                  <a:txBody>
                    <a:bodyPr/>
                    <a:lstStyle/>
                    <a:p>
                      <a:r>
                        <a:rPr lang="pt-BR" sz="1600" noProof="0" dirty="0" smtClean="0">
                          <a:solidFill>
                            <a:schemeClr val="bg1"/>
                          </a:solidFill>
                        </a:rPr>
                        <a:t>Metodologia de custo em 5 passos</a:t>
                      </a:r>
                      <a:endParaRPr lang="pt-BR" sz="1600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1. </a:t>
                      </a:r>
                      <a:endParaRPr lang="pt-BR" sz="1500" baseline="0" noProof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Especificar programas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produção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2. 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Identificar todos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os custos do programa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3. 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Assignar custos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diretos</a:t>
                      </a: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4. 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Alocar 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5.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Calcular custo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86411"/>
              </p:ext>
            </p:extLst>
          </p:nvPr>
        </p:nvGraphicFramePr>
        <p:xfrm>
          <a:off x="3149600" y="1400792"/>
          <a:ext cx="4933950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3009900"/>
              </a:tblGrid>
              <a:tr h="593843">
                <a:tc gridSpan="2">
                  <a:txBody>
                    <a:bodyPr/>
                    <a:lstStyle/>
                    <a:p>
                      <a:r>
                        <a:rPr lang="pt-BR" sz="1600" noProof="0" dirty="0" smtClean="0"/>
                        <a:t> Estudo de caso simplificado</a:t>
                      </a:r>
                    </a:p>
                    <a:p>
                      <a:endParaRPr lang="pt-BR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65824">
                <a:tc>
                  <a:txBody>
                    <a:bodyPr/>
                    <a:lstStyle/>
                    <a:p>
                      <a:r>
                        <a:rPr lang="pt-BR" sz="1500" i="1" noProof="0" dirty="0" smtClean="0">
                          <a:latin typeface="Calibri Light" panose="020F0302020204030204" pitchFamily="34" charset="0"/>
                        </a:rPr>
                        <a:t>Órgão</a:t>
                      </a:r>
                      <a:r>
                        <a:rPr lang="pt-BR" sz="1500" i="1" baseline="0" noProof="0" dirty="0" smtClean="0">
                          <a:latin typeface="Calibri Light" panose="020F0302020204030204" pitchFamily="34" charset="0"/>
                        </a:rPr>
                        <a:t> tem 3 programas providos por 3 unidades</a:t>
                      </a:r>
                    </a:p>
                    <a:p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Programa A. Política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Programa B. Licenciamento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Programa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C. </a:t>
                      </a:r>
                      <a:r>
                        <a:rPr lang="pt-BR" sz="1500" baseline="0" noProof="0" dirty="0" err="1" smtClean="0">
                          <a:latin typeface="Calibri Light" panose="020F0302020204030204" pitchFamily="34" charset="0"/>
                        </a:rPr>
                        <a:t>Adimplementação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1031412">
                <a:tc>
                  <a:txBody>
                    <a:bodyPr/>
                    <a:lstStyle/>
                    <a:p>
                      <a:r>
                        <a:rPr lang="pt-BR" sz="1500" i="1" noProof="0" dirty="0" smtClean="0">
                          <a:latin typeface="Calibri Light" panose="020F0302020204030204" pitchFamily="34" charset="0"/>
                        </a:rPr>
                        <a:t>Órgão</a:t>
                      </a:r>
                      <a:r>
                        <a:rPr lang="pt-BR" sz="1500" i="1" baseline="0" noProof="0" dirty="0" smtClean="0">
                          <a:latin typeface="Calibri Light" panose="020F0302020204030204" pitchFamily="34" charset="0"/>
                        </a:rPr>
                        <a:t> tem 3 unidades de apoio</a:t>
                      </a:r>
                    </a:p>
                    <a:p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Finanças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Recursos Humanos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Tecnologia da Informação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Administração Geral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797000">
                <a:tc>
                  <a:txBody>
                    <a:bodyPr/>
                    <a:lstStyle/>
                    <a:p>
                      <a:r>
                        <a:rPr lang="pt-BR" sz="1500" i="1" noProof="0" dirty="0" smtClean="0">
                          <a:latin typeface="Calibri Light" panose="020F0302020204030204" pitchFamily="34" charset="0"/>
                        </a:rPr>
                        <a:t>Órgão tem  dois centros comuns</a:t>
                      </a:r>
                      <a:r>
                        <a:rPr lang="pt-BR" sz="1500" i="1" baseline="0" noProof="0" dirty="0" smtClean="0">
                          <a:latin typeface="Calibri Light" panose="020F0302020204030204" pitchFamily="34" charset="0"/>
                        </a:rPr>
                        <a:t> de custos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Depreciação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Instalações prediais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993968"/>
            <a:ext cx="4372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Calibri Light" panose="020F0302020204030204" pitchFamily="34" charset="0"/>
              </a:rPr>
              <a:t>Fonte: Adaptado de Victoria DTF 1997, NSW </a:t>
            </a:r>
            <a:r>
              <a:rPr lang="pt-BR" sz="1400" dirty="0" err="1" smtClean="0">
                <a:latin typeface="Calibri Light" panose="020F0302020204030204" pitchFamily="34" charset="0"/>
              </a:rPr>
              <a:t>Treasury</a:t>
            </a:r>
            <a:r>
              <a:rPr lang="pt-BR" sz="1400" dirty="0" smtClean="0">
                <a:latin typeface="Calibri Light" panose="020F0302020204030204" pitchFamily="34" charset="0"/>
              </a:rPr>
              <a:t> 2007</a:t>
            </a:r>
            <a:endParaRPr lang="pt-BR" sz="1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923330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 smtClean="0">
                <a:latin typeface="Calibri"/>
              </a:rPr>
              <a:t>3. </a:t>
            </a:r>
            <a:r>
              <a:rPr lang="pt-BR" sz="3000" dirty="0" smtClean="0"/>
              <a:t>Ilustração de metodologia de custo </a:t>
            </a:r>
            <a:r>
              <a:rPr lang="pt-BR" sz="3000" dirty="0" smtClean="0">
                <a:latin typeface="Calibri"/>
              </a:rPr>
              <a:t>– custos de programa</a:t>
            </a:r>
            <a:endParaRPr lang="pt-BR" sz="3000" dirty="0"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8466"/>
              </p:ext>
            </p:extLst>
          </p:nvPr>
        </p:nvGraphicFramePr>
        <p:xfrm>
          <a:off x="3149600" y="1591864"/>
          <a:ext cx="4933950" cy="397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50"/>
                <a:gridCol w="2444750"/>
                <a:gridCol w="1073150"/>
              </a:tblGrid>
              <a:tr h="593843">
                <a:tc gridSpan="3">
                  <a:txBody>
                    <a:bodyPr/>
                    <a:lstStyle/>
                    <a:p>
                      <a:r>
                        <a:rPr lang="pt-BR" sz="1600" noProof="0" dirty="0" smtClean="0"/>
                        <a:t>Despesas</a:t>
                      </a:r>
                      <a:r>
                        <a:rPr lang="pt-BR" sz="1600" baseline="0" noProof="0" dirty="0" smtClean="0"/>
                        <a:t> anuais do órgão </a:t>
                      </a:r>
                      <a:r>
                        <a:rPr lang="pt-BR" sz="1600" noProof="0" dirty="0" smtClean="0"/>
                        <a:t>(orçamento</a:t>
                      </a:r>
                      <a:r>
                        <a:rPr lang="pt-BR" sz="1600" baseline="0" noProof="0" dirty="0" smtClean="0"/>
                        <a:t> anterior</a:t>
                      </a:r>
                      <a:r>
                        <a:rPr lang="pt-BR" sz="1600" noProof="0" dirty="0" smtClean="0"/>
                        <a:t>)       $000</a:t>
                      </a:r>
                    </a:p>
                    <a:p>
                      <a:endParaRPr lang="pt-BR" sz="1600" noProof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65824">
                <a:tc>
                  <a:txBody>
                    <a:bodyPr/>
                    <a:lstStyle/>
                    <a:p>
                      <a:r>
                        <a:rPr lang="pt-BR" sz="1500" b="1" noProof="0" dirty="0" smtClean="0">
                          <a:latin typeface="Calibri Light" panose="020F0302020204030204" pitchFamily="34" charset="0"/>
                        </a:rPr>
                        <a:t>Custos diretos</a:t>
                      </a:r>
                    </a:p>
                    <a:p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300" i="1" noProof="0" dirty="0" smtClean="0">
                          <a:latin typeface="Calibri Light" panose="020F0302020204030204" pitchFamily="34" charset="0"/>
                        </a:rPr>
                        <a:t>Custos que podem ser atribuídos a um programa específico</a:t>
                      </a:r>
                    </a:p>
                    <a:p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Salários                              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Encargos</a:t>
                      </a:r>
                      <a:endParaRPr lang="pt-BR" sz="150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Consultorias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Viagens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Telecom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Automóveis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="1" baseline="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b="1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420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180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  60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  40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  30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  70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="1" noProof="0" dirty="0" smtClean="0">
                          <a:latin typeface="Calibri Light" panose="020F0302020204030204" pitchFamily="34" charset="0"/>
                        </a:rPr>
                        <a:t>          800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500" b="1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31412">
                <a:tc>
                  <a:txBody>
                    <a:bodyPr/>
                    <a:lstStyle/>
                    <a:p>
                      <a:r>
                        <a:rPr lang="pt-BR" sz="1500" b="1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  <a:endParaRPr lang="pt-BR" sz="15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endParaRPr lang="pt-BR" sz="1500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300" i="1" baseline="0" noProof="0" dirty="0" smtClean="0">
                          <a:latin typeface="Calibri Light" panose="020F0302020204030204" pitchFamily="34" charset="0"/>
                        </a:rPr>
                        <a:t>Custos que contribuem para mais de um programa</a:t>
                      </a:r>
                      <a:endParaRPr lang="pt-BR" sz="1300" i="1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Finanças e RH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Administração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Geral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Depreciação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Instalações prediais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b="1" baseline="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b="1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100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  85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100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200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  65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           </a:t>
                      </a:r>
                      <a:r>
                        <a:rPr lang="pt-BR" sz="1500" b="1" noProof="0" dirty="0" smtClean="0">
                          <a:latin typeface="Calibri Light" panose="020F0302020204030204" pitchFamily="34" charset="0"/>
                        </a:rPr>
                        <a:t>550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76587"/>
              </p:ext>
            </p:extLst>
          </p:nvPr>
        </p:nvGraphicFramePr>
        <p:xfrm>
          <a:off x="736600" y="1634132"/>
          <a:ext cx="19621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1549400"/>
              </a:tblGrid>
              <a:tr h="523776">
                <a:tc gridSpan="2">
                  <a:txBody>
                    <a:bodyPr/>
                    <a:lstStyle/>
                    <a:p>
                      <a:r>
                        <a:rPr lang="pt-BR" sz="1600" noProof="0" dirty="0" smtClean="0">
                          <a:solidFill>
                            <a:schemeClr val="bg1"/>
                          </a:solidFill>
                        </a:rPr>
                        <a:t>Metodologia de custo em 5 passos</a:t>
                      </a:r>
                      <a:endParaRPr lang="pt-BR" sz="1600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1. </a:t>
                      </a:r>
                      <a:endParaRPr lang="en-AU" sz="1500" baseline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Especificar programas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produção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2.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Identificar todos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os custos do programa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3.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Assignar custos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diretos</a:t>
                      </a: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4.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Alocar 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5.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Calcular custo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2564892" y="3128374"/>
            <a:ext cx="5847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923330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Calibri"/>
              </a:rPr>
              <a:t>3</a:t>
            </a:r>
            <a:r>
              <a:rPr lang="en-US" sz="3000" dirty="0" smtClean="0">
                <a:latin typeface="Calibri"/>
              </a:rPr>
              <a:t>. </a:t>
            </a:r>
            <a:r>
              <a:rPr lang="pt-BR" sz="3000" dirty="0" smtClean="0"/>
              <a:t>Ilustração de metodologia de custo </a:t>
            </a:r>
            <a:r>
              <a:rPr lang="pt-BR" sz="3000" dirty="0" smtClean="0">
                <a:latin typeface="Calibri"/>
              </a:rPr>
              <a:t>– custos diretos</a:t>
            </a:r>
            <a:endParaRPr lang="pt-BR" sz="3000" dirty="0"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52640"/>
              </p:ext>
            </p:extLst>
          </p:nvPr>
        </p:nvGraphicFramePr>
        <p:xfrm>
          <a:off x="3201157" y="1523624"/>
          <a:ext cx="573812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87"/>
                <a:gridCol w="955344"/>
                <a:gridCol w="1009934"/>
                <a:gridCol w="1146412"/>
                <a:gridCol w="916013"/>
                <a:gridCol w="612536"/>
              </a:tblGrid>
              <a:tr h="593843"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Custo</a:t>
                      </a:r>
                      <a:r>
                        <a:rPr lang="pt-BR" sz="1200" b="1" baseline="0" noProof="0" dirty="0" smtClean="0"/>
                        <a:t> Direto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Método de atribuição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A</a:t>
                      </a:r>
                    </a:p>
                    <a:p>
                      <a:r>
                        <a:rPr lang="pt-BR" sz="1200" b="1" noProof="0" dirty="0" smtClean="0"/>
                        <a:t>Política    (%)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B</a:t>
                      </a:r>
                    </a:p>
                    <a:p>
                      <a:r>
                        <a:rPr lang="pt-BR" sz="1200" b="1" noProof="0" dirty="0" smtClean="0"/>
                        <a:t>Licenciamento(%)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C</a:t>
                      </a:r>
                    </a:p>
                    <a:p>
                      <a:r>
                        <a:rPr lang="pt-BR" sz="1200" b="1" noProof="0" dirty="0" smtClean="0"/>
                        <a:t>Adimplem (%)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Total</a:t>
                      </a:r>
                    </a:p>
                    <a:p>
                      <a:r>
                        <a:rPr lang="pt-BR" sz="1200" b="1" noProof="0" dirty="0" smtClean="0"/>
                        <a:t>(%)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2658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Salários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                              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Encargos</a:t>
                      </a: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Consultorias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Viagens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Telecom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Automóveis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Uso do tempo</a:t>
                      </a:r>
                    </a:p>
                    <a:p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Uso do tempo</a:t>
                      </a:r>
                    </a:p>
                    <a:p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Uso do tempo</a:t>
                      </a:r>
                    </a:p>
                    <a:p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Uso dos recursos</a:t>
                      </a:r>
                    </a:p>
                    <a:p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Uso dos recursos</a:t>
                      </a:r>
                    </a:p>
                    <a:p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Uso dos recursos</a:t>
                      </a:r>
                    </a:p>
                    <a:p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15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17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20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15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</a:t>
                      </a:r>
                      <a:endParaRPr lang="pt-BR" sz="1200" b="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55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45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60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45</a:t>
                      </a: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  <a:endParaRPr lang="pt-BR" sz="1200" b="0" noProof="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30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38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30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   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noProof="0" dirty="0" smtClean="0">
                          <a:latin typeface="Calibri Light" panose="020F0302020204030204" pitchFamily="34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35640" y="981228"/>
            <a:ext cx="6691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 Light" panose="020F0302020204030204" pitchFamily="34" charset="0"/>
              </a:rPr>
              <a:t>Servidores preenchem folha de ponto registrando uso do tempo. Precisão requer supervisão constante</a:t>
            </a:r>
            <a:endParaRPr lang="pt-BR" sz="1200" dirty="0">
              <a:latin typeface="Calibri Light" panose="020F03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03585" y="1258226"/>
            <a:ext cx="336550" cy="830923"/>
          </a:xfrm>
          <a:prstGeom prst="straightConnector1">
            <a:avLst/>
          </a:prstGeom>
          <a:ln w="952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29764"/>
              </p:ext>
            </p:extLst>
          </p:nvPr>
        </p:nvGraphicFramePr>
        <p:xfrm>
          <a:off x="736600" y="1511300"/>
          <a:ext cx="19621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1549400"/>
              </a:tblGrid>
              <a:tr h="523776">
                <a:tc gridSpan="2">
                  <a:txBody>
                    <a:bodyPr/>
                    <a:lstStyle/>
                    <a:p>
                      <a:r>
                        <a:rPr lang="pt-BR" sz="1600" noProof="0" dirty="0" smtClean="0">
                          <a:solidFill>
                            <a:schemeClr val="bg1"/>
                          </a:solidFill>
                        </a:rPr>
                        <a:t>Metodologia de custo em 5 passos</a:t>
                      </a:r>
                      <a:endParaRPr lang="pt-BR" sz="1600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1. </a:t>
                      </a:r>
                      <a:endParaRPr lang="en-AU" sz="1500" baseline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Especificar programas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produção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2.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Identificar todos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os custos do programa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3.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Assignar custos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diretos</a:t>
                      </a: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4.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Alocar 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5.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Calcular custo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2590292" y="3626816"/>
            <a:ext cx="5847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3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3"/>
            <a:ext cx="8229600" cy="923330"/>
          </a:xfrm>
        </p:spPr>
        <p:txBody>
          <a:bodyPr lIns="0" tIns="0" rIns="0" bIns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Calibri"/>
              </a:rPr>
              <a:t>3. </a:t>
            </a:r>
            <a:r>
              <a:rPr lang="pt-BR" sz="3000" dirty="0"/>
              <a:t>Ilustração de metodologia de custo – custos diretos</a:t>
            </a:r>
            <a:endParaRPr lang="en-US" sz="3000" dirty="0"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66980"/>
              </p:ext>
            </p:extLst>
          </p:nvPr>
        </p:nvGraphicFramePr>
        <p:xfrm>
          <a:off x="3098800" y="1537272"/>
          <a:ext cx="511175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668"/>
                <a:gridCol w="953807"/>
                <a:gridCol w="1170359"/>
                <a:gridCol w="1039160"/>
                <a:gridCol w="664756"/>
              </a:tblGrid>
              <a:tr h="593843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Unidade do Programa </a:t>
                      </a:r>
                    </a:p>
                    <a:p>
                      <a:r>
                        <a:rPr lang="pt-BR" sz="1200" b="1" baseline="0" dirty="0" smtClean="0"/>
                        <a:t>Custos Diretos</a:t>
                      </a:r>
                      <a:endParaRPr lang="pt-BR" sz="12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A</a:t>
                      </a:r>
                    </a:p>
                    <a:p>
                      <a:r>
                        <a:rPr lang="pt-BR" sz="1200" b="1" noProof="0" dirty="0" smtClean="0"/>
                        <a:t>Política  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B</a:t>
                      </a:r>
                    </a:p>
                    <a:p>
                      <a:r>
                        <a:rPr lang="pt-BR" sz="1200" b="1" noProof="0" dirty="0" smtClean="0"/>
                        <a:t>Licenciamento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noProof="0" dirty="0" smtClean="0"/>
                        <a:t>Programa C</a:t>
                      </a:r>
                    </a:p>
                    <a:p>
                      <a:r>
                        <a:rPr lang="pt-BR" sz="1200" b="1" noProof="0" dirty="0" smtClean="0"/>
                        <a:t>Adimplem </a:t>
                      </a:r>
                      <a:endParaRPr lang="pt-BR" sz="1200" b="1" noProof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Total</a:t>
                      </a:r>
                    </a:p>
                    <a:p>
                      <a:r>
                        <a:rPr lang="pt-BR" sz="1200" b="1" dirty="0" smtClean="0"/>
                        <a:t>($000)</a:t>
                      </a:r>
                      <a:endParaRPr lang="pt-BR" sz="12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2658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Salários                      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noProof="0" dirty="0" smtClean="0">
                          <a:latin typeface="Calibri Light" panose="020F0302020204030204" pitchFamily="34" charset="0"/>
                        </a:rPr>
                        <a:t>Encargos</a:t>
                      </a: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Consultorias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Viagens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Telecom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noProof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noProof="0" dirty="0" smtClean="0">
                          <a:latin typeface="Calibri Light" panose="020F0302020204030204" pitchFamily="34" charset="0"/>
                        </a:rPr>
                        <a:t>Automóveis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baseline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baseline="0" dirty="0" smtClean="0">
                          <a:latin typeface="Calibri Light" panose="020F0302020204030204" pitchFamily="34" charset="0"/>
                        </a:rPr>
                        <a:t>TOTAL  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63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30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6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8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4.5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3.5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1" dirty="0" smtClean="0">
                          <a:latin typeface="Calibri Light" panose="020F0302020204030204" pitchFamily="34" charset="0"/>
                        </a:rPr>
                        <a:t>115</a:t>
                      </a:r>
                      <a:endParaRPr lang="pt-BR" sz="1200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231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81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36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16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13.5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28</a:t>
                      </a:r>
                    </a:p>
                    <a:p>
                      <a:pPr algn="ctr"/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pt-BR" sz="1200" b="1" dirty="0" smtClean="0">
                          <a:latin typeface="Calibri Light" panose="020F0302020204030204" pitchFamily="34" charset="0"/>
                        </a:rPr>
                        <a:t>405.5</a:t>
                      </a:r>
                      <a:endParaRPr lang="pt-BR" sz="1200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126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69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18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16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12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  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38.5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1" dirty="0" smtClean="0">
                          <a:latin typeface="Calibri Light" panose="020F0302020204030204" pitchFamily="34" charset="0"/>
                        </a:rPr>
                        <a:t>279.5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420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180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60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40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30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0" dirty="0" smtClean="0">
                          <a:latin typeface="Calibri Light" panose="020F0302020204030204" pitchFamily="34" charset="0"/>
                        </a:rPr>
                        <a:t>70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200" b="1" dirty="0" smtClean="0">
                          <a:latin typeface="Calibri Light" panose="020F0302020204030204" pitchFamily="34" charset="0"/>
                        </a:rPr>
                        <a:t>800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1200" b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75053"/>
              </p:ext>
            </p:extLst>
          </p:nvPr>
        </p:nvGraphicFramePr>
        <p:xfrm>
          <a:off x="736600" y="1511300"/>
          <a:ext cx="196215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50"/>
                <a:gridCol w="1549400"/>
              </a:tblGrid>
              <a:tr h="523776">
                <a:tc gridSpan="2">
                  <a:txBody>
                    <a:bodyPr/>
                    <a:lstStyle/>
                    <a:p>
                      <a:r>
                        <a:rPr lang="pt-BR" sz="1600" noProof="0" dirty="0" smtClean="0">
                          <a:solidFill>
                            <a:schemeClr val="bg1"/>
                          </a:solidFill>
                        </a:rPr>
                        <a:t>Metodologia de custo em 5 passos</a:t>
                      </a:r>
                      <a:endParaRPr lang="pt-BR" sz="1600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1. </a:t>
                      </a:r>
                      <a:endParaRPr lang="en-AU" sz="1500" baseline="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Especificar programas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e produção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2.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Identificar todos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os custos do programa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3.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Assignar custos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diretos</a:t>
                      </a:r>
                      <a:endParaRPr lang="pt-BR" sz="1500" noProof="0" dirty="0" smtClean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4. 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Alocar 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custos indiretos</a:t>
                      </a:r>
                    </a:p>
                  </a:txBody>
                  <a:tcPr/>
                </a:tc>
              </a:tr>
              <a:tr h="496209">
                <a:tc>
                  <a:txBody>
                    <a:bodyPr/>
                    <a:lstStyle/>
                    <a:p>
                      <a:r>
                        <a:rPr lang="en-AU" sz="1500" dirty="0" smtClean="0">
                          <a:latin typeface="Calibri Light" panose="020F0302020204030204" pitchFamily="34" charset="0"/>
                        </a:rPr>
                        <a:t>5.</a:t>
                      </a:r>
                      <a:endParaRPr lang="en-AU" sz="15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Calcular custo</a:t>
                      </a:r>
                      <a:r>
                        <a:rPr lang="pt-BR" sz="1500" baseline="0" noProof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500" noProof="0" dirty="0" smtClean="0">
                          <a:latin typeface="Calibri Light" panose="020F0302020204030204" pitchFamily="34" charset="0"/>
                        </a:rPr>
                        <a:t>total</a:t>
                      </a:r>
                      <a:endParaRPr lang="pt-BR" sz="1500" noProof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2570988" y="3657202"/>
            <a:ext cx="5847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4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ZSOG_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ANZSOG_PowerPoint template</Template>
  <TotalTime>1473</TotalTime>
  <Words>3952</Words>
  <Application>Microsoft Office PowerPoint</Application>
  <PresentationFormat>Apresentação na tela (4:3)</PresentationFormat>
  <Paragraphs>727</Paragraphs>
  <Slides>30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ANZSOG_PowerPoint template</vt:lpstr>
      <vt:lpstr>Análise das Práticas Internacionais para Determinação das Necessidades de Recursos (Custos dos Programas) de Médio Prazo das Agências Governamentais</vt:lpstr>
      <vt:lpstr>O que será abordado nessa apresentação</vt:lpstr>
      <vt:lpstr>1. Propósito e metodologia</vt:lpstr>
      <vt:lpstr>1. Propósito e metodologia</vt:lpstr>
      <vt:lpstr>2. Conceitos-chave: programas orçamentários</vt:lpstr>
      <vt:lpstr>3. Ilustração de metodologia de custo</vt:lpstr>
      <vt:lpstr>3. Ilustração de metodologia de custo – custos de programa</vt:lpstr>
      <vt:lpstr>3. Ilustração de metodologia de custo – custos diretos</vt:lpstr>
      <vt:lpstr>3. Ilustração de metodologia de custo – custos diretos</vt:lpstr>
      <vt:lpstr>3. Ilustração de metodologia de custo – custos indiretos</vt:lpstr>
      <vt:lpstr>3. Ilustração de metodologia de custo – custo total</vt:lpstr>
      <vt:lpstr>3. Custos e especificação de programas</vt:lpstr>
      <vt:lpstr>3. Interpretando a informação de custo</vt:lpstr>
      <vt:lpstr>4. Arranjos e procedimentos do MGMP</vt:lpstr>
      <vt:lpstr>4. Linha de base móvel do MGMP: características importantes</vt:lpstr>
      <vt:lpstr>4. Custos no âmbito das etapas do MGMP</vt:lpstr>
      <vt:lpstr>4. Métodos e práticas de custos</vt:lpstr>
      <vt:lpstr>* Uma nota sobre estruturação de programas</vt:lpstr>
      <vt:lpstr>4. Métodos e práticas de custos</vt:lpstr>
      <vt:lpstr>4. Métodos e práticas de custos</vt:lpstr>
      <vt:lpstr>4. Métodos e práticas de custos</vt:lpstr>
      <vt:lpstr>4. Métodos e práticas de custos</vt:lpstr>
      <vt:lpstr>4. Métodos e práticas de custos</vt:lpstr>
      <vt:lpstr>4. Estimativas do orçamento e dos anos futuros</vt:lpstr>
      <vt:lpstr>4. Estimativas do orçamento e dos anos futuros</vt:lpstr>
      <vt:lpstr>4. Estimativas do orçamento e dos anos futuros</vt:lpstr>
      <vt:lpstr>4. Principais conclusões e temas</vt:lpstr>
      <vt:lpstr>4. Principais conclusões e temas</vt:lpstr>
      <vt:lpstr>Referências</vt:lpstr>
      <vt:lpstr>Apresentação do PowerPoint</vt:lpstr>
    </vt:vector>
  </TitlesOfParts>
  <Company>TBXBLUE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Strategically in the Public Sector: Working with External Parties</dc:title>
  <dc:creator>Michael Di Francesco</dc:creator>
  <cp:lastModifiedBy>Silvana de Jesus Ferreira</cp:lastModifiedBy>
  <cp:revision>160</cp:revision>
  <cp:lastPrinted>2014-07-14T14:25:21Z</cp:lastPrinted>
  <dcterms:created xsi:type="dcterms:W3CDTF">2014-04-27T23:30:59Z</dcterms:created>
  <dcterms:modified xsi:type="dcterms:W3CDTF">2014-07-23T17:31:45Z</dcterms:modified>
</cp:coreProperties>
</file>