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1"/>
  </p:notesMasterIdLst>
  <p:sldIdLst>
    <p:sldId id="322" r:id="rId2"/>
    <p:sldId id="323" r:id="rId3"/>
    <p:sldId id="260" r:id="rId4"/>
    <p:sldId id="273" r:id="rId5"/>
    <p:sldId id="274" r:id="rId6"/>
    <p:sldId id="279" r:id="rId7"/>
    <p:sldId id="280" r:id="rId8"/>
    <p:sldId id="281" r:id="rId9"/>
    <p:sldId id="282" r:id="rId10"/>
    <p:sldId id="299" r:id="rId11"/>
    <p:sldId id="301" r:id="rId12"/>
    <p:sldId id="286" r:id="rId13"/>
    <p:sldId id="287" r:id="rId14"/>
    <p:sldId id="296" r:id="rId15"/>
    <p:sldId id="290" r:id="rId16"/>
    <p:sldId id="297" r:id="rId17"/>
    <p:sldId id="308" r:id="rId18"/>
    <p:sldId id="324" r:id="rId19"/>
    <p:sldId id="328" r:id="rId20"/>
    <p:sldId id="335" r:id="rId21"/>
    <p:sldId id="325" r:id="rId22"/>
    <p:sldId id="329" r:id="rId23"/>
    <p:sldId id="330" r:id="rId24"/>
    <p:sldId id="331" r:id="rId25"/>
    <p:sldId id="332" r:id="rId26"/>
    <p:sldId id="333" r:id="rId27"/>
    <p:sldId id="334" r:id="rId28"/>
    <p:sldId id="336" r:id="rId29"/>
    <p:sldId id="327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66"/>
    <a:srgbClr val="67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12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7577C-F0B7-43A9-8E06-188CED3E9D1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BC030-4BAA-48AF-AB71-DE4FD91658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2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2E06F-1C0A-46A8-B7AA-23DE4C34BF2F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9202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5AE3A0-964E-4F89-B2E4-FC4B52B56A59}" type="datetime1">
              <a:rPr lang="en-GB" sz="1200" smtClean="0"/>
              <a:pPr eaLnBrk="1" hangingPunct="1"/>
              <a:t>27/05/2014</a:t>
            </a:fld>
            <a:endParaRPr lang="en-GB" sz="1200" smtClean="0"/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FC034A-3D14-4AF0-8F09-D857C94391C6}" type="slidenum">
              <a:rPr lang="en-GB" sz="1200" smtClean="0"/>
              <a:pPr eaLnBrk="1" hangingPunct="1"/>
              <a:t>6</a:t>
            </a:fld>
            <a:endParaRPr lang="en-GB" sz="1200" smtClean="0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12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97DBE9-D949-4296-9AF9-729CC520924B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6013" cy="348773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8884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Better performance starts with open data.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The U.S. government is embarking on an ambitious transformation of all financial, assistance, procurement, and performance reporting from document-based reports to transparent--standardized according to government-wide guidance and available to the public and Congress as well as to business managers.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5ABEF3-58E2-42DF-9F3E-538DD2A9222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7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E6A710-87E7-4F8B-9319-6D3392D0B253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3204D5-9F50-421E-A88C-6CA2BB1D785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8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FAA60B-0133-470E-AD13-F774CAD5F9DE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9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335ED6-6995-4756-AAD3-6A088BE3EFE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1178" y="268288"/>
            <a:ext cx="1136406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58493" y="268293"/>
            <a:ext cx="243777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013" y="4208928"/>
            <a:ext cx="7886806" cy="1048871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3" y="5257800"/>
            <a:ext cx="7886806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7662" y="390530"/>
            <a:ext cx="7337673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0467" y="6356355"/>
            <a:ext cx="6313811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5792" y="6356355"/>
            <a:ext cx="914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3E8EA3-FE91-2E4D-AA67-C4B0DCE4D5AB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1" y="475183"/>
            <a:ext cx="3470429" cy="3471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3412" y="1600200"/>
            <a:ext cx="4753642" cy="2133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05793" y="361021"/>
            <a:ext cx="675165" cy="365125"/>
          </a:xfrm>
          <a:prstGeom prst="rect">
            <a:avLst/>
          </a:prstGeom>
        </p:spPr>
        <p:txBody>
          <a:bodyPr/>
          <a:lstStyle/>
          <a:p>
            <a:fld id="{C03E8EA3-FE91-2E4D-AA67-C4B0DCE4D5A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13412" y="3810000"/>
            <a:ext cx="4753642" cy="2225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4420" y="1600200"/>
            <a:ext cx="4753642" cy="44957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8" y="104853"/>
            <a:ext cx="1473664" cy="147404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985263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3412" y="1570989"/>
            <a:ext cx="4753642" cy="20104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13412" y="3581400"/>
            <a:ext cx="4753642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4420" y="1570989"/>
            <a:ext cx="4753642" cy="20104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4420" y="3581400"/>
            <a:ext cx="4753642" cy="1752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3" name="Picture 12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8" y="104853"/>
            <a:ext cx="1473664" cy="14740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985263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8" y="104853"/>
            <a:ext cx="1473664" cy="147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8" y="104853"/>
            <a:ext cx="1473664" cy="147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92841"/>
            <a:ext cx="1764703" cy="17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4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995082"/>
            <a:ext cx="4753642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749" y="990600"/>
            <a:ext cx="4753642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0" y="2057401"/>
            <a:ext cx="4753642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02" y="0"/>
            <a:ext cx="944225" cy="944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457200"/>
            <a:ext cx="4753642" cy="103542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2" y="1600200"/>
            <a:ext cx="4753642" cy="43434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098" y="6124019"/>
            <a:ext cx="2336191" cy="365125"/>
          </a:xfrm>
        </p:spPr>
        <p:txBody>
          <a:bodyPr/>
          <a:lstStyle>
            <a:lvl1pPr algn="l">
              <a:defRPr/>
            </a:lvl1pPr>
          </a:lstStyle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23" y="6356355"/>
            <a:ext cx="51503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59" y="990600"/>
            <a:ext cx="5460594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9" name="Picture 8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02" y="0"/>
            <a:ext cx="944225" cy="944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19864" y="268288"/>
            <a:ext cx="218537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8" y="4267200"/>
            <a:ext cx="8633751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738" y="268288"/>
            <a:ext cx="9141619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58" y="4840946"/>
            <a:ext cx="8631634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34" y="4323505"/>
            <a:ext cx="1473664" cy="147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4473" y="268288"/>
            <a:ext cx="960764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8" y="4267200"/>
            <a:ext cx="8633751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738" y="268288"/>
            <a:ext cx="4007924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58" y="4840946"/>
            <a:ext cx="8631634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69236" y="268293"/>
            <a:ext cx="6267685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69236" y="2131940"/>
            <a:ext cx="30715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5337" y="2131940"/>
            <a:ext cx="30715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3" name="Picture 12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34" y="4323505"/>
            <a:ext cx="1473664" cy="147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8" y="104853"/>
            <a:ext cx="1473664" cy="147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3637" y="6356355"/>
            <a:ext cx="2336191" cy="365125"/>
          </a:xfrm>
        </p:spPr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60" y="4"/>
            <a:ext cx="2329567" cy="2330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5781" y="1035426"/>
            <a:ext cx="1762601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035426"/>
            <a:ext cx="802431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656" y="268288"/>
            <a:ext cx="11385581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6091" y="4171950"/>
            <a:ext cx="7275330" cy="108585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090" y="5257804"/>
            <a:ext cx="7275329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7665" y="389970"/>
            <a:ext cx="733122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4015" y="6356355"/>
            <a:ext cx="631050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7742" y="6356355"/>
            <a:ext cx="914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3E8EA3-FE91-2E4D-AA67-C4B0DCE4D5A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6092" y="2877671"/>
            <a:ext cx="7527195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495" y="268293"/>
            <a:ext cx="389186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0" y="485945"/>
            <a:ext cx="3470429" cy="3471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2" y="304800"/>
            <a:ext cx="86755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811" y="1600200"/>
            <a:ext cx="8675576" cy="452596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3637" y="6356355"/>
            <a:ext cx="2336191" cy="365125"/>
          </a:xfrm>
        </p:spPr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3808" y="6356355"/>
            <a:ext cx="65674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739" y="1976718"/>
            <a:ext cx="2193989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0" name="Picture 9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" y="4"/>
            <a:ext cx="2011683" cy="20122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2579" y="268288"/>
            <a:ext cx="1465049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3429000"/>
            <a:ext cx="7967226" cy="1398494"/>
          </a:xfrm>
        </p:spPr>
        <p:txBody>
          <a:bodyPr anchor="b" anchorCtr="0"/>
          <a:lstStyle>
            <a:lvl1pPr algn="r">
              <a:defRPr sz="4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2" y="4824414"/>
            <a:ext cx="796722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4870" y="6356355"/>
            <a:ext cx="2162919" cy="365125"/>
          </a:xfrm>
        </p:spPr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23" y="6356355"/>
            <a:ext cx="708027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60" y="139904"/>
            <a:ext cx="1517028" cy="15174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812" y="3429001"/>
            <a:ext cx="7237572" cy="1398494"/>
          </a:xfrm>
        </p:spPr>
        <p:txBody>
          <a:bodyPr anchor="b" anchorCtr="0"/>
          <a:lstStyle>
            <a:lvl1pPr algn="r">
              <a:defRPr sz="40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1812" y="4824414"/>
            <a:ext cx="7237572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738" y="268288"/>
            <a:ext cx="3961368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8" name="Picture 7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97" y="298522"/>
            <a:ext cx="2821685" cy="2822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985263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4753642" cy="4602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433" y="1524000"/>
            <a:ext cx="4753642" cy="4602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8" y="104853"/>
            <a:ext cx="1473664" cy="147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484" y="1600200"/>
            <a:ext cx="4753642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4" y="2235484"/>
            <a:ext cx="4753642" cy="393671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412" y="1600200"/>
            <a:ext cx="4753642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412" y="2235484"/>
            <a:ext cx="4753642" cy="393671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FE87-FCC3-4256-B057-D7D2B94D2480}" type="datetime1">
              <a:rPr lang="en-US" altLang="en-US" smtClean="0"/>
              <a:pPr/>
              <a:t>5/27/2014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05793" y="361021"/>
            <a:ext cx="675165" cy="365125"/>
          </a:xfrm>
          <a:prstGeom prst="rect">
            <a:avLst/>
          </a:prstGeom>
        </p:spPr>
        <p:txBody>
          <a:bodyPr/>
          <a:lstStyle/>
          <a:p>
            <a:fld id="{4934214D-00BF-4743-9144-72C102E15972}" type="slidenum">
              <a:rPr lang="en-US" altLang="en-US" smtClean="0"/>
              <a:pPr/>
              <a:t>‹nº›</a:t>
            </a:fld>
            <a:endParaRPr lang="en-US" altLang="en-US"/>
          </a:p>
        </p:txBody>
      </p:sp>
      <p:pic>
        <p:nvPicPr>
          <p:cNvPr id="11" name="Picture 10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8" y="104853"/>
            <a:ext cx="1473664" cy="147404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985263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1524000"/>
            <a:ext cx="9858983" cy="2209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443" y="3962400"/>
            <a:ext cx="9858983" cy="21828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0" name="Picture 9" descr="iphix_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78" y="104853"/>
            <a:ext cx="1473664" cy="14740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985263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867557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600200"/>
            <a:ext cx="86755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5713" y="6356355"/>
            <a:ext cx="2336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A727B82-841D-CC49-BECF-1FB901746F5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23" y="6356355"/>
            <a:ext cx="8007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C3333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spcBef>
          <a:spcPts val="1800"/>
        </a:spcBef>
        <a:buClr>
          <a:srgbClr val="CC3333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just" defTabSz="914400" rtl="0" eaLnBrk="1" latinLnBrk="0" hangingPunct="1">
        <a:spcBef>
          <a:spcPts val="600"/>
        </a:spcBef>
        <a:buClr>
          <a:srgbClr val="CC3333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just" defTabSz="914400" rtl="0" eaLnBrk="1" latinLnBrk="0" hangingPunct="1">
        <a:spcBef>
          <a:spcPts val="600"/>
        </a:spcBef>
        <a:buClr>
          <a:srgbClr val="CC3333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just" defTabSz="914400" rtl="0" eaLnBrk="1" latinLnBrk="0" hangingPunct="1">
        <a:spcBef>
          <a:spcPts val="600"/>
        </a:spcBef>
        <a:buClr>
          <a:srgbClr val="CC3333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just" defTabSz="914400" rtl="0" eaLnBrk="1" latinLnBrk="0" hangingPunct="1">
        <a:spcBef>
          <a:spcPts val="600"/>
        </a:spcBef>
        <a:buClr>
          <a:srgbClr val="CC3333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7.wdp"/><Relationship Id="rId18" Type="http://schemas.openxmlformats.org/officeDocument/2006/relationships/image" Target="../media/image19.png"/><Relationship Id="rId3" Type="http://schemas.microsoft.com/office/2007/relationships/hdphoto" Target="../media/hdphoto2.wdp"/><Relationship Id="rId21" Type="http://schemas.openxmlformats.org/officeDocument/2006/relationships/image" Target="../media/image21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17" Type="http://schemas.microsoft.com/office/2007/relationships/hdphoto" Target="../media/hdphoto9.wdp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17.png"/><Relationship Id="rId22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1612" y="4208929"/>
            <a:ext cx="8801207" cy="104868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 </a:t>
            </a:r>
            <a:r>
              <a:rPr lang="pt-BR" b="1" dirty="0">
                <a:solidFill>
                  <a:schemeClr val="tx1"/>
                </a:solidFill>
              </a:rPr>
              <a:t>E</a:t>
            </a:r>
            <a:r>
              <a:rPr lang="pt-BR" b="1" dirty="0" smtClean="0">
                <a:solidFill>
                  <a:schemeClr val="tx1"/>
                </a:solidFill>
              </a:rPr>
              <a:t>xperiência </a:t>
            </a:r>
            <a:r>
              <a:rPr lang="pt-BR" b="1" dirty="0">
                <a:solidFill>
                  <a:schemeClr val="tx1"/>
                </a:solidFill>
              </a:rPr>
              <a:t>do Projeto SICONFI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i="1" dirty="0"/>
              <a:t>II Seminário Brasileiro de Contabilidade Aplicada ao Setor Público </a:t>
            </a:r>
            <a:r>
              <a:rPr lang="pt-BR" b="1" i="1" dirty="0" smtClean="0"/>
              <a:t>– SBCASP</a:t>
            </a:r>
          </a:p>
          <a:p>
            <a:r>
              <a:rPr lang="en-US" dirty="0" smtClean="0"/>
              <a:t>Gianluca Garbellotto</a:t>
            </a:r>
          </a:p>
          <a:p>
            <a:r>
              <a:rPr lang="pt-BR" dirty="0" smtClean="0"/>
              <a:t>Brasília, 19 de Maio de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6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Catalyst</a:t>
            </a:r>
            <a:r>
              <a:rPr lang="en-GB" dirty="0"/>
              <a:t>: </a:t>
            </a:r>
            <a:r>
              <a:rPr lang="en-GB" dirty="0" smtClean="0"/>
              <a:t>Standardize </a:t>
            </a:r>
            <a:r>
              <a:rPr lang="en-GB" dirty="0"/>
              <a:t>Management Reporting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2682" y="2089655"/>
            <a:ext cx="22158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+mj-lt"/>
              </a:rPr>
              <a:t>Transactional </a:t>
            </a:r>
            <a:r>
              <a:rPr lang="en-US" sz="2000" b="1" dirty="0">
                <a:latin typeface="+mj-lt"/>
              </a:rPr>
              <a:t>data</a:t>
            </a:r>
            <a:endParaRPr lang="en-GB" sz="2000" b="1" dirty="0"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84612" y="2057400"/>
            <a:ext cx="3356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+mj-lt"/>
              </a:rPr>
              <a:t>Multiple departmental Excel spreadsheets</a:t>
            </a:r>
            <a:endParaRPr lang="en-GB" sz="2000" b="1" dirty="0">
              <a:latin typeface="+mj-lt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901329" y="2894018"/>
            <a:ext cx="1157516" cy="3125787"/>
            <a:chOff x="2150" y="1353"/>
            <a:chExt cx="593" cy="2124"/>
          </a:xfrm>
          <a:solidFill>
            <a:schemeClr val="bg2">
              <a:lumMod val="50000"/>
            </a:schemeClr>
          </a:solidFill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150" y="2835"/>
              <a:ext cx="593" cy="642"/>
              <a:chOff x="2143" y="2585"/>
              <a:chExt cx="593" cy="642"/>
            </a:xfrm>
            <a:grpFill/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143" y="2585"/>
                <a:ext cx="388" cy="4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247" y="2661"/>
                <a:ext cx="388" cy="4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>
                <a:off x="2348" y="2758"/>
                <a:ext cx="388" cy="46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151" y="2096"/>
              <a:ext cx="590" cy="682"/>
              <a:chOff x="2143" y="1824"/>
              <a:chExt cx="590" cy="682"/>
            </a:xfrm>
            <a:grpFill/>
          </p:grpSpPr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5" name="AutoShape 16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2151" y="1353"/>
              <a:ext cx="590" cy="682"/>
              <a:chOff x="2143" y="1824"/>
              <a:chExt cx="590" cy="682"/>
            </a:xfrm>
            <a:grpFill/>
          </p:grpSpPr>
          <p:sp>
            <p:nvSpPr>
              <p:cNvPr id="10" name="Rectangle 18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2" name="AutoShape 20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8261121" y="3487880"/>
            <a:ext cx="1165979" cy="2312988"/>
            <a:chOff x="3712" y="1710"/>
            <a:chExt cx="597" cy="1457"/>
          </a:xfrm>
        </p:grpSpPr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3719" y="1710"/>
              <a:ext cx="590" cy="682"/>
              <a:chOff x="2143" y="1824"/>
              <a:chExt cx="590" cy="682"/>
            </a:xfrm>
          </p:grpSpPr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3712" y="2485"/>
              <a:ext cx="590" cy="682"/>
              <a:chOff x="2143" y="1824"/>
              <a:chExt cx="590" cy="682"/>
            </a:xfrm>
          </p:grpSpPr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4" name="AutoShape 29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9883189" y="4163397"/>
            <a:ext cx="1615978" cy="831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latin typeface="+mj-lt"/>
              </a:rPr>
              <a:t>Senior Management</a:t>
            </a:r>
            <a:endParaRPr lang="en-GB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6126140" y="3897682"/>
            <a:ext cx="1942051" cy="1615341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6126141" y="4512100"/>
            <a:ext cx="1977304" cy="578644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V="1">
            <a:off x="6126140" y="3832402"/>
            <a:ext cx="1942051" cy="57464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6126141" y="3510107"/>
            <a:ext cx="1977305" cy="1466594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6126141" y="5186850"/>
            <a:ext cx="1977305" cy="43729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6126144" y="3378926"/>
            <a:ext cx="1945257" cy="367177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439684" y="2057400"/>
            <a:ext cx="363971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+mj-lt"/>
              </a:rPr>
              <a:t>Consolidated spreadsheets for management</a:t>
            </a:r>
            <a:endParaRPr lang="en-GB" sz="2000" b="1" dirty="0">
              <a:latin typeface="+mj-lt"/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auto">
          <a:xfrm>
            <a:off x="9362116" y="4535119"/>
            <a:ext cx="380901" cy="228600"/>
          </a:xfrm>
          <a:prstGeom prst="left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20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336191" y="3352431"/>
            <a:ext cx="2427904" cy="2382838"/>
            <a:chOff x="1386190" y="2797176"/>
            <a:chExt cx="1857375" cy="2382838"/>
          </a:xfrm>
        </p:grpSpPr>
        <p:cxnSp>
          <p:nvCxnSpPr>
            <p:cNvPr id="38" name="AutoShape 43"/>
            <p:cNvCxnSpPr>
              <a:cxnSpLocks noChangeShapeType="1"/>
            </p:cNvCxnSpPr>
            <p:nvPr/>
          </p:nvCxnSpPr>
          <p:spPr bwMode="auto">
            <a:xfrm flipV="1">
              <a:off x="1386190" y="4957764"/>
              <a:ext cx="1855787" cy="22225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AutoShape 44"/>
            <p:cNvCxnSpPr>
              <a:cxnSpLocks noChangeShapeType="1"/>
            </p:cNvCxnSpPr>
            <p:nvPr/>
          </p:nvCxnSpPr>
          <p:spPr bwMode="auto">
            <a:xfrm>
              <a:off x="1386190" y="4084639"/>
              <a:ext cx="1855787" cy="87312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AutoShape 45"/>
            <p:cNvCxnSpPr>
              <a:cxnSpLocks noChangeShapeType="1"/>
            </p:cNvCxnSpPr>
            <p:nvPr/>
          </p:nvCxnSpPr>
          <p:spPr bwMode="auto">
            <a:xfrm>
              <a:off x="1386190" y="2955926"/>
              <a:ext cx="1855787" cy="20018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AutoShape 46"/>
            <p:cNvCxnSpPr>
              <a:cxnSpLocks noChangeShapeType="1"/>
            </p:cNvCxnSpPr>
            <p:nvPr/>
          </p:nvCxnSpPr>
          <p:spPr bwMode="auto">
            <a:xfrm flipV="1">
              <a:off x="1386190" y="3890964"/>
              <a:ext cx="1857375" cy="128905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AutoShape 47"/>
            <p:cNvCxnSpPr>
              <a:cxnSpLocks noChangeShapeType="1"/>
            </p:cNvCxnSpPr>
            <p:nvPr/>
          </p:nvCxnSpPr>
          <p:spPr bwMode="auto">
            <a:xfrm flipV="1">
              <a:off x="1386190" y="3890964"/>
              <a:ext cx="1857375" cy="19367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AutoShape 48"/>
            <p:cNvCxnSpPr>
              <a:cxnSpLocks noChangeShapeType="1"/>
            </p:cNvCxnSpPr>
            <p:nvPr/>
          </p:nvCxnSpPr>
          <p:spPr bwMode="auto">
            <a:xfrm>
              <a:off x="1386190" y="2955926"/>
              <a:ext cx="1857375" cy="9350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AutoShape 49"/>
            <p:cNvCxnSpPr>
              <a:cxnSpLocks noChangeShapeType="1"/>
            </p:cNvCxnSpPr>
            <p:nvPr/>
          </p:nvCxnSpPr>
          <p:spPr bwMode="auto">
            <a:xfrm flipV="1">
              <a:off x="1386190" y="2797176"/>
              <a:ext cx="1857375" cy="23828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AutoShape 50"/>
            <p:cNvCxnSpPr>
              <a:cxnSpLocks noChangeShapeType="1"/>
            </p:cNvCxnSpPr>
            <p:nvPr/>
          </p:nvCxnSpPr>
          <p:spPr bwMode="auto">
            <a:xfrm flipV="1">
              <a:off x="1386190" y="2797176"/>
              <a:ext cx="1857375" cy="128746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AutoShape 51"/>
            <p:cNvCxnSpPr>
              <a:cxnSpLocks noChangeShapeType="1"/>
            </p:cNvCxnSpPr>
            <p:nvPr/>
          </p:nvCxnSpPr>
          <p:spPr bwMode="auto">
            <a:xfrm flipV="1">
              <a:off x="1386190" y="2797176"/>
              <a:ext cx="1857375" cy="15875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oup 52"/>
          <p:cNvGrpSpPr>
            <a:grpSpLocks/>
          </p:cNvGrpSpPr>
          <p:nvPr/>
        </p:nvGrpSpPr>
        <p:grpSpPr bwMode="auto">
          <a:xfrm>
            <a:off x="2926889" y="3658341"/>
            <a:ext cx="983993" cy="1814513"/>
            <a:chOff x="1320" y="2266"/>
            <a:chExt cx="504" cy="1143"/>
          </a:xfrm>
        </p:grpSpPr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>
              <a:off x="1320" y="2956"/>
              <a:ext cx="504" cy="453"/>
            </a:xfrm>
            <a:prstGeom prst="leftRightArrow">
              <a:avLst>
                <a:gd name="adj1" fmla="val 50000"/>
                <a:gd name="adj2" fmla="val 2225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SQL</a:t>
              </a:r>
              <a:endParaRPr lang="en-GB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AutoShape 54"/>
            <p:cNvSpPr>
              <a:spLocks noChangeArrowheads="1"/>
            </p:cNvSpPr>
            <p:nvPr/>
          </p:nvSpPr>
          <p:spPr bwMode="auto">
            <a:xfrm>
              <a:off x="1320" y="2266"/>
              <a:ext cx="504" cy="453"/>
            </a:xfrm>
            <a:prstGeom prst="leftRightArrow">
              <a:avLst>
                <a:gd name="adj1" fmla="val 50000"/>
                <a:gd name="adj2" fmla="val 22252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  <a:latin typeface="+mj-lt"/>
                </a:rPr>
                <a:t>SQL</a:t>
              </a:r>
              <a:endParaRPr lang="en-GB" sz="12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94083" y="3055569"/>
            <a:ext cx="1026316" cy="2959100"/>
            <a:chOff x="616252" y="2587626"/>
            <a:chExt cx="769938" cy="2959100"/>
          </a:xfrm>
        </p:grpSpPr>
        <p:grpSp>
          <p:nvGrpSpPr>
            <p:cNvPr id="51" name="Group 2"/>
            <p:cNvGrpSpPr>
              <a:grpSpLocks/>
            </p:cNvGrpSpPr>
            <p:nvPr/>
          </p:nvGrpSpPr>
          <p:grpSpPr bwMode="auto">
            <a:xfrm>
              <a:off x="616252" y="2587626"/>
              <a:ext cx="769938" cy="2959100"/>
              <a:chOff x="473" y="1452"/>
              <a:chExt cx="525" cy="1946"/>
            </a:xfrm>
            <a:solidFill>
              <a:schemeClr val="tx2">
                <a:lumMod val="75000"/>
              </a:schemeClr>
            </a:solidFill>
          </p:grpSpPr>
          <p:sp>
            <p:nvSpPr>
              <p:cNvPr id="56" name="AutoShape 3"/>
              <p:cNvSpPr>
                <a:spLocks noChangeArrowheads="1"/>
              </p:cNvSpPr>
              <p:nvPr/>
            </p:nvSpPr>
            <p:spPr bwMode="auto">
              <a:xfrm>
                <a:off x="473" y="1452"/>
                <a:ext cx="525" cy="483"/>
              </a:xfrm>
              <a:prstGeom prst="can">
                <a:avLst>
                  <a:gd name="adj" fmla="val 25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7" name="AutoShape 4"/>
              <p:cNvSpPr>
                <a:spLocks noChangeArrowheads="1"/>
              </p:cNvSpPr>
              <p:nvPr/>
            </p:nvSpPr>
            <p:spPr bwMode="auto">
              <a:xfrm>
                <a:off x="473" y="2915"/>
                <a:ext cx="525" cy="483"/>
              </a:xfrm>
              <a:prstGeom prst="can">
                <a:avLst>
                  <a:gd name="adj" fmla="val 25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58" name="AutoShape 5"/>
              <p:cNvSpPr>
                <a:spLocks noChangeArrowheads="1"/>
              </p:cNvSpPr>
              <p:nvPr/>
            </p:nvSpPr>
            <p:spPr bwMode="auto">
              <a:xfrm>
                <a:off x="473" y="2195"/>
                <a:ext cx="525" cy="483"/>
              </a:xfrm>
              <a:prstGeom prst="can">
                <a:avLst>
                  <a:gd name="adj" fmla="val 25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52" name="Group 56"/>
            <p:cNvGrpSpPr>
              <a:grpSpLocks/>
            </p:cNvGrpSpPr>
            <p:nvPr/>
          </p:nvGrpSpPr>
          <p:grpSpPr bwMode="auto">
            <a:xfrm>
              <a:off x="616253" y="2898777"/>
              <a:ext cx="600604" cy="2473326"/>
              <a:chOff x="-40" y="1751"/>
              <a:chExt cx="454" cy="1558"/>
            </a:xfrm>
          </p:grpSpPr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-40" y="1751"/>
                <a:ext cx="454" cy="16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  <a:latin typeface="+mj-lt"/>
                  </a:rPr>
                  <a:t>System A</a:t>
                </a:r>
                <a:endParaRPr lang="en-US" sz="105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" name="Text Box 58"/>
              <p:cNvSpPr txBox="1">
                <a:spLocks noChangeArrowheads="1"/>
              </p:cNvSpPr>
              <p:nvPr/>
            </p:nvSpPr>
            <p:spPr bwMode="auto">
              <a:xfrm>
                <a:off x="-40" y="2424"/>
                <a:ext cx="432" cy="16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  <a:latin typeface="+mj-lt"/>
                  </a:rPr>
                  <a:t>System B</a:t>
                </a:r>
                <a:endParaRPr lang="en-US" sz="105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5" name="Text Box 59"/>
              <p:cNvSpPr txBox="1">
                <a:spLocks noChangeArrowheads="1"/>
              </p:cNvSpPr>
              <p:nvPr/>
            </p:nvSpPr>
            <p:spPr bwMode="auto">
              <a:xfrm>
                <a:off x="-40" y="3149"/>
                <a:ext cx="447" cy="16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  <a:latin typeface="+mj-lt"/>
                  </a:rPr>
                  <a:t>System C</a:t>
                </a:r>
                <a:endParaRPr lang="en-US" sz="105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59" name="Text Box 40"/>
          <p:cNvSpPr txBox="1">
            <a:spLocks noChangeArrowheads="1"/>
          </p:cNvSpPr>
          <p:nvPr/>
        </p:nvSpPr>
        <p:spPr bwMode="auto">
          <a:xfrm>
            <a:off x="1365194" y="6391549"/>
            <a:ext cx="2326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2000 elements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4020312" y="6396340"/>
            <a:ext cx="369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=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4370029" y="6391973"/>
            <a:ext cx="5650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6500 spreadsheets (this is not a typo)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2" name="Group 8"/>
          <p:cNvGrpSpPr>
            <a:grpSpLocks/>
          </p:cNvGrpSpPr>
          <p:nvPr/>
        </p:nvGrpSpPr>
        <p:grpSpPr bwMode="auto">
          <a:xfrm>
            <a:off x="5104476" y="3046418"/>
            <a:ext cx="1157516" cy="3125787"/>
            <a:chOff x="2150" y="1353"/>
            <a:chExt cx="593" cy="2124"/>
          </a:xfrm>
          <a:solidFill>
            <a:schemeClr val="bg2">
              <a:lumMod val="50000"/>
            </a:schemeClr>
          </a:solidFill>
        </p:grpSpPr>
        <p:grpSp>
          <p:nvGrpSpPr>
            <p:cNvPr id="63" name="Group 9"/>
            <p:cNvGrpSpPr>
              <a:grpSpLocks/>
            </p:cNvGrpSpPr>
            <p:nvPr/>
          </p:nvGrpSpPr>
          <p:grpSpPr bwMode="auto">
            <a:xfrm>
              <a:off x="2150" y="2835"/>
              <a:ext cx="593" cy="642"/>
              <a:chOff x="2143" y="2585"/>
              <a:chExt cx="593" cy="642"/>
            </a:xfrm>
            <a:grpFill/>
          </p:grpSpPr>
          <p:sp>
            <p:nvSpPr>
              <p:cNvPr id="72" name="Rectangle 10"/>
              <p:cNvSpPr>
                <a:spLocks noChangeArrowheads="1"/>
              </p:cNvSpPr>
              <p:nvPr/>
            </p:nvSpPr>
            <p:spPr bwMode="auto">
              <a:xfrm>
                <a:off x="2143" y="2585"/>
                <a:ext cx="388" cy="4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3" name="Rectangle 11"/>
              <p:cNvSpPr>
                <a:spLocks noChangeArrowheads="1"/>
              </p:cNvSpPr>
              <p:nvPr/>
            </p:nvSpPr>
            <p:spPr bwMode="auto">
              <a:xfrm>
                <a:off x="2247" y="2661"/>
                <a:ext cx="388" cy="4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4" name="AutoShape 12"/>
              <p:cNvSpPr>
                <a:spLocks noChangeArrowheads="1"/>
              </p:cNvSpPr>
              <p:nvPr/>
            </p:nvSpPr>
            <p:spPr bwMode="auto">
              <a:xfrm>
                <a:off x="2348" y="2758"/>
                <a:ext cx="388" cy="46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64" name="Group 13"/>
            <p:cNvGrpSpPr>
              <a:grpSpLocks/>
            </p:cNvGrpSpPr>
            <p:nvPr/>
          </p:nvGrpSpPr>
          <p:grpSpPr bwMode="auto">
            <a:xfrm>
              <a:off x="2151" y="2096"/>
              <a:ext cx="590" cy="682"/>
              <a:chOff x="2143" y="1824"/>
              <a:chExt cx="590" cy="682"/>
            </a:xfrm>
            <a:grpFill/>
          </p:grpSpPr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71" name="AutoShape 16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65" name="Group 17"/>
            <p:cNvGrpSpPr>
              <a:grpSpLocks/>
            </p:cNvGrpSpPr>
            <p:nvPr/>
          </p:nvGrpSpPr>
          <p:grpSpPr bwMode="auto">
            <a:xfrm>
              <a:off x="2151" y="1353"/>
              <a:ext cx="590" cy="682"/>
              <a:chOff x="2143" y="1824"/>
              <a:chExt cx="590" cy="682"/>
            </a:xfrm>
            <a:grpFill/>
          </p:grpSpPr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7" name="Rectangle 19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8" name="AutoShape 20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grpSp>
        <p:nvGrpSpPr>
          <p:cNvPr id="75" name="Group 8"/>
          <p:cNvGrpSpPr>
            <a:grpSpLocks/>
          </p:cNvGrpSpPr>
          <p:nvPr/>
        </p:nvGrpSpPr>
        <p:grpSpPr bwMode="auto">
          <a:xfrm>
            <a:off x="5307623" y="3198818"/>
            <a:ext cx="1157516" cy="3125787"/>
            <a:chOff x="2150" y="1353"/>
            <a:chExt cx="593" cy="2124"/>
          </a:xfrm>
          <a:solidFill>
            <a:schemeClr val="bg2">
              <a:lumMod val="50000"/>
            </a:schemeClr>
          </a:solidFill>
        </p:grpSpPr>
        <p:grpSp>
          <p:nvGrpSpPr>
            <p:cNvPr id="76" name="Group 9"/>
            <p:cNvGrpSpPr>
              <a:grpSpLocks/>
            </p:cNvGrpSpPr>
            <p:nvPr/>
          </p:nvGrpSpPr>
          <p:grpSpPr bwMode="auto">
            <a:xfrm>
              <a:off x="2150" y="2835"/>
              <a:ext cx="593" cy="642"/>
              <a:chOff x="2143" y="2585"/>
              <a:chExt cx="593" cy="642"/>
            </a:xfrm>
            <a:grpFill/>
          </p:grpSpPr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2143" y="2585"/>
                <a:ext cx="388" cy="4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2247" y="2661"/>
                <a:ext cx="388" cy="4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7" name="AutoShape 12"/>
              <p:cNvSpPr>
                <a:spLocks noChangeArrowheads="1"/>
              </p:cNvSpPr>
              <p:nvPr/>
            </p:nvSpPr>
            <p:spPr bwMode="auto">
              <a:xfrm>
                <a:off x="2348" y="2758"/>
                <a:ext cx="388" cy="46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77" name="Group 13"/>
            <p:cNvGrpSpPr>
              <a:grpSpLocks/>
            </p:cNvGrpSpPr>
            <p:nvPr/>
          </p:nvGrpSpPr>
          <p:grpSpPr bwMode="auto">
            <a:xfrm>
              <a:off x="2151" y="2096"/>
              <a:ext cx="590" cy="682"/>
              <a:chOff x="2143" y="1824"/>
              <a:chExt cx="590" cy="682"/>
            </a:xfrm>
            <a:grpFill/>
          </p:grpSpPr>
          <p:sp>
            <p:nvSpPr>
              <p:cNvPr id="82" name="Rectangle 14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4" name="AutoShape 16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78" name="Group 17"/>
            <p:cNvGrpSpPr>
              <a:grpSpLocks/>
            </p:cNvGrpSpPr>
            <p:nvPr/>
          </p:nvGrpSpPr>
          <p:grpSpPr bwMode="auto">
            <a:xfrm>
              <a:off x="2151" y="1353"/>
              <a:ext cx="590" cy="682"/>
              <a:chOff x="2143" y="1824"/>
              <a:chExt cx="590" cy="682"/>
            </a:xfrm>
            <a:grpFill/>
          </p:grpSpPr>
          <p:sp>
            <p:nvSpPr>
              <p:cNvPr id="79" name="Rectangle 18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0" name="Rectangle 19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81" name="AutoShape 20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grpSp>
        <p:nvGrpSpPr>
          <p:cNvPr id="88" name="Group 8"/>
          <p:cNvGrpSpPr>
            <a:grpSpLocks/>
          </p:cNvGrpSpPr>
          <p:nvPr/>
        </p:nvGrpSpPr>
        <p:grpSpPr bwMode="auto">
          <a:xfrm>
            <a:off x="5510770" y="3351218"/>
            <a:ext cx="1157516" cy="3125787"/>
            <a:chOff x="2150" y="1353"/>
            <a:chExt cx="593" cy="2124"/>
          </a:xfrm>
          <a:solidFill>
            <a:schemeClr val="bg2">
              <a:lumMod val="50000"/>
            </a:schemeClr>
          </a:solidFill>
        </p:grpSpPr>
        <p:grpSp>
          <p:nvGrpSpPr>
            <p:cNvPr id="89" name="Group 9"/>
            <p:cNvGrpSpPr>
              <a:grpSpLocks/>
            </p:cNvGrpSpPr>
            <p:nvPr/>
          </p:nvGrpSpPr>
          <p:grpSpPr bwMode="auto">
            <a:xfrm>
              <a:off x="2150" y="2835"/>
              <a:ext cx="593" cy="642"/>
              <a:chOff x="2143" y="2585"/>
              <a:chExt cx="593" cy="642"/>
            </a:xfrm>
            <a:grpFill/>
          </p:grpSpPr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2143" y="2585"/>
                <a:ext cx="388" cy="4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247" y="2661"/>
                <a:ext cx="388" cy="4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00" name="AutoShape 12"/>
              <p:cNvSpPr>
                <a:spLocks noChangeArrowheads="1"/>
              </p:cNvSpPr>
              <p:nvPr/>
            </p:nvSpPr>
            <p:spPr bwMode="auto">
              <a:xfrm>
                <a:off x="2348" y="2758"/>
                <a:ext cx="388" cy="46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2151" y="2096"/>
              <a:ext cx="590" cy="682"/>
              <a:chOff x="2143" y="1824"/>
              <a:chExt cx="590" cy="682"/>
            </a:xfrm>
            <a:grpFill/>
          </p:grpSpPr>
          <p:sp>
            <p:nvSpPr>
              <p:cNvPr id="95" name="Rectangle 14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97" name="AutoShape 16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91" name="Group 17"/>
            <p:cNvGrpSpPr>
              <a:grpSpLocks/>
            </p:cNvGrpSpPr>
            <p:nvPr/>
          </p:nvGrpSpPr>
          <p:grpSpPr bwMode="auto">
            <a:xfrm>
              <a:off x="2151" y="1353"/>
              <a:ext cx="590" cy="682"/>
              <a:chOff x="2143" y="1824"/>
              <a:chExt cx="590" cy="682"/>
            </a:xfrm>
            <a:grpFill/>
          </p:grpSpPr>
          <p:sp>
            <p:nvSpPr>
              <p:cNvPr id="92" name="Rectangle 18"/>
              <p:cNvSpPr>
                <a:spLocks noChangeArrowheads="1"/>
              </p:cNvSpPr>
              <p:nvPr/>
            </p:nvSpPr>
            <p:spPr bwMode="auto">
              <a:xfrm>
                <a:off x="2143" y="182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93" name="Rectangle 19"/>
              <p:cNvSpPr>
                <a:spLocks noChangeArrowheads="1"/>
              </p:cNvSpPr>
              <p:nvPr/>
            </p:nvSpPr>
            <p:spPr bwMode="auto">
              <a:xfrm>
                <a:off x="2247" y="1904"/>
                <a:ext cx="386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94" name="AutoShape 20"/>
              <p:cNvSpPr>
                <a:spLocks noChangeArrowheads="1"/>
              </p:cNvSpPr>
              <p:nvPr/>
            </p:nvSpPr>
            <p:spPr bwMode="auto">
              <a:xfrm>
                <a:off x="2347" y="2007"/>
                <a:ext cx="386" cy="499"/>
              </a:xfrm>
              <a:prstGeom prst="foldedCorner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82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</a:t>
            </a:r>
            <a:r>
              <a:rPr lang="en-US" dirty="0" smtClean="0"/>
              <a:t>“Problems” </a:t>
            </a:r>
            <a:r>
              <a:rPr lang="en-US" dirty="0"/>
              <a:t>with </a:t>
            </a:r>
            <a:r>
              <a:rPr lang="en-US" dirty="0" smtClean="0"/>
              <a:t>Today’s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Information goes in one direction </a:t>
            </a:r>
          </a:p>
          <a:p>
            <a:r>
              <a:rPr lang="en-US" sz="2800" dirty="0"/>
              <a:t>Information has no shared context </a:t>
            </a:r>
          </a:p>
          <a:p>
            <a:r>
              <a:rPr lang="en-US" sz="2800" dirty="0"/>
              <a:t>Analysis of the information is conducted via macros that are embedded within the applications and are not reusable by others …….</a:t>
            </a:r>
          </a:p>
          <a:p>
            <a:r>
              <a:rPr lang="en-US" sz="2800" dirty="0"/>
              <a:t>Information labels are inconsistent from one application to another</a:t>
            </a:r>
          </a:p>
          <a:p>
            <a:r>
              <a:rPr lang="en-US" sz="2800" dirty="0"/>
              <a:t>Information is not independently validated </a:t>
            </a:r>
          </a:p>
          <a:p>
            <a:r>
              <a:rPr lang="en-US" sz="2800" dirty="0"/>
              <a:t>Information is not connected to other related resources across </a:t>
            </a:r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19777589">
            <a:off x="2026998" y="2967339"/>
            <a:ext cx="8134860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Information Is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Application-Dependent </a:t>
            </a:r>
          </a:p>
        </p:txBody>
      </p:sp>
    </p:spTree>
    <p:extLst>
      <p:ext uri="{BB962C8B-B14F-4D97-AF65-F5344CB8AC3E}">
        <p14:creationId xmlns:p14="http://schemas.microsoft.com/office/powerpoint/2010/main" val="11215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46843" y="1676400"/>
            <a:ext cx="7171176" cy="48489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b"/>
          <a:lstStyle/>
          <a:p>
            <a:pPr algn="r">
              <a:buSz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Community</a:t>
            </a:r>
          </a:p>
          <a:p>
            <a:pPr algn="r">
              <a:buSz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Accounting profession, </a:t>
            </a:r>
            <a:br>
              <a:rPr lang="en-US" sz="24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developers, regulators, users, </a:t>
            </a:r>
          </a:p>
          <a:p>
            <a:pPr algn="r">
              <a:buSz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financial services, data aggregators … 800+</a:t>
            </a:r>
            <a:endParaRPr lang="en-GB" sz="2400" dirty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499993" y="1676400"/>
            <a:ext cx="5281824" cy="16744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SzTx/>
              <a:buFontTx/>
              <a:buNone/>
            </a:pPr>
            <a:endParaRPr lang="en-US" sz="14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buSzTx/>
              <a:buFontTx/>
              <a:buNone/>
            </a:pPr>
            <a:endParaRPr lang="en-US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buSzTx/>
              <a:buFontTx/>
              <a:buNone/>
            </a:pP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Syntax 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and semantics </a:t>
            </a:r>
          </a:p>
          <a:p>
            <a:pPr algn="ctr">
              <a:buSzTx/>
              <a:buFontTx/>
              <a:buNone/>
            </a:pP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of taxonomies and instances</a:t>
            </a:r>
          </a:p>
          <a:p>
            <a:pPr algn="ctr">
              <a:buSzTx/>
              <a:buFontTx/>
              <a:buNone/>
            </a:pP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XML, Namespaces, XML Schema, </a:t>
            </a:r>
            <a:r>
              <a:rPr lang="en-US" dirty="0" err="1">
                <a:latin typeface="+mj-lt"/>
                <a:ea typeface="Arial Unicode MS" pitchFamily="34" charset="-128"/>
                <a:cs typeface="Arial Unicode MS" pitchFamily="34" charset="-128"/>
              </a:rPr>
              <a:t>XLink</a:t>
            </a:r>
            <a:endParaRPr lang="en-GB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476767" y="1676400"/>
            <a:ext cx="1800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GB" sz="2000" b="1" dirty="0">
                <a:latin typeface="+mj-lt"/>
                <a:ea typeface="Arial Unicode MS" pitchFamily="34" charset="-128"/>
                <a:cs typeface="Arial Unicode MS" pitchFamily="34" charset="-128"/>
              </a:rPr>
              <a:t>Specification</a:t>
            </a:r>
            <a:endParaRPr lang="en-GB" sz="16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499993" y="3371848"/>
            <a:ext cx="5281824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SzTx/>
              <a:buFontTx/>
              <a:buNone/>
            </a:pPr>
            <a:endParaRPr lang="en-US" sz="14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buSzTx/>
              <a:buFontTx/>
              <a:buNone/>
            </a:pPr>
            <a:endParaRPr lang="en-US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buSzTx/>
              <a:buFontTx/>
              <a:buNone/>
            </a:pP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US 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GAAP, IFRS, XBRL </a:t>
            </a: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GL, SBR</a:t>
            </a:r>
            <a:endParaRPr lang="en-US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buSzTx/>
              <a:buFontTx/>
              <a:buNone/>
            </a:pP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and others…</a:t>
            </a:r>
            <a:endParaRPr lang="en-GB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484169" y="3409890"/>
            <a:ext cx="1667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sz="2000" b="1" dirty="0">
                <a:latin typeface="+mj-lt"/>
                <a:ea typeface="Arial Unicode MS" pitchFamily="34" charset="-128"/>
                <a:cs typeface="Arial Unicode MS" pitchFamily="34" charset="-128"/>
              </a:rPr>
              <a:t>Taxonomies</a:t>
            </a:r>
            <a:endParaRPr lang="en-GB" sz="20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XBRL: Three Primary Components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27464" y="1600200"/>
            <a:ext cx="4461361" cy="4925144"/>
          </a:xfrm>
        </p:spPr>
        <p:txBody>
          <a:bodyPr>
            <a:normAutofit/>
          </a:bodyPr>
          <a:lstStyle/>
          <a:p>
            <a:pPr algn="l">
              <a:buFontTx/>
              <a:buChar char="•"/>
            </a:pPr>
            <a:r>
              <a:rPr lang="en-US" sz="2400" dirty="0"/>
              <a:t>Multi-dimensional</a:t>
            </a:r>
          </a:p>
          <a:p>
            <a:pPr algn="l">
              <a:buFontTx/>
              <a:buChar char="•"/>
            </a:pPr>
            <a:r>
              <a:rPr lang="en-US" sz="2400" dirty="0"/>
              <a:t>Optimized for business reporting</a:t>
            </a:r>
          </a:p>
          <a:p>
            <a:pPr algn="l">
              <a:buFontTx/>
              <a:buChar char="•"/>
            </a:pPr>
            <a:r>
              <a:rPr lang="en-GB" sz="2400" dirty="0"/>
              <a:t>Discoverable</a:t>
            </a:r>
          </a:p>
          <a:p>
            <a:pPr algn="l">
              <a:buFontTx/>
              <a:buChar char="•"/>
            </a:pPr>
            <a:r>
              <a:rPr lang="en-GB" sz="2400" dirty="0"/>
              <a:t>Reusable information</a:t>
            </a:r>
          </a:p>
          <a:p>
            <a:pPr algn="l">
              <a:buFontTx/>
              <a:buChar char="•"/>
            </a:pPr>
            <a:r>
              <a:rPr lang="en-GB" sz="2400" dirty="0"/>
              <a:t>Extensible</a:t>
            </a:r>
          </a:p>
          <a:p>
            <a:pPr lvl="1" algn="l">
              <a:buFontTx/>
              <a:buChar char="•"/>
            </a:pPr>
            <a:r>
              <a:rPr lang="en-GB" sz="2000" dirty="0"/>
              <a:t>More detail</a:t>
            </a:r>
          </a:p>
          <a:p>
            <a:pPr lvl="1" algn="l">
              <a:buFontTx/>
              <a:buChar char="•"/>
            </a:pPr>
            <a:r>
              <a:rPr lang="en-GB" sz="2000" dirty="0"/>
              <a:t>Shared understanding</a:t>
            </a:r>
          </a:p>
          <a:p>
            <a:pPr algn="l">
              <a:buFontTx/>
              <a:buChar char="•"/>
            </a:pPr>
            <a:r>
              <a:rPr lang="en-GB" sz="2400" dirty="0"/>
              <a:t>XML </a:t>
            </a:r>
            <a:r>
              <a:rPr lang="en-GB" sz="2400" i="1" u="sng" dirty="0"/>
              <a:t>describes</a:t>
            </a:r>
            <a:r>
              <a:rPr lang="en-GB" sz="2400" dirty="0"/>
              <a:t>, XBRL </a:t>
            </a:r>
            <a:r>
              <a:rPr lang="en-GB" sz="2400" i="1" u="sng" dirty="0" smtClean="0"/>
              <a:t>defines</a:t>
            </a:r>
            <a:endParaRPr lang="en-GB" sz="2400" i="1" u="sng" dirty="0"/>
          </a:p>
        </p:txBody>
      </p:sp>
    </p:spTree>
    <p:extLst>
      <p:ext uri="{BB962C8B-B14F-4D97-AF65-F5344CB8AC3E}">
        <p14:creationId xmlns:p14="http://schemas.microsoft.com/office/powerpoint/2010/main" val="4172836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 animBg="1" autoUpdateAnimBg="0"/>
      <p:bldP spid="304131" grpId="0" animBg="1" autoUpdateAnimBg="0"/>
      <p:bldP spid="304132" grpId="0" autoUpdateAnimBg="0"/>
      <p:bldP spid="304133" grpId="0" animBg="1" autoUpdateAnimBg="0"/>
      <p:bldP spid="304134" grpId="0" autoUpdateAnimBg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 relevant? – The BRSC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66445" y="1884362"/>
            <a:ext cx="5184483" cy="4273550"/>
            <a:chOff x="2426" y="1011"/>
            <a:chExt cx="2450" cy="2692"/>
          </a:xfrm>
        </p:grpSpPr>
        <p:sp>
          <p:nvSpPr>
            <p:cNvPr id="13330" name="AutoShape 9"/>
            <p:cNvSpPr>
              <a:spLocks noChangeArrowheads="1"/>
            </p:cNvSpPr>
            <p:nvPr/>
          </p:nvSpPr>
          <p:spPr bwMode="auto">
            <a:xfrm>
              <a:off x="2426" y="1011"/>
              <a:ext cx="2450" cy="269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US GAAP 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IFRS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SBR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GRI G3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Statutory 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MD&amp;A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blackWhite">
            <a:xfrm>
              <a:off x="2806" y="1158"/>
              <a:ext cx="1306" cy="1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63500" tIns="0" rIns="64800" bIns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r>
                <a:rPr lang="en-US" sz="1600" b="1" cap="all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+mn-lt"/>
                  <a:cs typeface="+mn-cs"/>
                </a:rPr>
                <a:t>XBRL External Reporting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166767" y="1884362"/>
            <a:ext cx="4374010" cy="4273550"/>
            <a:chOff x="1292" y="1011"/>
            <a:chExt cx="2067" cy="2692"/>
          </a:xfrm>
        </p:grpSpPr>
        <p:sp>
          <p:nvSpPr>
            <p:cNvPr id="13328" name="AutoShape 12"/>
            <p:cNvSpPr>
              <a:spLocks noChangeArrowheads="1"/>
            </p:cNvSpPr>
            <p:nvPr/>
          </p:nvSpPr>
          <p:spPr bwMode="auto">
            <a:xfrm>
              <a:off x="1292" y="1011"/>
              <a:ext cx="2067" cy="269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SCOA/Trial balance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AP/AR Ledgers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General Ledger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Fixed Assets, Inventory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Documents/Entries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Parties, entities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KPIs – financial and not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Others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blackWhite">
            <a:xfrm>
              <a:off x="1951" y="1104"/>
              <a:ext cx="68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3500" tIns="0" rIns="64800" bIns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r>
                <a:rPr lang="en-US" sz="1600" b="1" cap="all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+mn-lt"/>
                  <a:cs typeface="+mn-cs"/>
                </a:rPr>
                <a:t>XBRL Global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r>
                <a:rPr lang="en-US" sz="1600" b="1" cap="all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+mn-lt"/>
                  <a:cs typeface="+mn-cs"/>
                </a:rPr>
                <a:t>Ledger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823033" y="1876430"/>
            <a:ext cx="2016660" cy="4281487"/>
            <a:chOff x="657" y="1006"/>
            <a:chExt cx="953" cy="2697"/>
          </a:xfrm>
        </p:grpSpPr>
        <p:sp>
          <p:nvSpPr>
            <p:cNvPr id="13326" name="AutoShape 15"/>
            <p:cNvSpPr>
              <a:spLocks noChangeArrowheads="1"/>
            </p:cNvSpPr>
            <p:nvPr/>
          </p:nvSpPr>
          <p:spPr bwMode="auto">
            <a:xfrm>
              <a:off x="657" y="1006"/>
              <a:ext cx="953" cy="2697"/>
            </a:xfrm>
            <a:prstGeom prst="roundRect">
              <a:avLst>
                <a:gd name="adj" fmla="val 16667"/>
              </a:avLst>
            </a:prstGeom>
            <a:solidFill>
              <a:srgbClr val="666633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>
                <a:buSzPct val="90000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Accounting</a:t>
              </a:r>
            </a:p>
            <a:p>
              <a:pPr>
                <a:buSzPct val="90000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Software</a:t>
              </a:r>
            </a:p>
            <a:p>
              <a:pPr>
                <a:buSzPct val="90000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ERP systems</a:t>
              </a:r>
            </a:p>
            <a:p>
              <a:pPr>
                <a:buSzPct val="90000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UBL</a:t>
              </a:r>
            </a:p>
            <a:p>
              <a:pPr>
                <a:buSzPct val="90000"/>
              </a:pPr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Rosettanet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Perpetua" pitchFamily="18" charset="0"/>
              </a:endParaRPr>
            </a:p>
            <a:p>
              <a:pPr>
                <a:buSzPct val="90000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ACORD </a:t>
              </a:r>
            </a:p>
            <a:p>
              <a:pPr>
                <a:buSzPct val="90000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MISMO</a:t>
              </a:r>
            </a:p>
            <a:p>
              <a:pPr>
                <a:buSzPct val="90000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FPML</a:t>
              </a:r>
            </a:p>
            <a:p>
              <a:pPr>
                <a:buSzPct val="90000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Perpetua" pitchFamily="18" charset="0"/>
                </a:rPr>
                <a:t>Others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blackWhite">
            <a:xfrm>
              <a:off x="780" y="1104"/>
              <a:ext cx="72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3500" tIns="0" rIns="64800" bIns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r>
                <a:rPr lang="en-US" sz="1600" b="1" cap="all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+mn-lt"/>
                  <a:cs typeface="+mn-cs"/>
                </a:rPr>
                <a:t>Transaction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r>
                <a:rPr lang="en-US" sz="1600" b="1" cap="all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+mn-lt"/>
                  <a:cs typeface="+mn-cs"/>
                </a:rPr>
                <a:t>Layer</a:t>
              </a:r>
            </a:p>
          </p:txBody>
        </p:sp>
      </p:grp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708997" y="3081923"/>
            <a:ext cx="10040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600" b="1">
                <a:latin typeface="Perpetua" pitchFamily="18" charset="0"/>
              </a:rPr>
              <a:t>Processes</a:t>
            </a:r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 rot="5400000">
            <a:off x="3676740" y="5524693"/>
            <a:ext cx="76200" cy="1472816"/>
          </a:xfrm>
          <a:prstGeom prst="rightBrace">
            <a:avLst>
              <a:gd name="adj1" fmla="val 1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015600" y="6248404"/>
            <a:ext cx="2450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Perpetua" pitchFamily="18" charset="0"/>
              </a:rPr>
              <a:t>Crating the seamless interface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778057" y="2870200"/>
            <a:ext cx="1857949" cy="838200"/>
          </a:xfrm>
          <a:prstGeom prst="chevron">
            <a:avLst>
              <a:gd name="adj" fmla="val 3081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External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Business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Reporting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159498" y="2870200"/>
            <a:ext cx="1741562" cy="838200"/>
          </a:xfrm>
          <a:prstGeom prst="homePlate">
            <a:avLst>
              <a:gd name="adj" fmla="val 3188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Business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Operations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96288" y="2870200"/>
            <a:ext cx="1686543" cy="838200"/>
          </a:xfrm>
          <a:prstGeom prst="chevron">
            <a:avLst>
              <a:gd name="adj" fmla="val 2755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Internal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Business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Reporting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746041" y="2870200"/>
            <a:ext cx="1982800" cy="838200"/>
          </a:xfrm>
          <a:prstGeom prst="chevron">
            <a:avLst>
              <a:gd name="adj" fmla="val 264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Investment,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Lending,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Regulation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714032" y="2870200"/>
            <a:ext cx="2025122" cy="838200"/>
          </a:xfrm>
          <a:prstGeom prst="chevron">
            <a:avLst>
              <a:gd name="adj" fmla="val 2413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/>
                </a:solidFill>
                <a:latin typeface="+mn-lt"/>
                <a:cs typeface="+mn-cs"/>
              </a:rPr>
              <a:t>Economic Policymaking</a:t>
            </a:r>
          </a:p>
        </p:txBody>
      </p:sp>
    </p:spTree>
    <p:extLst>
      <p:ext uri="{BB962C8B-B14F-4D97-AF65-F5344CB8AC3E}">
        <p14:creationId xmlns:p14="http://schemas.microsoft.com/office/powerpoint/2010/main" val="28025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Transparency and greater analytical insight and capabilities – SEC </a:t>
            </a:r>
            <a:r>
              <a:rPr lang="en-US" dirty="0" smtClean="0"/>
              <a:t>in the US and </a:t>
            </a:r>
            <a:r>
              <a:rPr lang="en-US" dirty="0"/>
              <a:t>similar </a:t>
            </a:r>
            <a:r>
              <a:rPr lang="en-US" dirty="0" smtClean="0"/>
              <a:t>global regulatory programs </a:t>
            </a:r>
          </a:p>
          <a:p>
            <a:pPr algn="l"/>
            <a:r>
              <a:rPr lang="en-US" dirty="0" smtClean="0"/>
              <a:t>Reduction of the reporting burden for businesses – SBR programs</a:t>
            </a:r>
          </a:p>
          <a:p>
            <a:pPr algn="l"/>
            <a:r>
              <a:rPr lang="en-US" dirty="0"/>
              <a:t>Efficient collection and dissemination of government information – SICONFI in Brazil, Open Government initiatives, such as the DATA Act in the US</a:t>
            </a:r>
          </a:p>
          <a:p>
            <a:pPr algn="l"/>
            <a:r>
              <a:rPr lang="en-US" dirty="0" smtClean="0"/>
              <a:t>Automation, efficiency and cost reduction in data related corporate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49" y="3450282"/>
            <a:ext cx="3444580" cy="120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19" y="2149282"/>
            <a:ext cx="3368397" cy="1566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1" y="1850066"/>
            <a:ext cx="2581352" cy="2114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3" y="3422741"/>
            <a:ext cx="3738148" cy="1386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74" y="2174091"/>
            <a:ext cx="3494520" cy="1480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50" y="4548654"/>
            <a:ext cx="3436142" cy="1269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60" y="4503213"/>
            <a:ext cx="3024055" cy="1415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89" y="4100471"/>
            <a:ext cx="1992309" cy="251431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XBRL is More Than Just Tagging Business Information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609441" y="1600205"/>
            <a:ext cx="2524828" cy="4525963"/>
          </a:xfrm>
        </p:spPr>
        <p:txBody>
          <a:bodyPr>
            <a:noAutofit/>
          </a:bodyPr>
          <a:lstStyle/>
          <a:p>
            <a:pPr marL="285750" lvl="1" indent="-285750" algn="l" eaLnBrk="0" hangingPunct="0">
              <a:buFontTx/>
              <a:buChar char="•"/>
            </a:pPr>
            <a:r>
              <a:rPr lang="en-US" dirty="0" smtClean="0"/>
              <a:t>Multi-dimensional business and financial data representations</a:t>
            </a:r>
          </a:p>
          <a:p>
            <a:pPr marL="285750" lvl="1" indent="-285750" algn="l" eaLnBrk="0" hangingPunct="0">
              <a:buFontTx/>
              <a:buChar char="•"/>
            </a:pPr>
            <a:r>
              <a:rPr lang="en-US" dirty="0" smtClean="0"/>
              <a:t>Flexibility of business reporting vocabularies (i.e. taxonomies)</a:t>
            </a:r>
          </a:p>
          <a:p>
            <a:pPr marL="285750" lvl="1" indent="-285750" algn="l" eaLnBrk="0" hangingPunct="0">
              <a:buFontTx/>
              <a:buChar char="•"/>
            </a:pPr>
            <a:r>
              <a:rPr lang="en-US" dirty="0" smtClean="0"/>
              <a:t>Mathematical relationships between concepts</a:t>
            </a:r>
          </a:p>
          <a:p>
            <a:pPr marL="285750" lvl="1" indent="-285750" algn="l" eaLnBrk="0" hangingPunct="0">
              <a:buFontTx/>
              <a:buChar char="•"/>
            </a:pPr>
            <a:r>
              <a:rPr lang="en-US" dirty="0" smtClean="0"/>
              <a:t>Flexibility about how to present information to users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90" y="3534627"/>
            <a:ext cx="1838522" cy="1163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32" y="6258988"/>
            <a:ext cx="3555074" cy="370417"/>
          </a:xfrm>
          <a:prstGeom prst="rect">
            <a:avLst/>
          </a:prstGeom>
        </p:spPr>
      </p:pic>
      <p:pic>
        <p:nvPicPr>
          <p:cNvPr id="15" name="Picture 2" descr="C:\Users\Gian\Documents\XBRL Basic Graphic Resources\Chemical Element fragments\center_2.png"/>
          <p:cNvPicPr>
            <a:picLocks noChangeAspect="1" noChangeArrowheads="1"/>
          </p:cNvPicPr>
          <p:nvPr/>
        </p:nvPicPr>
        <p:blipFill>
          <a:blip r:embed="rId2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76" y="3534627"/>
            <a:ext cx="1838522" cy="11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XBRL FR and XBRL 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smtClean="0"/>
              <a:t>XBRL for Financial Reporting (XBRL FR) or, more generally, XBRL for End Reporting (XBRL ER)</a:t>
            </a:r>
          </a:p>
          <a:p>
            <a:pPr lvl="1" algn="l"/>
            <a:r>
              <a:rPr lang="en-US" sz="2000" dirty="0" smtClean="0"/>
              <a:t>Represents summarized reports</a:t>
            </a:r>
          </a:p>
          <a:p>
            <a:pPr lvl="1" algn="l"/>
            <a:r>
              <a:rPr lang="en-US" sz="2000" dirty="0" smtClean="0"/>
              <a:t>“Loose” data model composed by data points (fields in reports) linked by arcs (linkbases</a:t>
            </a:r>
            <a:r>
              <a:rPr lang="en-US" sz="2000" dirty="0"/>
              <a:t>) and referencing context and units information defined in separate XML fragments within the XBRL instance document</a:t>
            </a:r>
            <a:endParaRPr lang="en-US" sz="2000" dirty="0" smtClean="0"/>
          </a:p>
          <a:p>
            <a:pPr algn="l"/>
            <a:r>
              <a:rPr lang="en-US" sz="2000" dirty="0" smtClean="0"/>
              <a:t>XBRL Global Ledger (XBRL GL)</a:t>
            </a:r>
          </a:p>
          <a:p>
            <a:pPr lvl="1" algn="l"/>
            <a:r>
              <a:rPr lang="en-US" sz="2000" dirty="0" smtClean="0"/>
              <a:t>Represents detailed, “transactional” data and its mappings to data points in XBRL FR taxonomies</a:t>
            </a:r>
          </a:p>
          <a:p>
            <a:pPr lvl="1" algn="l"/>
            <a:r>
              <a:rPr lang="en-US" sz="2000" dirty="0" smtClean="0"/>
              <a:t>Structured data model (XML Schema) similar to structure of information stored in accounting/ERP software</a:t>
            </a:r>
          </a:p>
          <a:p>
            <a:pPr lvl="1" algn="l"/>
            <a:r>
              <a:rPr lang="en-US" sz="2000" dirty="0" smtClean="0"/>
              <a:t>Easy to map to</a:t>
            </a:r>
          </a:p>
          <a:p>
            <a:pPr lvl="1" algn="l"/>
            <a:r>
              <a:rPr lang="en-US" sz="2000" dirty="0" smtClean="0"/>
              <a:t>Enables greater control on data quality in end reports</a:t>
            </a:r>
          </a:p>
        </p:txBody>
      </p:sp>
    </p:spTree>
    <p:extLst>
      <p:ext uri="{BB962C8B-B14F-4D97-AF65-F5344CB8AC3E}">
        <p14:creationId xmlns:p14="http://schemas.microsoft.com/office/powerpoint/2010/main" val="3914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Standards-Driven Paradigm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No need to replace or modify existing systems</a:t>
            </a:r>
          </a:p>
          <a:p>
            <a:pPr algn="l"/>
            <a:r>
              <a:rPr lang="en-US" dirty="0" smtClean="0"/>
              <a:t>Software tools, lessons learned, business processes and knowledge bases </a:t>
            </a:r>
            <a:r>
              <a:rPr lang="en-US" dirty="0"/>
              <a:t>are </a:t>
            </a:r>
            <a:r>
              <a:rPr lang="en-US" dirty="0" smtClean="0"/>
              <a:t>reusable in different projects and domains</a:t>
            </a:r>
            <a:endParaRPr lang="en-US" dirty="0"/>
          </a:p>
          <a:p>
            <a:pPr algn="l"/>
            <a:r>
              <a:rPr lang="en-US" dirty="0"/>
              <a:t>Application-independent data accuracy and consistency and process automation</a:t>
            </a:r>
          </a:p>
          <a:p>
            <a:pPr algn="l"/>
            <a:r>
              <a:rPr lang="en-US" dirty="0"/>
              <a:t>Data </a:t>
            </a:r>
            <a:r>
              <a:rPr lang="en-US" dirty="0" smtClean="0"/>
              <a:t>transparency</a:t>
            </a:r>
            <a:endParaRPr lang="en-US" dirty="0"/>
          </a:p>
          <a:p>
            <a:pPr algn="l"/>
            <a:r>
              <a:rPr lang="en-US" dirty="0"/>
              <a:t>Minimally invasive, low cost </a:t>
            </a:r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SICONFI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5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8125884" y="1905000"/>
            <a:ext cx="3250353" cy="495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XBRL FR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367662" y="1905000"/>
            <a:ext cx="3250353" cy="495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XBRL GL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07868" y="1905000"/>
            <a:ext cx="3250353" cy="495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XBRL GL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XBRL Is Used in SICONFI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15736" y="2438405"/>
            <a:ext cx="2336191" cy="81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MSC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1015736" y="3657605"/>
            <a:ext cx="2336191" cy="81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COC </a:t>
            </a:r>
          </a:p>
          <a:p>
            <a:pPr algn="ctr"/>
            <a:r>
              <a:rPr lang="en-US" sz="1400" b="1" dirty="0" smtClean="0"/>
              <a:t>(Operations)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574" y="1447805"/>
            <a:ext cx="341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Source/Detailed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9199" y="1447805"/>
            <a:ext cx="166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Mappings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5303" y="1447805"/>
            <a:ext cx="321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Summarized </a:t>
            </a:r>
            <a:r>
              <a:rPr lang="en-US" sz="2400" b="1" dirty="0" smtClean="0">
                <a:solidFill>
                  <a:schemeClr val="accent2"/>
                </a:solidFill>
              </a:rPr>
              <a:t>Reports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633751" y="1981205"/>
            <a:ext cx="2336191" cy="81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DCASP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8633751" y="2895605"/>
            <a:ext cx="2336191" cy="81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RGF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8633751" y="3810005"/>
            <a:ext cx="2336191" cy="81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RREO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8633751" y="5638805"/>
            <a:ext cx="2336191" cy="81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COC</a:t>
            </a:r>
          </a:p>
          <a:p>
            <a:pPr algn="ctr"/>
            <a:r>
              <a:rPr lang="en-US" b="1" dirty="0" smtClean="0"/>
              <a:t>(Reports)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5" idx="6"/>
          </p:cNvCxnSpPr>
          <p:nvPr/>
        </p:nvCxnSpPr>
        <p:spPr>
          <a:xfrm flipV="1">
            <a:off x="3351927" y="2222500"/>
            <a:ext cx="5078677" cy="62249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</p:cNvCxnSpPr>
          <p:nvPr/>
        </p:nvCxnSpPr>
        <p:spPr>
          <a:xfrm flipV="1">
            <a:off x="3351927" y="2438400"/>
            <a:ext cx="5078677" cy="40659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6"/>
          </p:cNvCxnSpPr>
          <p:nvPr/>
        </p:nvCxnSpPr>
        <p:spPr>
          <a:xfrm flipV="1">
            <a:off x="3351927" y="2647950"/>
            <a:ext cx="5078677" cy="19704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6"/>
          </p:cNvCxnSpPr>
          <p:nvPr/>
        </p:nvCxnSpPr>
        <p:spPr>
          <a:xfrm>
            <a:off x="3351927" y="4064190"/>
            <a:ext cx="5078677" cy="165081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6"/>
          </p:cNvCxnSpPr>
          <p:nvPr/>
        </p:nvCxnSpPr>
        <p:spPr>
          <a:xfrm>
            <a:off x="3351927" y="4064190"/>
            <a:ext cx="5078677" cy="187941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6"/>
          </p:cNvCxnSpPr>
          <p:nvPr/>
        </p:nvCxnSpPr>
        <p:spPr>
          <a:xfrm>
            <a:off x="3351927" y="4064190"/>
            <a:ext cx="5078677" cy="210801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6"/>
          </p:cNvCxnSpPr>
          <p:nvPr/>
        </p:nvCxnSpPr>
        <p:spPr>
          <a:xfrm>
            <a:off x="3351927" y="2844990"/>
            <a:ext cx="5078677" cy="27921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6"/>
          </p:cNvCxnSpPr>
          <p:nvPr/>
        </p:nvCxnSpPr>
        <p:spPr>
          <a:xfrm>
            <a:off x="3351927" y="2844995"/>
            <a:ext cx="5078677" cy="453835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</p:cNvCxnSpPr>
          <p:nvPr/>
        </p:nvCxnSpPr>
        <p:spPr>
          <a:xfrm>
            <a:off x="3351927" y="2844990"/>
            <a:ext cx="5078677" cy="69831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6"/>
          </p:cNvCxnSpPr>
          <p:nvPr/>
        </p:nvCxnSpPr>
        <p:spPr>
          <a:xfrm>
            <a:off x="3351927" y="2844992"/>
            <a:ext cx="5078677" cy="1245695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6"/>
          </p:cNvCxnSpPr>
          <p:nvPr/>
        </p:nvCxnSpPr>
        <p:spPr>
          <a:xfrm>
            <a:off x="3351927" y="2844990"/>
            <a:ext cx="5078677" cy="138411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6"/>
          </p:cNvCxnSpPr>
          <p:nvPr/>
        </p:nvCxnSpPr>
        <p:spPr>
          <a:xfrm>
            <a:off x="3351927" y="2844990"/>
            <a:ext cx="5078677" cy="157461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633751" y="4724405"/>
            <a:ext cx="2336191" cy="81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DEFP</a:t>
            </a:r>
          </a:p>
          <a:p>
            <a:pPr algn="ctr"/>
            <a:r>
              <a:rPr lang="en-US" sz="2800" b="1" dirty="0" smtClean="0"/>
              <a:t>Outros</a:t>
            </a:r>
            <a:endParaRPr lang="en-US" b="1" dirty="0"/>
          </a:p>
        </p:txBody>
      </p:sp>
      <p:cxnSp>
        <p:nvCxnSpPr>
          <p:cNvPr id="66" name="Straight Arrow Connector 65"/>
          <p:cNvCxnSpPr>
            <a:stCxn id="5" idx="6"/>
          </p:cNvCxnSpPr>
          <p:nvPr/>
        </p:nvCxnSpPr>
        <p:spPr>
          <a:xfrm>
            <a:off x="3351927" y="2844990"/>
            <a:ext cx="5078677" cy="205086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" idx="6"/>
          </p:cNvCxnSpPr>
          <p:nvPr/>
        </p:nvCxnSpPr>
        <p:spPr>
          <a:xfrm>
            <a:off x="3351927" y="2844990"/>
            <a:ext cx="5078677" cy="227946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6"/>
          </p:cNvCxnSpPr>
          <p:nvPr/>
        </p:nvCxnSpPr>
        <p:spPr>
          <a:xfrm>
            <a:off x="3351927" y="2844990"/>
            <a:ext cx="5078677" cy="2489010"/>
          </a:xfrm>
          <a:prstGeom prst="straightConnector1">
            <a:avLst/>
          </a:prstGeom>
          <a:ln>
            <a:solidFill>
              <a:srgbClr val="67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15736" y="4953005"/>
            <a:ext cx="2336191" cy="8131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PCASP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30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7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PT" dirty="0"/>
              <a:t>Introdução </a:t>
            </a:r>
            <a:r>
              <a:rPr lang="pt-PT" dirty="0" smtClean="0"/>
              <a:t>ao </a:t>
            </a:r>
            <a:r>
              <a:rPr lang="pt-PT" dirty="0"/>
              <a:t>XBRL e XBRL </a:t>
            </a:r>
            <a:r>
              <a:rPr lang="pt-PT" dirty="0" smtClean="0"/>
              <a:t>Global </a:t>
            </a:r>
            <a:r>
              <a:rPr lang="pt-PT" dirty="0"/>
              <a:t>L</a:t>
            </a:r>
            <a:r>
              <a:rPr lang="pt-PT" dirty="0" smtClean="0"/>
              <a:t>edger</a:t>
            </a:r>
          </a:p>
          <a:p>
            <a:pPr algn="l"/>
            <a:r>
              <a:rPr lang="pt-PT" dirty="0" smtClean="0"/>
              <a:t>Introdução (rápida) </a:t>
            </a:r>
            <a:r>
              <a:rPr lang="pt-PT" dirty="0"/>
              <a:t>ao Projeto SICONFI - </a:t>
            </a:r>
            <a:r>
              <a:rPr lang="pt-PT" dirty="0" smtClean="0"/>
              <a:t>Mais depois</a:t>
            </a:r>
          </a:p>
          <a:p>
            <a:pPr algn="l"/>
            <a:r>
              <a:rPr lang="pt-PT" dirty="0" smtClean="0"/>
              <a:t>O DATA Act </a:t>
            </a:r>
            <a:r>
              <a:rPr lang="pt-PT" dirty="0"/>
              <a:t>em os EUA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873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364895" y="2749555"/>
            <a:ext cx="2302334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Information </a:t>
            </a:r>
          </a:p>
          <a:p>
            <a:pPr algn="ctr"/>
            <a:r>
              <a:rPr lang="en-A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Classification A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803854" y="3470275"/>
            <a:ext cx="577700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A.1</a:t>
            </a:r>
          </a:p>
        </p:txBody>
      </p:sp>
      <p:cxnSp>
        <p:nvCxnSpPr>
          <p:cNvPr id="11268" name="AutoShape 10"/>
          <p:cNvCxnSpPr>
            <a:cxnSpLocks noChangeShapeType="1"/>
            <a:stCxn id="11266" idx="2"/>
            <a:endCxn id="11267" idx="1"/>
          </p:cNvCxnSpPr>
          <p:nvPr/>
        </p:nvCxnSpPr>
        <p:spPr bwMode="auto">
          <a:xfrm rot="16200000" flipH="1">
            <a:off x="2461522" y="3308919"/>
            <a:ext cx="396875" cy="28779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2803854" y="3902075"/>
            <a:ext cx="577700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A.2</a:t>
            </a:r>
          </a:p>
        </p:txBody>
      </p:sp>
      <p:cxnSp>
        <p:nvCxnSpPr>
          <p:cNvPr id="11270" name="AutoShape 12"/>
          <p:cNvCxnSpPr>
            <a:cxnSpLocks noChangeShapeType="1"/>
            <a:stCxn id="11266" idx="2"/>
            <a:endCxn id="11269" idx="1"/>
          </p:cNvCxnSpPr>
          <p:nvPr/>
        </p:nvCxnSpPr>
        <p:spPr bwMode="auto">
          <a:xfrm rot="16200000" flipH="1">
            <a:off x="2245622" y="3524819"/>
            <a:ext cx="828675" cy="28779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Rectangle 14"/>
          <p:cNvSpPr>
            <a:spLocks noChangeArrowheads="1"/>
          </p:cNvSpPr>
          <p:nvPr/>
        </p:nvSpPr>
        <p:spPr bwMode="auto">
          <a:xfrm>
            <a:off x="5203530" y="3470275"/>
            <a:ext cx="579816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B.1</a:t>
            </a:r>
          </a:p>
        </p:txBody>
      </p:sp>
      <p:cxnSp>
        <p:nvCxnSpPr>
          <p:cNvPr id="11272" name="AutoShape 15"/>
          <p:cNvCxnSpPr>
            <a:cxnSpLocks noChangeShapeType="1"/>
            <a:endCxn id="11271" idx="1"/>
          </p:cNvCxnSpPr>
          <p:nvPr/>
        </p:nvCxnSpPr>
        <p:spPr bwMode="auto">
          <a:xfrm rot="16200000" flipH="1">
            <a:off x="4885533" y="3333255"/>
            <a:ext cx="396875" cy="2391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5203530" y="3902075"/>
            <a:ext cx="579816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B.2</a:t>
            </a:r>
          </a:p>
        </p:txBody>
      </p:sp>
      <p:cxnSp>
        <p:nvCxnSpPr>
          <p:cNvPr id="11274" name="AutoShape 17"/>
          <p:cNvCxnSpPr>
            <a:cxnSpLocks noChangeShapeType="1"/>
            <a:endCxn id="11273" idx="1"/>
          </p:cNvCxnSpPr>
          <p:nvPr/>
        </p:nvCxnSpPr>
        <p:spPr bwMode="auto">
          <a:xfrm rot="16200000" flipH="1">
            <a:off x="4669633" y="3549157"/>
            <a:ext cx="828675" cy="2391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6356812" y="2749555"/>
            <a:ext cx="575583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11276" name="Rectangle 20"/>
          <p:cNvSpPr>
            <a:spLocks noChangeArrowheads="1"/>
          </p:cNvSpPr>
          <p:nvPr/>
        </p:nvSpPr>
        <p:spPr bwMode="auto">
          <a:xfrm>
            <a:off x="1557462" y="5413375"/>
            <a:ext cx="2207108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Agency X</a:t>
            </a:r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2901194" y="5989642"/>
            <a:ext cx="1821976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Report X.1</a:t>
            </a:r>
          </a:p>
        </p:txBody>
      </p:sp>
      <p:cxnSp>
        <p:nvCxnSpPr>
          <p:cNvPr id="11278" name="AutoShape 22"/>
          <p:cNvCxnSpPr>
            <a:cxnSpLocks noChangeShapeType="1"/>
            <a:stCxn id="11276" idx="2"/>
            <a:endCxn id="11277" idx="1"/>
          </p:cNvCxnSpPr>
          <p:nvPr/>
        </p:nvCxnSpPr>
        <p:spPr bwMode="auto">
          <a:xfrm rot="16200000" flipH="1">
            <a:off x="2583199" y="5852619"/>
            <a:ext cx="396875" cy="2391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Rectangle 23"/>
          <p:cNvSpPr>
            <a:spLocks noChangeArrowheads="1"/>
          </p:cNvSpPr>
          <p:nvPr/>
        </p:nvSpPr>
        <p:spPr bwMode="auto">
          <a:xfrm>
            <a:off x="2901194" y="6421442"/>
            <a:ext cx="1821976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Report X.2</a:t>
            </a:r>
          </a:p>
        </p:txBody>
      </p:sp>
      <p:cxnSp>
        <p:nvCxnSpPr>
          <p:cNvPr id="11280" name="AutoShape 24"/>
          <p:cNvCxnSpPr>
            <a:cxnSpLocks noChangeShapeType="1"/>
            <a:stCxn id="11276" idx="2"/>
            <a:endCxn id="11279" idx="1"/>
          </p:cNvCxnSpPr>
          <p:nvPr/>
        </p:nvCxnSpPr>
        <p:spPr bwMode="auto">
          <a:xfrm rot="16200000" flipH="1">
            <a:off x="2367299" y="6068519"/>
            <a:ext cx="828675" cy="2391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1" name="Rectangle 25"/>
          <p:cNvSpPr>
            <a:spLocks noChangeArrowheads="1"/>
          </p:cNvSpPr>
          <p:nvPr/>
        </p:nvSpPr>
        <p:spPr bwMode="auto">
          <a:xfrm>
            <a:off x="5493437" y="5413375"/>
            <a:ext cx="2207108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Agency Y</a:t>
            </a:r>
          </a:p>
        </p:txBody>
      </p:sp>
      <p:cxnSp>
        <p:nvCxnSpPr>
          <p:cNvPr id="11282" name="AutoShape 27"/>
          <p:cNvCxnSpPr>
            <a:cxnSpLocks noChangeShapeType="1"/>
            <a:stCxn id="11281" idx="2"/>
            <a:endCxn id="11285" idx="1"/>
          </p:cNvCxnSpPr>
          <p:nvPr/>
        </p:nvCxnSpPr>
        <p:spPr bwMode="auto">
          <a:xfrm rot="16200000" flipH="1">
            <a:off x="6519174" y="5852619"/>
            <a:ext cx="396875" cy="2391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AutoShape 29"/>
          <p:cNvCxnSpPr>
            <a:cxnSpLocks noChangeShapeType="1"/>
            <a:stCxn id="11281" idx="2"/>
            <a:endCxn id="11286" idx="1"/>
          </p:cNvCxnSpPr>
          <p:nvPr/>
        </p:nvCxnSpPr>
        <p:spPr bwMode="auto">
          <a:xfrm rot="16200000" flipH="1">
            <a:off x="6303274" y="6068519"/>
            <a:ext cx="828675" cy="2391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9198755" y="5413375"/>
            <a:ext cx="1919317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Agency …</a:t>
            </a:r>
          </a:p>
        </p:txBody>
      </p:sp>
      <p:sp>
        <p:nvSpPr>
          <p:cNvPr id="11285" name="Rectangle 31"/>
          <p:cNvSpPr>
            <a:spLocks noChangeArrowheads="1"/>
          </p:cNvSpPr>
          <p:nvPr/>
        </p:nvSpPr>
        <p:spPr bwMode="auto">
          <a:xfrm>
            <a:off x="6837168" y="5989642"/>
            <a:ext cx="1821976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Report Y.1</a:t>
            </a:r>
          </a:p>
        </p:txBody>
      </p:sp>
      <p:sp>
        <p:nvSpPr>
          <p:cNvPr id="11286" name="Rectangle 32"/>
          <p:cNvSpPr>
            <a:spLocks noChangeArrowheads="1"/>
          </p:cNvSpPr>
          <p:nvPr/>
        </p:nvSpPr>
        <p:spPr bwMode="auto">
          <a:xfrm>
            <a:off x="6837168" y="6421442"/>
            <a:ext cx="1821976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Report Y.2</a:t>
            </a:r>
          </a:p>
        </p:txBody>
      </p:sp>
      <p:sp>
        <p:nvSpPr>
          <p:cNvPr id="11287" name="Text Box 40"/>
          <p:cNvSpPr txBox="1">
            <a:spLocks noChangeArrowheads="1"/>
          </p:cNvSpPr>
          <p:nvPr/>
        </p:nvSpPr>
        <p:spPr bwMode="auto">
          <a:xfrm>
            <a:off x="1282016" y="2138362"/>
            <a:ext cx="4493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b="1" dirty="0">
                <a:latin typeface="Calibri" pitchFamily="34" charset="0"/>
                <a:cs typeface="Calibri" pitchFamily="34" charset="0"/>
              </a:rPr>
              <a:t>Definitional </a:t>
            </a:r>
            <a:r>
              <a:rPr lang="en-AU" b="1" dirty="0" smtClean="0">
                <a:latin typeface="Calibri" pitchFamily="34" charset="0"/>
                <a:cs typeface="Calibri" pitchFamily="34" charset="0"/>
              </a:rPr>
              <a:t>Taxonomy – Common Dictionary</a:t>
            </a:r>
            <a:endParaRPr lang="en-A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8" name="Text Box 41"/>
          <p:cNvSpPr txBox="1">
            <a:spLocks noChangeArrowheads="1"/>
          </p:cNvSpPr>
          <p:nvPr/>
        </p:nvSpPr>
        <p:spPr bwMode="auto">
          <a:xfrm>
            <a:off x="603094" y="4981575"/>
            <a:ext cx="3737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b="1" dirty="0">
                <a:latin typeface="Calibri" pitchFamily="34" charset="0"/>
                <a:cs typeface="Calibri" pitchFamily="34" charset="0"/>
              </a:rPr>
              <a:t>Reporting </a:t>
            </a:r>
            <a:r>
              <a:rPr lang="en-AU" b="1" dirty="0" smtClean="0">
                <a:latin typeface="Calibri" pitchFamily="34" charset="0"/>
                <a:cs typeface="Calibri" pitchFamily="34" charset="0"/>
              </a:rPr>
              <a:t>Taxonomies</a:t>
            </a:r>
            <a:endParaRPr lang="en-AU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290698" y="2519363"/>
            <a:ext cx="3030572" cy="2288818"/>
            <a:chOff x="3050" y="1585"/>
            <a:chExt cx="1645" cy="1490"/>
          </a:xfrm>
        </p:grpSpPr>
        <p:sp>
          <p:nvSpPr>
            <p:cNvPr id="11299" name="Freeform 138"/>
            <p:cNvSpPr>
              <a:spLocks/>
            </p:cNvSpPr>
            <p:nvPr/>
          </p:nvSpPr>
          <p:spPr bwMode="auto">
            <a:xfrm>
              <a:off x="3518" y="1862"/>
              <a:ext cx="1131" cy="1024"/>
            </a:xfrm>
            <a:custGeom>
              <a:avLst/>
              <a:gdLst>
                <a:gd name="T0" fmla="*/ 0 w 3719"/>
                <a:gd name="T1" fmla="*/ 0 h 3704"/>
                <a:gd name="T2" fmla="*/ 63 w 3719"/>
                <a:gd name="T3" fmla="*/ 0 h 3704"/>
                <a:gd name="T4" fmla="*/ 96 w 3719"/>
                <a:gd name="T5" fmla="*/ 25 h 3704"/>
                <a:gd name="T6" fmla="*/ 96 w 3719"/>
                <a:gd name="T7" fmla="*/ 25 h 3704"/>
                <a:gd name="T8" fmla="*/ 96 w 3719"/>
                <a:gd name="T9" fmla="*/ 25 h 3704"/>
                <a:gd name="T10" fmla="*/ 96 w 3719"/>
                <a:gd name="T11" fmla="*/ 72 h 3704"/>
                <a:gd name="T12" fmla="*/ 105 w 3719"/>
                <a:gd name="T13" fmla="*/ 72 h 3704"/>
                <a:gd name="T14" fmla="*/ 88 w 3719"/>
                <a:gd name="T15" fmla="*/ 78 h 3704"/>
                <a:gd name="T16" fmla="*/ 72 w 3719"/>
                <a:gd name="T17" fmla="*/ 72 h 3704"/>
                <a:gd name="T18" fmla="*/ 80 w 3719"/>
                <a:gd name="T19" fmla="*/ 72 h 3704"/>
                <a:gd name="T20" fmla="*/ 80 w 3719"/>
                <a:gd name="T21" fmla="*/ 25 h 3704"/>
                <a:gd name="T22" fmla="*/ 63 w 3719"/>
                <a:gd name="T23" fmla="*/ 12 h 3704"/>
                <a:gd name="T24" fmla="*/ 0 w 3719"/>
                <a:gd name="T25" fmla="*/ 12 h 3704"/>
                <a:gd name="T26" fmla="*/ 0 w 3719"/>
                <a:gd name="T27" fmla="*/ 0 h 37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19"/>
                <a:gd name="T43" fmla="*/ 0 h 3704"/>
                <a:gd name="T44" fmla="*/ 3719 w 3719"/>
                <a:gd name="T45" fmla="*/ 3704 h 37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19" h="3704">
                  <a:moveTo>
                    <a:pt x="0" y="0"/>
                  </a:moveTo>
                  <a:lnTo>
                    <a:pt x="2237" y="0"/>
                  </a:lnTo>
                  <a:cubicBezTo>
                    <a:pt x="2897" y="0"/>
                    <a:pt x="3432" y="534"/>
                    <a:pt x="3432" y="1194"/>
                  </a:cubicBezTo>
                  <a:cubicBezTo>
                    <a:pt x="3432" y="1194"/>
                    <a:pt x="3432" y="1194"/>
                    <a:pt x="3432" y="1194"/>
                  </a:cubicBezTo>
                  <a:lnTo>
                    <a:pt x="3432" y="3416"/>
                  </a:lnTo>
                  <a:lnTo>
                    <a:pt x="3719" y="3416"/>
                  </a:lnTo>
                  <a:lnTo>
                    <a:pt x="3144" y="3704"/>
                  </a:lnTo>
                  <a:lnTo>
                    <a:pt x="2570" y="3416"/>
                  </a:lnTo>
                  <a:lnTo>
                    <a:pt x="2857" y="3416"/>
                  </a:lnTo>
                  <a:lnTo>
                    <a:pt x="2857" y="1194"/>
                  </a:lnTo>
                  <a:cubicBezTo>
                    <a:pt x="2857" y="852"/>
                    <a:pt x="2580" y="574"/>
                    <a:pt x="2237" y="574"/>
                  </a:cubicBezTo>
                  <a:lnTo>
                    <a:pt x="0" y="574"/>
                  </a:ln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00" name="Text Box 48"/>
            <p:cNvSpPr txBox="1">
              <a:spLocks noChangeArrowheads="1"/>
            </p:cNvSpPr>
            <p:nvPr/>
          </p:nvSpPr>
          <p:spPr bwMode="auto">
            <a:xfrm>
              <a:off x="3412" y="1585"/>
              <a:ext cx="128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AU" sz="1600">
                  <a:latin typeface="Calibri" pitchFamily="34" charset="0"/>
                  <a:cs typeface="Calibri" pitchFamily="34" charset="0"/>
                </a:rPr>
                <a:t>Define the concept once…</a:t>
              </a:r>
            </a:p>
          </p:txBody>
        </p:sp>
        <p:sp>
          <p:nvSpPr>
            <p:cNvPr id="11301" name="Text Box 49"/>
            <p:cNvSpPr txBox="1">
              <a:spLocks noChangeArrowheads="1"/>
            </p:cNvSpPr>
            <p:nvPr/>
          </p:nvSpPr>
          <p:spPr bwMode="auto">
            <a:xfrm>
              <a:off x="3050" y="2855"/>
              <a:ext cx="126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AU" sz="1600">
                  <a:latin typeface="Calibri" pitchFamily="34" charset="0"/>
                  <a:cs typeface="Calibri" pitchFamily="34" charset="0"/>
                </a:rPr>
                <a:t>… re-use on many reports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191104" y="4262439"/>
            <a:ext cx="3648188" cy="2339976"/>
            <a:chOff x="1339" y="2478"/>
            <a:chExt cx="1724" cy="1474"/>
          </a:xfrm>
        </p:grpSpPr>
        <p:sp>
          <p:nvSpPr>
            <p:cNvPr id="11293" name="Text Box 50"/>
            <p:cNvSpPr txBox="1">
              <a:spLocks noChangeArrowheads="1"/>
            </p:cNvSpPr>
            <p:nvPr/>
          </p:nvSpPr>
          <p:spPr bwMode="auto">
            <a:xfrm>
              <a:off x="1339" y="2478"/>
              <a:ext cx="295" cy="15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AU" sz="1000" b="1" dirty="0" smtClean="0">
                  <a:latin typeface="Calibri" pitchFamily="34" charset="0"/>
                  <a:cs typeface="Calibri" pitchFamily="34" charset="0"/>
                </a:rPr>
                <a:t>Address</a:t>
              </a:r>
              <a:endParaRPr lang="en-AU" sz="1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94" name="Text Box 51"/>
            <p:cNvSpPr txBox="1">
              <a:spLocks noChangeArrowheads="1"/>
            </p:cNvSpPr>
            <p:nvPr/>
          </p:nvSpPr>
          <p:spPr bwMode="auto">
            <a:xfrm>
              <a:off x="2510" y="2478"/>
              <a:ext cx="520" cy="15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AU" sz="1000" b="1" dirty="0">
                  <a:latin typeface="Calibri" pitchFamily="34" charset="0"/>
                  <a:cs typeface="Calibri" pitchFamily="34" charset="0"/>
                </a:rPr>
                <a:t>Wages &amp; Salaries</a:t>
              </a:r>
            </a:p>
          </p:txBody>
        </p:sp>
        <p:cxnSp>
          <p:nvCxnSpPr>
            <p:cNvPr id="11295" name="AutoShape 56"/>
            <p:cNvCxnSpPr>
              <a:cxnSpLocks noChangeShapeType="1"/>
              <a:stCxn id="11294" idx="2"/>
              <a:endCxn id="11277" idx="3"/>
            </p:cNvCxnSpPr>
            <p:nvPr/>
          </p:nvCxnSpPr>
          <p:spPr bwMode="auto">
            <a:xfrm rot="5400000">
              <a:off x="1893" y="2803"/>
              <a:ext cx="1047" cy="70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6" name="AutoShape 57"/>
            <p:cNvCxnSpPr>
              <a:cxnSpLocks noChangeShapeType="1"/>
              <a:stCxn id="11294" idx="2"/>
              <a:endCxn id="11286" idx="1"/>
            </p:cNvCxnSpPr>
            <p:nvPr/>
          </p:nvCxnSpPr>
          <p:spPr bwMode="auto">
            <a:xfrm rot="16200000" flipH="1">
              <a:off x="2257" y="3146"/>
              <a:ext cx="1319" cy="2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AutoShape 58"/>
            <p:cNvCxnSpPr>
              <a:cxnSpLocks noChangeShapeType="1"/>
              <a:stCxn id="11293" idx="3"/>
              <a:endCxn id="11285" idx="1"/>
            </p:cNvCxnSpPr>
            <p:nvPr/>
          </p:nvCxnSpPr>
          <p:spPr bwMode="auto">
            <a:xfrm>
              <a:off x="1634" y="2556"/>
              <a:ext cx="1428" cy="112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8" name="AutoShape 59"/>
            <p:cNvCxnSpPr>
              <a:cxnSpLocks noChangeShapeType="1"/>
              <a:stCxn id="11293" idx="3"/>
              <a:endCxn id="11279" idx="3"/>
            </p:cNvCxnSpPr>
            <p:nvPr/>
          </p:nvCxnSpPr>
          <p:spPr bwMode="auto">
            <a:xfrm>
              <a:off x="1634" y="2556"/>
              <a:ext cx="429" cy="1396"/>
            </a:xfrm>
            <a:prstGeom prst="curvedConnector3">
              <a:avLst>
                <a:gd name="adj1" fmla="val 125181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91" name="Rectangle 5"/>
          <p:cNvSpPr>
            <a:spLocks noChangeArrowheads="1"/>
          </p:cNvSpPr>
          <p:nvPr/>
        </p:nvSpPr>
        <p:spPr bwMode="auto">
          <a:xfrm>
            <a:off x="3859794" y="2747967"/>
            <a:ext cx="2302334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Information </a:t>
            </a:r>
          </a:p>
          <a:p>
            <a:pPr algn="ctr"/>
            <a:r>
              <a:rPr lang="en-AU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Classification 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XBRL Is Used in SICONFI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752" y="1600200"/>
            <a:ext cx="1018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Standard Business Reporting (SBR) Taxonomy Architecture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917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Digital Accountability and Transparency Act (DATA) in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8012" y="1752600"/>
            <a:ext cx="8675576" cy="4495800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b="1" dirty="0" smtClean="0">
                <a:ea typeface="ＭＳ Ｐゴシック" panose="020B0600070205080204" pitchFamily="34" charset="-128"/>
              </a:rPr>
              <a:t>It’s all about open data</a:t>
            </a:r>
          </a:p>
          <a:p>
            <a:pPr algn="l"/>
            <a:r>
              <a:rPr lang="en-US" altLang="en-US" sz="2800" b="1" dirty="0" smtClean="0">
                <a:ea typeface="ＭＳ Ｐゴシック" panose="020B0600070205080204" pitchFamily="34" charset="-128"/>
              </a:rPr>
              <a:t>The transformation: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Government-wide data standards; comprehensive publication requirements</a:t>
            </a:r>
          </a:p>
          <a:p>
            <a:pPr algn="l"/>
            <a:r>
              <a:rPr lang="en-US" altLang="en-US" sz="2800" b="1" dirty="0" smtClean="0">
                <a:ea typeface="ＭＳ Ｐゴシック" panose="020B0600070205080204" pitchFamily="34" charset="-128"/>
              </a:rPr>
              <a:t>The scope: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Federal financial, assistance, procurement, and performance reporting</a:t>
            </a:r>
          </a:p>
          <a:p>
            <a:pPr algn="l"/>
            <a:r>
              <a:rPr lang="en-US" altLang="en-US" sz="2800" b="1" dirty="0" smtClean="0">
                <a:ea typeface="ＭＳ Ｐゴシック" panose="020B0600070205080204" pitchFamily="34" charset="-128"/>
              </a:rPr>
              <a:t>The driver: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Legislative mandate</a:t>
            </a:r>
            <a:endParaRPr lang="en-US" altLang="en-US" sz="2800" b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9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>
                <a:ea typeface="ＭＳ Ｐゴシック" panose="020B0600070205080204" pitchFamily="34" charset="-128"/>
              </a:rPr>
              <a:t>Current Landscape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Financial reporting: Agencies to Treasury</a:t>
            </a:r>
          </a:p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Payment requests: Agencies to Treasury</a:t>
            </a:r>
          </a:p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Budget planning and actions: Agencies to OMB</a:t>
            </a:r>
          </a:p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Assistance: Agencies to Commerce, GSA</a:t>
            </a:r>
          </a:p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Procurement: Agencies to GSA</a:t>
            </a:r>
          </a:p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Grants: Awardees to agencies</a:t>
            </a:r>
          </a:p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Contracts: Awardees to agencies, GSA</a:t>
            </a:r>
          </a:p>
          <a:p>
            <a:pPr algn="l"/>
            <a:r>
              <a:rPr lang="en-US" altLang="en-US" sz="2400" dirty="0" err="1" smtClean="0">
                <a:ea typeface="ＭＳ Ｐゴシック" panose="020B0600070205080204" pitchFamily="34" charset="-128"/>
              </a:rPr>
              <a:t>Subawards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: Prime awardees to OMB</a:t>
            </a:r>
          </a:p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GPRA: Agencies to Congress, OMB</a:t>
            </a:r>
          </a:p>
          <a:p>
            <a:endParaRPr lang="en-US" altLang="en-US" sz="2400" b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1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>
                <a:ea typeface="ＭＳ Ｐゴシック" panose="020B0600070205080204" pitchFamily="34" charset="-128"/>
              </a:rPr>
              <a:t>Current Shortcomings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 smtClean="0">
                <a:ea typeface="ＭＳ Ｐゴシック" panose="020B0600070205080204" pitchFamily="34" charset="-128"/>
              </a:rPr>
              <a:t>Information not available.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The public, Congress, Treasury and OMB, agency leaders, inspectors general, and even program managers don’t have the data they need.</a:t>
            </a: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pPr algn="l"/>
            <a:r>
              <a:rPr lang="en-US" altLang="en-US" sz="2400" b="1" dirty="0" smtClean="0">
                <a:ea typeface="ＭＳ Ｐゴシック" panose="020B0600070205080204" pitchFamily="34" charset="-128"/>
              </a:rPr>
              <a:t>Information not accessible.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Information is frequently available only as documents or summaries.</a:t>
            </a:r>
          </a:p>
          <a:p>
            <a:r>
              <a:rPr lang="en-US" altLang="en-US" sz="2400" b="1" dirty="0" smtClean="0">
                <a:ea typeface="ＭＳ Ｐゴシック" panose="020B0600070205080204" pitchFamily="34" charset="-128"/>
              </a:rPr>
              <a:t>Information not interoperable.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Government-wide data fields, even for basic concepts, don’t exist. Formats differ. There is no way to link spending and performance.</a:t>
            </a: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endParaRPr lang="en-US" altLang="en-US" sz="2400" b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>
                <a:ea typeface="ＭＳ Ｐゴシック" panose="020B0600070205080204" pitchFamily="34" charset="-128"/>
              </a:rPr>
              <a:t>DATA: the Basics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Treasury and OMB</a:t>
            </a:r>
          </a:p>
          <a:p>
            <a:pPr algn="l"/>
            <a:r>
              <a:rPr lang="en-US" altLang="en-US" sz="2400" dirty="0" smtClean="0">
                <a:ea typeface="ＭＳ Ｐゴシック" panose="020B0600070205080204" pitchFamily="34" charset="-128"/>
              </a:rPr>
              <a:t>Establish </a:t>
            </a:r>
            <a:r>
              <a:rPr lang="en-US" altLang="en-US" sz="2400" dirty="0">
                <a:ea typeface="ＭＳ Ｐゴシック" panose="020B0600070205080204" pitchFamily="34" charset="-128"/>
              </a:rPr>
              <a:t>government-wide identifiers</a:t>
            </a:r>
          </a:p>
          <a:p>
            <a:pPr algn="l"/>
            <a:r>
              <a:rPr lang="en-US" altLang="en-US" sz="2400" dirty="0">
                <a:ea typeface="ＭＳ Ｐゴシック" panose="020B0600070205080204" pitchFamily="34" charset="-128"/>
              </a:rPr>
              <a:t>Establish government-wide formats</a:t>
            </a:r>
          </a:p>
          <a:p>
            <a:pPr algn="l"/>
            <a:r>
              <a:rPr lang="en-US" altLang="en-US" sz="2400" dirty="0">
                <a:ea typeface="ＭＳ Ｐゴシック" panose="020B0600070205080204" pitchFamily="34" charset="-128"/>
              </a:rPr>
              <a:t>Publish grants, contracts, and internal spending on existing USASpending.gov portal</a:t>
            </a:r>
          </a:p>
          <a:p>
            <a:pPr algn="l"/>
            <a:r>
              <a:rPr lang="en-US" altLang="en-US" sz="2400" dirty="0">
                <a:ea typeface="ＭＳ Ｐゴシック" panose="020B0600070205080204" pitchFamily="34" charset="-128"/>
              </a:rPr>
              <a:t>Pilot program for consolidated reporting by grantees and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contractors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>
                <a:ea typeface="ＭＳ Ｐゴシック" panose="020B0600070205080204" pitchFamily="34" charset="-128"/>
              </a:rPr>
              <a:t>Agencies</a:t>
            </a:r>
          </a:p>
          <a:p>
            <a:pPr algn="l"/>
            <a:r>
              <a:rPr lang="en-US" altLang="en-US" sz="2400" dirty="0">
                <a:ea typeface="ＭＳ Ｐゴシック" panose="020B0600070205080204" pitchFamily="34" charset="-128"/>
              </a:rPr>
              <a:t>Apply the standards wherever applicable</a:t>
            </a:r>
          </a:p>
          <a:p>
            <a:pPr algn="l"/>
            <a:r>
              <a:rPr lang="en-US" altLang="en-US" sz="2400" dirty="0">
                <a:ea typeface="ＭＳ Ｐゴシック" panose="020B0600070205080204" pitchFamily="34" charset="-128"/>
              </a:rPr>
              <a:t>Data quality checks</a:t>
            </a:r>
          </a:p>
          <a:p>
            <a:pPr marL="0" indent="0" algn="l">
              <a:buNone/>
            </a:pPr>
            <a:r>
              <a:rPr lang="en-US" b="1" dirty="0">
                <a:ea typeface="ＭＳ Ｐゴシック" panose="020B0600070205080204" pitchFamily="34" charset="-128"/>
              </a:rPr>
              <a:t>Awardees</a:t>
            </a:r>
          </a:p>
          <a:p>
            <a:pPr algn="l"/>
            <a:r>
              <a:rPr lang="en-US" altLang="en-US" sz="2400" dirty="0">
                <a:ea typeface="ＭＳ Ｐゴシック" panose="020B0600070205080204" pitchFamily="34" charset="-128"/>
              </a:rPr>
              <a:t>Standardized reporting imposed by agencies</a:t>
            </a:r>
          </a:p>
          <a:p>
            <a:pPr marL="0" indent="0" algn="l">
              <a:buNone/>
            </a:pPr>
            <a:r>
              <a:rPr lang="en-US" b="1" dirty="0">
                <a:ea typeface="ＭＳ Ｐゴシック" panose="020B0600070205080204" pitchFamily="34" charset="-128"/>
              </a:rPr>
              <a:t>Recovery Board</a:t>
            </a:r>
          </a:p>
          <a:p>
            <a:pPr algn="l"/>
            <a:r>
              <a:rPr lang="en-US" altLang="en-US" sz="2400" dirty="0">
                <a:ea typeface="ＭＳ Ｐゴシック" panose="020B0600070205080204" pitchFamily="34" charset="-128"/>
              </a:rPr>
              <a:t>Accountability platform to Treasury</a:t>
            </a:r>
          </a:p>
        </p:txBody>
      </p:sp>
    </p:spTree>
    <p:extLst>
      <p:ext uri="{BB962C8B-B14F-4D97-AF65-F5344CB8AC3E}">
        <p14:creationId xmlns:p14="http://schemas.microsoft.com/office/powerpoint/2010/main" val="2461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>
                <a:ea typeface="ＭＳ Ｐゴシック" panose="020B0600070205080204" pitchFamily="34" charset="-128"/>
              </a:rPr>
              <a:t>DATA: Desired Impact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dirty="0" smtClean="0">
                <a:ea typeface="ＭＳ Ｐゴシック" panose="020B0600070205080204" pitchFamily="34" charset="-128"/>
              </a:rPr>
              <a:t>Public Accountability.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Citizens have access to accurate, complete, searchable data on government spending and performance</a:t>
            </a:r>
          </a:p>
          <a:p>
            <a:pPr algn="l"/>
            <a:r>
              <a:rPr lang="en-US" altLang="en-US" sz="2400" b="1" dirty="0" smtClean="0">
                <a:ea typeface="ＭＳ Ｐゴシック" panose="020B0600070205080204" pitchFamily="34" charset="-128"/>
              </a:rPr>
              <a:t>Better Management.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Congress, Treasury, OMB, agency leaders, inspectors general, program managers utilize dashboards and analytics</a:t>
            </a: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pPr algn="l"/>
            <a:r>
              <a:rPr lang="en-US" altLang="en-US" sz="2400" b="1" dirty="0" smtClean="0">
                <a:ea typeface="ＭＳ Ｐゴシック" panose="020B0600070205080204" pitchFamily="34" charset="-128"/>
              </a:rPr>
              <a:t>Automated Compliance.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Grantees and contractors report to agencies without strain; agencies automate reports to Treasury, OMB, Commerce, GSA, Congress</a:t>
            </a:r>
            <a:endParaRPr lang="en-US" altLang="en-US" sz="2400" b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en-US" dirty="0">
                <a:ea typeface="ＭＳ Ｐゴシック" panose="020B0600070205080204" pitchFamily="34" charset="-128"/>
              </a:rPr>
              <a:t>Treasury and OMB to issue guidance 1 year after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passage</a:t>
            </a:r>
          </a:p>
          <a:p>
            <a:pPr algn="l"/>
            <a:r>
              <a:rPr lang="en-US" altLang="en-US" dirty="0" smtClean="0">
                <a:ea typeface="ＭＳ Ｐゴシック" panose="020B0600070205080204" pitchFamily="34" charset="-128"/>
              </a:rPr>
              <a:t>Agencies </a:t>
            </a:r>
            <a:r>
              <a:rPr lang="en-US" altLang="en-US" dirty="0">
                <a:ea typeface="ＭＳ Ｐゴシック" panose="020B0600070205080204" pitchFamily="34" charset="-128"/>
              </a:rPr>
              <a:t>to begin using data standards 2 years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later</a:t>
            </a:r>
          </a:p>
          <a:p>
            <a:pPr algn="l"/>
            <a:r>
              <a:rPr lang="en-US" altLang="en-US" dirty="0" smtClean="0">
                <a:ea typeface="ＭＳ Ｐゴシック" panose="020B0600070205080204" pitchFamily="34" charset="-128"/>
              </a:rPr>
              <a:t>Grant/contract </a:t>
            </a:r>
            <a:r>
              <a:rPr lang="en-US" altLang="en-US" dirty="0">
                <a:ea typeface="ＭＳ Ｐゴシック" panose="020B0600070205080204" pitchFamily="34" charset="-128"/>
              </a:rPr>
              <a:t>reporting consolidation pilot starts 1 year after passage and lasts 2 years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SICONFI Helped…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Significant XBRL implementation in the G2G space in a major economy</a:t>
            </a:r>
          </a:p>
          <a:p>
            <a:pPr algn="l"/>
            <a:r>
              <a:rPr lang="en-US" dirty="0" smtClean="0"/>
              <a:t>Government SCOA used in both countries</a:t>
            </a:r>
          </a:p>
          <a:p>
            <a:pPr algn="l"/>
            <a:r>
              <a:rPr lang="en-US" dirty="0" smtClean="0"/>
              <a:t>Use of XBRL GL in conjunction with XBRL reports to</a:t>
            </a:r>
          </a:p>
          <a:p>
            <a:pPr lvl="1" algn="l"/>
            <a:r>
              <a:rPr lang="en-US" dirty="0" smtClean="0"/>
              <a:t>Simplify implementation for Government entities</a:t>
            </a:r>
          </a:p>
          <a:p>
            <a:pPr lvl="1" algn="l"/>
            <a:r>
              <a:rPr lang="en-US" dirty="0" smtClean="0"/>
              <a:t>Enhance data quality through pre-defined mappings and the ability to “push” validation rules at the USSGL (MSC) and transactional level</a:t>
            </a:r>
          </a:p>
          <a:p>
            <a:pPr algn="l"/>
            <a:r>
              <a:rPr lang="en-US" dirty="0" smtClean="0"/>
              <a:t>SBR taxonomy architecture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OBRIGADO!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Speaker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Gianluca </a:t>
            </a:r>
            <a:r>
              <a:rPr lang="en-US" dirty="0"/>
              <a:t>Garbellotto</a:t>
            </a:r>
          </a:p>
          <a:p>
            <a:pPr marL="0" indent="0">
              <a:buNone/>
            </a:pPr>
            <a:r>
              <a:rPr lang="en-US" dirty="0"/>
              <a:t>IPHIX, CEO</a:t>
            </a:r>
          </a:p>
          <a:p>
            <a:pPr marL="0" indent="0">
              <a:buNone/>
            </a:pPr>
            <a:r>
              <a:rPr lang="en-US" dirty="0" smtClean="0"/>
              <a:t>XBRL </a:t>
            </a:r>
            <a:r>
              <a:rPr lang="en-US" dirty="0"/>
              <a:t>Best Practices Board, member</a:t>
            </a:r>
          </a:p>
          <a:p>
            <a:pPr marL="0" indent="0">
              <a:buNone/>
            </a:pPr>
            <a:r>
              <a:rPr lang="en-US" dirty="0"/>
              <a:t>XBRL Global Ledger Working Group, Chair</a:t>
            </a:r>
          </a:p>
          <a:p>
            <a:pPr marL="0" indent="0">
              <a:buNone/>
            </a:pPr>
            <a:r>
              <a:rPr lang="en-US" dirty="0" smtClean="0"/>
              <a:t>gg@iphix.net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Twitter: @</a:t>
            </a:r>
            <a:r>
              <a:rPr lang="en-US" dirty="0" err="1"/>
              <a:t>iphixbrl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3412" y="3429000"/>
            <a:ext cx="7662426" cy="1398494"/>
          </a:xfrm>
        </p:spPr>
        <p:txBody>
          <a:bodyPr/>
          <a:lstStyle/>
          <a:p>
            <a:r>
              <a:rPr lang="pt-PT" b="1" dirty="0">
                <a:solidFill>
                  <a:srgbClr val="000000"/>
                </a:solidFill>
              </a:rPr>
              <a:t>Introdução </a:t>
            </a:r>
            <a:r>
              <a:rPr lang="pt-PT" b="1" dirty="0" smtClean="0">
                <a:solidFill>
                  <a:srgbClr val="000000"/>
                </a:solidFill>
              </a:rPr>
              <a:t>ao </a:t>
            </a:r>
            <a:r>
              <a:rPr lang="pt-PT" b="1" dirty="0">
                <a:solidFill>
                  <a:srgbClr val="000000"/>
                </a:solidFill>
              </a:rPr>
              <a:t>XBRL e XBRL Global Ledger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Valor </a:t>
            </a:r>
            <a:r>
              <a:rPr lang="pt-PT" dirty="0"/>
              <a:t>d</a:t>
            </a:r>
            <a:r>
              <a:rPr lang="pt-PT" dirty="0" smtClean="0"/>
              <a:t>os Padrões</a:t>
            </a:r>
            <a:endParaRPr lang="en-US" dirty="0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836612" y="2286000"/>
            <a:ext cx="6203708" cy="5551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It's About Agreement!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5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3503612" y="3124200"/>
            <a:ext cx="8112293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</a:rPr>
              <a:t>It's about (sufficient)</a:t>
            </a:r>
          </a:p>
          <a:p>
            <a:pPr algn="ctr"/>
            <a:r>
              <a:rPr lang="en-US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</a:rPr>
              <a:t> understanding.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208212" y="4648200"/>
            <a:ext cx="6723052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kern="10" dirty="0">
                <a:ln/>
                <a:solidFill>
                  <a:schemeClr val="accent3"/>
                </a:solidFill>
                <a:latin typeface="Rockwell Extra Bold" pitchFamily="18" charset="0"/>
              </a:rPr>
              <a:t>Standardize </a:t>
            </a:r>
            <a:r>
              <a:rPr lang="en-US" sz="3600" kern="10" dirty="0" smtClean="0">
                <a:ln/>
                <a:solidFill>
                  <a:schemeClr val="accent3"/>
                </a:solidFill>
                <a:latin typeface="Rockwell Extra Bold" pitchFamily="18" charset="0"/>
              </a:rPr>
              <a:t>on </a:t>
            </a:r>
          </a:p>
          <a:p>
            <a:pPr algn="ctr"/>
            <a:r>
              <a:rPr lang="en-US" sz="3600" kern="10" dirty="0" smtClean="0">
                <a:ln/>
                <a:solidFill>
                  <a:schemeClr val="accent3"/>
                </a:solidFill>
                <a:latin typeface="Rockwell Extra Bold" pitchFamily="18" charset="0"/>
              </a:rPr>
              <a:t>STANDARDS</a:t>
            </a:r>
            <a:endParaRPr lang="en-US" sz="3600" kern="10" dirty="0">
              <a:ln/>
              <a:solidFill>
                <a:schemeClr val="accent3"/>
              </a:solidFill>
              <a:latin typeface="Rockwell Extra Bold" pitchFamily="18" charset="0"/>
            </a:endParaRPr>
          </a:p>
          <a:p>
            <a:pPr algn="ctr"/>
            <a:r>
              <a:rPr lang="en-US" sz="3600" kern="10" dirty="0" smtClean="0">
                <a:ln/>
                <a:solidFill>
                  <a:schemeClr val="accent3"/>
                </a:solidFill>
                <a:latin typeface="Rockwell Extra Bold" pitchFamily="18" charset="0"/>
              </a:rPr>
              <a:t>Not TECHNOLOGY</a:t>
            </a:r>
            <a:endParaRPr lang="en-US" sz="3600" kern="10" dirty="0">
              <a:ln/>
              <a:solidFill>
                <a:schemeClr val="accent3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4" grpId="1"/>
      <p:bldP spid="5125" grpId="0" animBg="1"/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Combine a </a:t>
            </a:r>
            <a:r>
              <a:rPr lang="pt-PT" dirty="0" smtClean="0"/>
              <a:t>Infra-Estrutura com o </a:t>
            </a:r>
            <a:r>
              <a:rPr lang="pt-PT" dirty="0"/>
              <a:t>P</a:t>
            </a:r>
            <a:r>
              <a:rPr lang="pt-PT" dirty="0" smtClean="0"/>
              <a:t>adrão Correspondente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253" y="2286000"/>
            <a:ext cx="4672383" cy="3657600"/>
          </a:xfrm>
        </p:spPr>
        <p:txBody>
          <a:bodyPr>
            <a:normAutofit fontScale="92500" lnSpcReduction="20000"/>
          </a:bodyPr>
          <a:lstStyle/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Rail Road</a:t>
            </a:r>
          </a:p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Electricity</a:t>
            </a:r>
          </a:p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Telephone</a:t>
            </a:r>
          </a:p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Shipping</a:t>
            </a:r>
          </a:p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Product</a:t>
            </a:r>
          </a:p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Networking</a:t>
            </a:r>
          </a:p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Internet</a:t>
            </a:r>
          </a:p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Information</a:t>
            </a:r>
          </a:p>
          <a:p>
            <a:pPr marL="457200" indent="-457200" defTabSz="695325"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484971" y="2133600"/>
            <a:ext cx="6703854" cy="4048125"/>
          </a:xfrm>
        </p:spPr>
        <p:txBody>
          <a:bodyPr>
            <a:normAutofit/>
          </a:bodyPr>
          <a:lstStyle/>
          <a:p>
            <a:pPr marL="457200" indent="-457200" defTabSz="695325" eaLnBrk="0" hangingPunct="0">
              <a:spcBef>
                <a:spcPct val="20000"/>
              </a:spcBef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/>
              <a:t>RJ 11</a:t>
            </a:r>
          </a:p>
          <a:p>
            <a:pPr marL="457200" indent="-457200" defTabSz="695325" eaLnBrk="0" hangingPunct="0">
              <a:spcBef>
                <a:spcPct val="20000"/>
              </a:spcBef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/>
              <a:t>40’ x 8.5’ x 8’</a:t>
            </a:r>
          </a:p>
          <a:p>
            <a:pPr marL="457200" indent="-457200" defTabSz="695325" eaLnBrk="0" hangingPunct="0">
              <a:spcBef>
                <a:spcPct val="20000"/>
              </a:spcBef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/>
              <a:t>UPC</a:t>
            </a:r>
          </a:p>
          <a:p>
            <a:pPr marL="457200" indent="-457200" defTabSz="695325" eaLnBrk="0" hangingPunct="0">
              <a:spcBef>
                <a:spcPct val="20000"/>
              </a:spcBef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/>
              <a:t>HTML / SOAP / Web Services</a:t>
            </a:r>
          </a:p>
          <a:p>
            <a:pPr marL="457200" indent="-457200" defTabSz="695325" eaLnBrk="0" hangingPunct="0">
              <a:spcBef>
                <a:spcPct val="20000"/>
              </a:spcBef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/>
              <a:t>4’ 8.5”</a:t>
            </a:r>
          </a:p>
          <a:p>
            <a:pPr marL="457200" indent="-457200" defTabSz="695325" eaLnBrk="0" hangingPunct="0">
              <a:spcBef>
                <a:spcPct val="20000"/>
              </a:spcBef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/>
              <a:t>RJ 45</a:t>
            </a:r>
          </a:p>
          <a:p>
            <a:pPr marL="457200" indent="-457200" defTabSz="695325" eaLnBrk="0" hangingPunct="0">
              <a:spcBef>
                <a:spcPct val="20000"/>
              </a:spcBef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err="1"/>
              <a:t>Rosettanet</a:t>
            </a:r>
            <a:r>
              <a:rPr lang="en-US" dirty="0"/>
              <a:t>, MDDL, XBRL</a:t>
            </a:r>
          </a:p>
          <a:p>
            <a:pPr marL="457200" indent="-457200" defTabSz="695325" eaLnBrk="0" hangingPunct="0">
              <a:spcBef>
                <a:spcPct val="20000"/>
              </a:spcBef>
              <a:buFontTx/>
              <a:buAutoNum type="arabicPeriod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dirty="0" smtClean="0"/>
              <a:t>220V</a:t>
            </a:r>
            <a:r>
              <a:rPr lang="en-US" dirty="0"/>
              <a:t>, 50Hz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5612" y="5867400"/>
            <a:ext cx="538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695325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+mj-lt"/>
              <a:buAutoNum type="arabicPeriod" startAt="9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data transparency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4812" y="5105400"/>
            <a:ext cx="594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695325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+mj-lt"/>
              <a:buAutoNum type="arabicPeriod" startAt="9"/>
              <a:tabLst>
                <a:tab pos="352425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XBRL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366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XML Family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2057400"/>
            <a:ext cx="5484971" cy="45259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 smtClean="0"/>
              <a:t>XML</a:t>
            </a:r>
          </a:p>
          <a:p>
            <a:pPr lvl="1" algn="l"/>
            <a:r>
              <a:rPr lang="en-US" sz="2400" dirty="0" smtClean="0"/>
              <a:t>Rules for text and angle brackets</a:t>
            </a:r>
          </a:p>
          <a:p>
            <a:pPr algn="l"/>
            <a:r>
              <a:rPr lang="en-US" sz="2400" dirty="0" smtClean="0"/>
              <a:t>XML Schema</a:t>
            </a:r>
          </a:p>
          <a:p>
            <a:pPr lvl="1" algn="l"/>
            <a:r>
              <a:rPr lang="en-US" sz="2400" dirty="0" smtClean="0"/>
              <a:t>Validation tool for XML</a:t>
            </a:r>
          </a:p>
          <a:p>
            <a:pPr algn="l"/>
            <a:r>
              <a:rPr lang="en-US" sz="2400" dirty="0" smtClean="0"/>
              <a:t>Namespaces</a:t>
            </a:r>
          </a:p>
          <a:p>
            <a:pPr lvl="1" algn="l"/>
            <a:r>
              <a:rPr lang="en-US" sz="2400" dirty="0" smtClean="0"/>
              <a:t>Same words, different schemas</a:t>
            </a:r>
          </a:p>
          <a:p>
            <a:pPr algn="l"/>
            <a:r>
              <a:rPr lang="en-US" sz="2400" dirty="0" err="1" smtClean="0"/>
              <a:t>XLink</a:t>
            </a:r>
            <a:endParaRPr lang="en-US" sz="2400" dirty="0" smtClean="0"/>
          </a:p>
          <a:p>
            <a:pPr lvl="1" algn="l"/>
            <a:r>
              <a:rPr lang="en-US" sz="2400" dirty="0" smtClean="0"/>
              <a:t>Ties XML to internal and external references</a:t>
            </a:r>
          </a:p>
          <a:p>
            <a:pPr algn="l"/>
            <a:r>
              <a:rPr lang="en-US" sz="2400" dirty="0" smtClean="0"/>
              <a:t>XSL and CSS</a:t>
            </a:r>
          </a:p>
          <a:p>
            <a:pPr lvl="1" algn="l"/>
            <a:r>
              <a:rPr lang="en-US" sz="2400" dirty="0" smtClean="0"/>
              <a:t>XML with “Style”</a:t>
            </a:r>
          </a:p>
        </p:txBody>
      </p:sp>
      <p:pic>
        <p:nvPicPr>
          <p:cNvPr id="27652" name="Picture 4" descr="19990430_1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209800"/>
            <a:ext cx="5891265" cy="401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27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0" t="15473"/>
          <a:stretch/>
        </p:blipFill>
        <p:spPr bwMode="auto">
          <a:xfrm>
            <a:off x="5408612" y="2345248"/>
            <a:ext cx="6213168" cy="431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XML Without Agreement …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5"/>
            <a:ext cx="4977104" cy="4525963"/>
          </a:xfrm>
        </p:spPr>
        <p:txBody>
          <a:bodyPr/>
          <a:lstStyle/>
          <a:p>
            <a:r>
              <a:rPr lang="en-US" dirty="0" smtClean="0"/>
              <a:t>XML is “self-defining?”</a:t>
            </a:r>
          </a:p>
          <a:p>
            <a:pPr algn="l"/>
            <a:r>
              <a:rPr lang="en-US" dirty="0" smtClean="0"/>
              <a:t>Sure, this looks simple: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515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3" t="15743" r="833" b="751"/>
          <a:stretch/>
        </p:blipFill>
        <p:spPr bwMode="auto">
          <a:xfrm>
            <a:off x="5637212" y="2166125"/>
            <a:ext cx="6389795" cy="45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is just SYNTAX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609441" y="1600205"/>
            <a:ext cx="4570809" cy="45259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But how “self-defining” is this?</a:t>
            </a:r>
          </a:p>
          <a:p>
            <a:pPr algn="l"/>
            <a:r>
              <a:rPr lang="en-US" dirty="0" smtClean="0"/>
              <a:t>To a computer (XML parser), they are the same</a:t>
            </a:r>
          </a:p>
          <a:p>
            <a:pPr algn="l"/>
            <a:r>
              <a:rPr lang="en-US" dirty="0" smtClean="0"/>
              <a:t>The tags (element names) provide no semantic knowledge to the program</a:t>
            </a:r>
          </a:p>
        </p:txBody>
      </p:sp>
    </p:spTree>
    <p:extLst>
      <p:ext uri="{BB962C8B-B14F-4D97-AF65-F5344CB8AC3E}">
        <p14:creationId xmlns:p14="http://schemas.microsoft.com/office/powerpoint/2010/main" val="290463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684211" y="1597656"/>
            <a:ext cx="5410201" cy="466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Today over </a:t>
            </a:r>
            <a:r>
              <a:rPr lang="en-US" sz="2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65,000 </a:t>
            </a: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International public companies release financial results half yearly and quarterly…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But the contents are not organized. The data must be reentered into computer applications for interpretation</a:t>
            </a:r>
            <a:r>
              <a:rPr lang="en-US" sz="2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What if financial documents </a:t>
            </a:r>
            <a:b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included </a:t>
            </a:r>
            <a:r>
              <a:rPr lang="en-US" sz="2200" b="1" i="1" dirty="0">
                <a:latin typeface="+mj-lt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 content (</a:t>
            </a:r>
            <a:r>
              <a:rPr lang="en-US" sz="2200" b="1" dirty="0">
                <a:latin typeface="+mj-lt"/>
              </a:rPr>
              <a:t>€</a:t>
            </a: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75,453) </a:t>
            </a:r>
            <a:b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2200" b="1" i="1" dirty="0">
                <a:latin typeface="+mj-lt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 structure </a:t>
            </a:r>
            <a:b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200" b="1" dirty="0">
                <a:latin typeface="+mj-lt"/>
              </a:rPr>
              <a:t>€</a:t>
            </a:r>
            <a:r>
              <a:rPr lang="en-US" sz="2200" dirty="0">
                <a:latin typeface="+mj-lt"/>
                <a:ea typeface="Arial Unicode MS" pitchFamily="34" charset="-128"/>
                <a:cs typeface="Arial Unicode MS" pitchFamily="34" charset="-128"/>
              </a:rPr>
              <a:t>75,453=net income for Q1/2011)?</a:t>
            </a:r>
            <a:r>
              <a:rPr lang="en-US" sz="2200" i="1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200" i="1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200" i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ENTER XBRL</a:t>
            </a:r>
            <a:endParaRPr lang="en-US" sz="2200" i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047" y="2364209"/>
            <a:ext cx="3902117" cy="31019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943" y="2286000"/>
            <a:ext cx="3351927" cy="245596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2639" y="3886195"/>
            <a:ext cx="3315952" cy="19319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3062" y="4648200"/>
            <a:ext cx="3902117" cy="19018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8902" y="2590800"/>
            <a:ext cx="4007875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Catalyst: Standardizing Business Reporting</a:t>
            </a:r>
          </a:p>
        </p:txBody>
      </p:sp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046" y="4191000"/>
            <a:ext cx="5078677" cy="264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52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RANSITIONS" val="Custom"/>
  <p:tag name="CUSTOMTRANSITION" val="Content to Conten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Dual"/>
  <p:tag name="BULLETEDBORDER" val="Bevel-Single"/>
  <p:tag name="DRAWINGBORDER" val="Square-Small"/>
  <p:tag name="PICTUREBORDER" val="Square-Small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OFX_CACHE_PICTURE 32" val="C:\DOCUME~1\ECOHEN~1\LOCALS~1\Temp\OfficeFX\ofxF37DF70\6BCF2B3A.EMF"/>
  <p:tag name="OFX_CACHE_PICTURE 43" val="C:\DOCUME~1\ECOHEN~1\LOCALS~1\Temp\OfficeFX\ofxF37DF70\19BCBA85.EMF"/>
  <p:tag name="OFX_CACHE_PICTURE 54" val="C:\DOCUME~1\ECOHEN~1\LOCALS~1\Temp\OfficeFX\ofxF37DF70\751FAE47.EMF"/>
  <p:tag name="OFX_CACHE_PICTURE 65" val="C:\DOCUME~1\ECOHEN~1\LOCALS~1\Temp\OfficeFX\ofxF37DF70\6DE4AD5.EMF"/>
  <p:tag name="OFX_CACHE_PICTURE 76" val="C:\DOCUME~1\ECOHEN~1\LOCALS~1\Temp\OfficeFX\ofxF37DF70\50316D5E.EMF"/>
  <p:tag name="OFX_CACHE_PICTURE 109" val="C:\DOCUME~1\ECOHEN~1\LOCALS~1\Temp\OfficeFX\ofxF37DF70\3B37DC0D.EMF"/>
</p:tagLst>
</file>

<file path=ppt/theme/theme1.xml><?xml version="1.0" encoding="utf-8"?>
<a:theme xmlns:a="http://schemas.openxmlformats.org/drawingml/2006/main" name="IPHIX_2014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IPHIX_2014.thmx</Template>
  <TotalTime>1317</TotalTime>
  <Words>1339</Words>
  <Application>Microsoft Office PowerPoint</Application>
  <PresentationFormat>Personalizar</PresentationFormat>
  <Paragraphs>331</Paragraphs>
  <Slides>29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IPHIX_2014</vt:lpstr>
      <vt:lpstr>A Experiência do Projeto SICONFI</vt:lpstr>
      <vt:lpstr>Agenda</vt:lpstr>
      <vt:lpstr>Introdução ao XBRL e XBRL Global Ledger</vt:lpstr>
      <vt:lpstr>O Valor dos Padrões</vt:lpstr>
      <vt:lpstr>Combine a Infra-Estrutura com o Padrão Correspondente</vt:lpstr>
      <vt:lpstr>XML Family</vt:lpstr>
      <vt:lpstr>XML Without Agreement …</vt:lpstr>
      <vt:lpstr>… is just SYNTAX</vt:lpstr>
      <vt:lpstr>Catalyst: Standardizing Business Reporting</vt:lpstr>
      <vt:lpstr>Catalyst: Standardize Management Reporting</vt:lpstr>
      <vt:lpstr>Some “Problems” with Today’s Model</vt:lpstr>
      <vt:lpstr>XBRL: Three Primary Components</vt:lpstr>
      <vt:lpstr>Where is it relevant? – The BRSC</vt:lpstr>
      <vt:lpstr>How Is It Used?</vt:lpstr>
      <vt:lpstr>XBRL is More Than Just Tagging Business Information</vt:lpstr>
      <vt:lpstr>XBRL FR and XBRL GL</vt:lpstr>
      <vt:lpstr>The Standards-Driven Paradigm Shift</vt:lpstr>
      <vt:lpstr>Projeto SICONFI</vt:lpstr>
      <vt:lpstr>How XBRL Is Used in SICONFI</vt:lpstr>
      <vt:lpstr>How XBRL Is Used in SICONFI</vt:lpstr>
      <vt:lpstr>The Digital Accountability and Transparency Act (DATA) in the USA</vt:lpstr>
      <vt:lpstr>Overview</vt:lpstr>
      <vt:lpstr>Current Landscape</vt:lpstr>
      <vt:lpstr>Current Shortcomings</vt:lpstr>
      <vt:lpstr>DATA: the Basics</vt:lpstr>
      <vt:lpstr>DATA: Desired Impact</vt:lpstr>
      <vt:lpstr>Implementation</vt:lpstr>
      <vt:lpstr>Project SICONFI Helped…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Gianluca Garbellotto</dc:creator>
  <cp:lastModifiedBy>Silvana de Jesus Ferreira</cp:lastModifiedBy>
  <cp:revision>112</cp:revision>
  <dcterms:created xsi:type="dcterms:W3CDTF">2013-01-08T16:08:13Z</dcterms:created>
  <dcterms:modified xsi:type="dcterms:W3CDTF">2014-05-27T18:02:59Z</dcterms:modified>
</cp:coreProperties>
</file>