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29" r:id="rId2"/>
    <p:sldId id="391" r:id="rId3"/>
    <p:sldId id="437" r:id="rId4"/>
    <p:sldId id="438" r:id="rId5"/>
    <p:sldId id="439" r:id="rId6"/>
    <p:sldId id="445" r:id="rId7"/>
    <p:sldId id="446" r:id="rId8"/>
    <p:sldId id="440" r:id="rId9"/>
    <p:sldId id="441" r:id="rId10"/>
    <p:sldId id="442" r:id="rId11"/>
    <p:sldId id="398" r:id="rId12"/>
    <p:sldId id="443" r:id="rId13"/>
    <p:sldId id="444" r:id="rId14"/>
    <p:sldId id="421" r:id="rId15"/>
    <p:sldId id="424" r:id="rId16"/>
    <p:sldId id="426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99"/>
    <a:srgbClr val="FF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3" autoAdjust="0"/>
    <p:restoredTop sz="94574" autoAdjust="0"/>
  </p:normalViewPr>
  <p:slideViewPr>
    <p:cSldViewPr>
      <p:cViewPr>
        <p:scale>
          <a:sx n="81" d="100"/>
          <a:sy n="81" d="100"/>
        </p:scale>
        <p:origin x="-138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8B8899B-B429-46CC-8FD5-CF21895ECE6E}" type="datetimeFigureOut">
              <a:rPr lang="pt-BR"/>
              <a:pPr>
                <a:defRPr/>
              </a:pPr>
              <a:t>27/05/2014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76D7FB4-7098-4F88-B4E6-2E6FD2FB1A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3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7B3E90-A468-424C-96FA-CED4944FA074}" type="slidenum">
              <a:rPr lang="pt-BR" smtClean="0"/>
              <a:pPr/>
              <a:t>1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F612CF-2A2E-400D-9D43-3A2538EB195B}" type="slidenum">
              <a:rPr lang="pt-BR" smtClean="0"/>
              <a:pPr/>
              <a:t>10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F612CF-2A2E-400D-9D43-3A2538EB195B}" type="slidenum">
              <a:rPr lang="pt-BR" smtClean="0"/>
              <a:pPr/>
              <a:t>11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F612CF-2A2E-400D-9D43-3A2538EB195B}" type="slidenum">
              <a:rPr lang="pt-BR" smtClean="0"/>
              <a:pPr/>
              <a:t>12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F612CF-2A2E-400D-9D43-3A2538EB195B}" type="slidenum">
              <a:rPr lang="pt-BR" smtClean="0"/>
              <a:pPr/>
              <a:t>13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F612CF-2A2E-400D-9D43-3A2538EB195B}" type="slidenum">
              <a:rPr lang="pt-BR" smtClean="0"/>
              <a:pPr/>
              <a:t>14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F612CF-2A2E-400D-9D43-3A2538EB195B}" type="slidenum">
              <a:rPr lang="pt-BR" smtClean="0"/>
              <a:pPr/>
              <a:t>15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5540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A8E6393-7B15-4AA2-ABA9-E13912E97B26}" type="slidenum">
              <a:rPr lang="pt-BR" sz="1200"/>
              <a:pPr algn="r"/>
              <a:t>16</a:t>
            </a:fld>
            <a:endParaRPr lang="pt-B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F612CF-2A2E-400D-9D43-3A2538EB195B}" type="slidenum">
              <a:rPr lang="pt-BR" smtClean="0"/>
              <a:pPr/>
              <a:t>2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F612CF-2A2E-400D-9D43-3A2538EB195B}" type="slidenum">
              <a:rPr lang="pt-BR" smtClean="0"/>
              <a:pPr/>
              <a:t>3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F612CF-2A2E-400D-9D43-3A2538EB195B}" type="slidenum">
              <a:rPr lang="pt-BR" smtClean="0"/>
              <a:pPr/>
              <a:t>4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F612CF-2A2E-400D-9D43-3A2538EB195B}" type="slidenum">
              <a:rPr lang="pt-BR" smtClean="0"/>
              <a:pPr/>
              <a:t>5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F612CF-2A2E-400D-9D43-3A2538EB195B}" type="slidenum">
              <a:rPr lang="pt-BR" smtClean="0"/>
              <a:pPr/>
              <a:t>6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F612CF-2A2E-400D-9D43-3A2538EB195B}" type="slidenum">
              <a:rPr lang="pt-BR" smtClean="0"/>
              <a:pPr/>
              <a:t>7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F612CF-2A2E-400D-9D43-3A2538EB195B}" type="slidenum">
              <a:rPr lang="pt-BR" smtClean="0"/>
              <a:pPr/>
              <a:t>8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F612CF-2A2E-400D-9D43-3A2538EB195B}" type="slidenum">
              <a:rPr lang="pt-BR" smtClean="0"/>
              <a:pPr/>
              <a:t>9</a:t>
            </a:fld>
            <a:endParaRPr 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374CC-0443-4DE3-BE55-CD1D0EB5DD6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2F26E-77A7-4522-9C27-AAEFCB9C0A5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906B2-6438-480B-A51E-FEFCADF157A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E511A-514D-4D92-8351-29439E1E12C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F6150-D0C5-41E9-A86D-E80CD827B65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ABDD1-F3C2-41EE-A0A0-33D3C5306BE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EE241-6804-46C1-A7A1-7261D21053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E16BC-F6E3-4C35-8750-6EF94B1BDF1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EA4A4-AD76-4553-A59F-9D3F6A15845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8DBB4-B42A-46EC-878E-1D4158065EA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BD40E-E5E7-4453-AC32-FC757C54434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5CBBAAF-5678-465B-86EE-E3333E2E0FE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11560" y="260648"/>
          <a:ext cx="7920880" cy="2088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76" name="Foto do Photo Editor" r:id="rId4" imgW="200159" imgH="228571" progId="">
                  <p:embed/>
                </p:oleObj>
              </mc:Choice>
              <mc:Fallback>
                <p:oleObj name="Foto do Photo Editor" r:id="rId4" imgW="200159" imgH="22857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60648"/>
                        <a:ext cx="7920880" cy="2088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683568" y="332656"/>
            <a:ext cx="77048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4.320/64 E AS PERSPECTIVAS DO MARCO LEGAL DO ORÇAMENTO E DA CONTABILIDADE APLICADOS AO </a:t>
            </a:r>
            <a:r>
              <a:rPr lang="pt-BR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SETOR </a:t>
            </a:r>
            <a:r>
              <a:rPr lang="pt-BR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PÚBLICO NO BRASIL</a:t>
            </a:r>
            <a:endParaRPr lang="pt-BR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8" descr="logo_CF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6764" y="2636911"/>
            <a:ext cx="1511300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7308850" y="6092825"/>
            <a:ext cx="1295400" cy="765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037" name="Text Box 9"/>
          <p:cNvSpPr txBox="1">
            <a:spLocks noChangeArrowheads="1"/>
          </p:cNvSpPr>
          <p:nvPr/>
        </p:nvSpPr>
        <p:spPr bwMode="auto">
          <a:xfrm>
            <a:off x="2123728" y="5157192"/>
            <a:ext cx="525658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pt-BR" sz="1400" b="1" dirty="0">
                <a:latin typeface="Arial Narrow" pitchFamily="34" charset="0"/>
              </a:rPr>
              <a:t>Grupo de Estudo da Área Pública do CFC</a:t>
            </a:r>
          </a:p>
          <a:p>
            <a:pPr algn="ctr">
              <a:spcBef>
                <a:spcPct val="50000"/>
              </a:spcBef>
            </a:pPr>
            <a:r>
              <a:rPr kumimoji="1" lang="pt-BR" sz="1400" b="1" dirty="0" smtClean="0">
                <a:latin typeface="Arial Narrow" pitchFamily="34" charset="0"/>
              </a:rPr>
              <a:t>Coordenador </a:t>
            </a:r>
            <a:r>
              <a:rPr kumimoji="1" lang="pt-BR" sz="1400" b="1" dirty="0">
                <a:latin typeface="Arial Narrow" pitchFamily="34" charset="0"/>
              </a:rPr>
              <a:t>Adjunto: Joaquim </a:t>
            </a:r>
            <a:r>
              <a:rPr kumimoji="1" lang="pt-BR" sz="1400" b="1" dirty="0" smtClean="0">
                <a:latin typeface="Arial Narrow" pitchFamily="34" charset="0"/>
              </a:rPr>
              <a:t>Liberalquino</a:t>
            </a:r>
            <a:endParaRPr kumimoji="1" lang="pt-BR" sz="1400" b="1" dirty="0">
              <a:latin typeface="Arial Narrow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699792" y="3140968"/>
            <a:ext cx="33829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pt-BR" sz="1600" b="1" dirty="0">
                <a:latin typeface="Arial Narrow" pitchFamily="34" charset="0"/>
              </a:rPr>
              <a:t>Conselho Federal de Contabilidade</a:t>
            </a:r>
          </a:p>
        </p:txBody>
      </p:sp>
      <p:pic>
        <p:nvPicPr>
          <p:cNvPr id="9" name="Imagem 8" descr="https://www.tesouro.fazenda.gov.br/documents/10180/21613/sbcasp/625dc1f6-64ff-49e3-adb6-df9865db0941?t=140009605660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3429000"/>
            <a:ext cx="6480720" cy="179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95736" y="260648"/>
            <a:ext cx="6696744" cy="1152128"/>
            <a:chOff x="113" y="90"/>
            <a:chExt cx="5534" cy="564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2857" y="90"/>
            <a:ext cx="2790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4788" name="Foto do Photo Editor" r:id="rId4" imgW="7430537" imgH="762106" progId="">
                    <p:embed/>
                  </p:oleObj>
                </mc:Choice>
                <mc:Fallback>
                  <p:oleObj name="Foto do Photo Editor" r:id="rId4" imgW="7430537" imgH="762106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4978"/>
                        <a:stretch>
                          <a:fillRect/>
                        </a:stretch>
                      </p:blipFill>
                      <p:spPr bwMode="auto">
                        <a:xfrm>
                          <a:off x="2857" y="90"/>
                          <a:ext cx="2790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5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" y="90"/>
              <a:ext cx="2830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113" y="563"/>
              <a:ext cx="5534" cy="9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pt-BR" sz="1200" dirty="0"/>
            </a:p>
          </p:txBody>
        </p:sp>
      </p:grp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2123728" y="260350"/>
            <a:ext cx="6696422" cy="936402"/>
          </a:xfrm>
          <a:noFill/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FF9900"/>
                </a:solidFill>
              </a:rPr>
              <a:t>Breves Conceitos</a:t>
            </a:r>
            <a:endParaRPr lang="pt-BR" sz="2800" i="1" dirty="0" smtClean="0">
              <a:solidFill>
                <a:srgbClr val="FF9900"/>
              </a:solidFill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251520" y="1772816"/>
            <a:ext cx="8605838" cy="4924425"/>
          </a:xfrm>
          <a:prstGeom prst="rect">
            <a:avLst/>
          </a:prstGeom>
          <a:noFill/>
          <a:ln w="6350" cap="rnd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Contabilidade Aplicada ao Setor Público (NBC T SP):</a:t>
            </a:r>
          </a:p>
          <a:p>
            <a:pPr algn="just">
              <a:defRPr/>
            </a:pPr>
            <a:endParaRPr lang="pt-BR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pt-BR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Função Social:</a:t>
            </a:r>
          </a:p>
          <a:p>
            <a:pPr algn="just">
              <a:defRPr/>
            </a:pPr>
            <a:r>
              <a:rPr lang="pt-BR" sz="2000" b="1" dirty="0" smtClean="0"/>
              <a:t>A Contabilidade Aplicada ao Setor Público deve refletir, sistematicamente, o ciclo da administração pública para evidenciar informações necessárias à tomada de decisões, à prestação de contas e à instrumentalização do controle social. </a:t>
            </a:r>
          </a:p>
          <a:p>
            <a:pPr algn="just">
              <a:defRPr/>
            </a:pPr>
            <a:endParaRPr lang="pt-BR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pt-BR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Orçamento – CF - 88:</a:t>
            </a:r>
          </a:p>
          <a:p>
            <a:pPr algn="ctr"/>
            <a:r>
              <a:rPr lang="pt-BR" sz="1400" dirty="0" smtClean="0"/>
              <a:t> </a:t>
            </a:r>
          </a:p>
          <a:p>
            <a:r>
              <a:rPr lang="pt-BR" sz="2000" b="1" dirty="0" smtClean="0"/>
              <a:t>Art. 165. Leis de iniciativa do Poder Executivo estabelecerão:</a:t>
            </a:r>
          </a:p>
          <a:p>
            <a:r>
              <a:rPr lang="pt-BR" sz="2000" b="1" dirty="0" smtClean="0"/>
              <a:t> </a:t>
            </a:r>
          </a:p>
          <a:p>
            <a:r>
              <a:rPr lang="pt-BR" sz="2000" b="1" dirty="0" smtClean="0"/>
              <a:t>I - o plano plurianual;</a:t>
            </a:r>
          </a:p>
          <a:p>
            <a:r>
              <a:rPr lang="pt-BR" sz="2000" b="1" dirty="0" smtClean="0"/>
              <a:t>II - as diretrizes orçamentárias;</a:t>
            </a:r>
          </a:p>
          <a:p>
            <a:r>
              <a:rPr lang="pt-BR" sz="2000" b="1" dirty="0" smtClean="0"/>
              <a:t>III - os orçamentos anuais.</a:t>
            </a:r>
          </a:p>
          <a:p>
            <a:pPr algn="just">
              <a:defRPr/>
            </a:pPr>
            <a:endParaRPr lang="pt-BR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10" descr="logo_CF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04664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95736" y="260648"/>
            <a:ext cx="6696744" cy="1152128"/>
            <a:chOff x="113" y="90"/>
            <a:chExt cx="5534" cy="564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2857" y="90"/>
            <a:ext cx="2790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205" name="Foto do Photo Editor" r:id="rId4" imgW="7430537" imgH="762106" progId="">
                    <p:embed/>
                  </p:oleObj>
                </mc:Choice>
                <mc:Fallback>
                  <p:oleObj name="Foto do Photo Editor" r:id="rId4" imgW="7430537" imgH="762106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4978"/>
                        <a:stretch>
                          <a:fillRect/>
                        </a:stretch>
                      </p:blipFill>
                      <p:spPr bwMode="auto">
                        <a:xfrm>
                          <a:off x="2857" y="90"/>
                          <a:ext cx="2790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5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" y="90"/>
              <a:ext cx="2830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113" y="563"/>
              <a:ext cx="5534" cy="9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pt-BR" sz="1200" dirty="0"/>
            </a:p>
          </p:txBody>
        </p:sp>
      </p:grp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2123728" y="260350"/>
            <a:ext cx="6696422" cy="936402"/>
          </a:xfrm>
          <a:noFill/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FF9900"/>
                </a:solidFill>
              </a:rPr>
              <a:t>PERSPECTIVA – MARCO LEGAL</a:t>
            </a:r>
            <a:endParaRPr lang="pt-BR" sz="2800" i="1" dirty="0" smtClean="0">
              <a:solidFill>
                <a:srgbClr val="FF9900"/>
              </a:solidFill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251520" y="1844824"/>
            <a:ext cx="8605838" cy="3785652"/>
          </a:xfrm>
          <a:prstGeom prst="rect">
            <a:avLst/>
          </a:prstGeom>
          <a:noFill/>
          <a:ln w="6350" cap="rnd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CENÁRIO PESSIMISTA:</a:t>
            </a:r>
          </a:p>
          <a:p>
            <a:pPr lvl="0" algn="just"/>
            <a:endParaRPr lang="pt-BR" sz="2400" b="1" dirty="0" smtClean="0"/>
          </a:p>
          <a:p>
            <a:pPr lvl="0" algn="just"/>
            <a:r>
              <a:rPr lang="pt-BR" sz="2400" b="1" dirty="0" smtClean="0"/>
              <a:t>Manutenção do mesmo marco legal sobre Direito Financeiro, Orçamentos e Balanços, perpetuando a situação atual e a ausência de incentivo ao planejamento como processo, capaz de antecipar-se às novas demandas e criação de mecanismos que estimulem o cumprimento de metas, melhore a eficiência, a eficácia e efetividade dos gastos públicos.</a:t>
            </a:r>
          </a:p>
          <a:p>
            <a:endParaRPr lang="pt-BR" b="1" dirty="0" smtClean="0"/>
          </a:p>
        </p:txBody>
      </p:sp>
      <p:pic>
        <p:nvPicPr>
          <p:cNvPr id="9" name="Picture 10" descr="logo_CF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04664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95736" y="260648"/>
            <a:ext cx="6696744" cy="1152128"/>
            <a:chOff x="113" y="90"/>
            <a:chExt cx="5534" cy="564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2857" y="90"/>
            <a:ext cx="2790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812" name="Foto do Photo Editor" r:id="rId4" imgW="7430537" imgH="762106" progId="">
                    <p:embed/>
                  </p:oleObj>
                </mc:Choice>
                <mc:Fallback>
                  <p:oleObj name="Foto do Photo Editor" r:id="rId4" imgW="7430537" imgH="762106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4978"/>
                        <a:stretch>
                          <a:fillRect/>
                        </a:stretch>
                      </p:blipFill>
                      <p:spPr bwMode="auto">
                        <a:xfrm>
                          <a:off x="2857" y="90"/>
                          <a:ext cx="2790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5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" y="90"/>
              <a:ext cx="2830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113" y="563"/>
              <a:ext cx="5534" cy="9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pt-BR" sz="1200" dirty="0"/>
            </a:p>
          </p:txBody>
        </p:sp>
      </p:grp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2123728" y="260350"/>
            <a:ext cx="6696422" cy="936402"/>
          </a:xfrm>
          <a:noFill/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FF9900"/>
                </a:solidFill>
              </a:rPr>
              <a:t>PERSPECTIVA – MARCO LEGAL</a:t>
            </a:r>
            <a:endParaRPr lang="pt-BR" sz="2800" i="1" dirty="0" smtClean="0">
              <a:solidFill>
                <a:srgbClr val="FF9900"/>
              </a:solidFill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251520" y="1412776"/>
            <a:ext cx="8605838" cy="5262979"/>
          </a:xfrm>
          <a:prstGeom prst="rect">
            <a:avLst/>
          </a:prstGeom>
          <a:noFill/>
          <a:ln w="6350" cap="rnd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CENÁRIO OTIMISTA:</a:t>
            </a:r>
          </a:p>
          <a:p>
            <a:pPr lvl="0" algn="just"/>
            <a:r>
              <a:rPr lang="pt-BR" sz="2400" b="1" dirty="0" smtClean="0"/>
              <a:t>Reformular o marco legal do Direito Financeiro, Orçamentos e Contabilidade para:</a:t>
            </a:r>
          </a:p>
          <a:p>
            <a:pPr lvl="0" algn="just"/>
            <a:endParaRPr lang="pt-BR" sz="2400" b="1" dirty="0" smtClean="0"/>
          </a:p>
          <a:p>
            <a:pPr lvl="0" algn="just"/>
            <a:r>
              <a:rPr lang="pt-BR" sz="2400" b="1" dirty="0" smtClean="0"/>
              <a:t>Estabelecer as diretrizes estratégicas de uma política fiscal para o Setor Público, a exemplo do que ocorre com a Política Monetária;</a:t>
            </a:r>
          </a:p>
          <a:p>
            <a:pPr lvl="0" algn="just"/>
            <a:r>
              <a:rPr lang="pt-BR" sz="2400" b="1" dirty="0" smtClean="0"/>
              <a:t> </a:t>
            </a:r>
          </a:p>
          <a:p>
            <a:pPr lvl="0" algn="just"/>
            <a:r>
              <a:rPr lang="pt-BR" sz="2400" b="1" dirty="0" smtClean="0"/>
              <a:t>Definir o Planejamento como processo essencial ao setor público;</a:t>
            </a:r>
          </a:p>
          <a:p>
            <a:pPr lvl="0" algn="just"/>
            <a:endParaRPr lang="pt-BR" sz="2400" b="1" dirty="0" smtClean="0"/>
          </a:p>
          <a:p>
            <a:pPr lvl="0" algn="just"/>
            <a:r>
              <a:rPr lang="pt-BR" sz="2400" b="1" dirty="0" smtClean="0"/>
              <a:t>Estabelecer as diretrizes dos orçamentos públicos, tendo por base o planejamento e o sistema de informação de custos.</a:t>
            </a:r>
            <a:endParaRPr lang="pt-BR" b="1" dirty="0" smtClean="0"/>
          </a:p>
        </p:txBody>
      </p:sp>
      <p:pic>
        <p:nvPicPr>
          <p:cNvPr id="9" name="Picture 10" descr="logo_CF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04664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95736" y="260648"/>
            <a:ext cx="6696744" cy="1152128"/>
            <a:chOff x="113" y="90"/>
            <a:chExt cx="5534" cy="564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2857" y="90"/>
            <a:ext cx="2790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6836" name="Foto do Photo Editor" r:id="rId4" imgW="7430537" imgH="762106" progId="">
                    <p:embed/>
                  </p:oleObj>
                </mc:Choice>
                <mc:Fallback>
                  <p:oleObj name="Foto do Photo Editor" r:id="rId4" imgW="7430537" imgH="762106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4978"/>
                        <a:stretch>
                          <a:fillRect/>
                        </a:stretch>
                      </p:blipFill>
                      <p:spPr bwMode="auto">
                        <a:xfrm>
                          <a:off x="2857" y="90"/>
                          <a:ext cx="2790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5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" y="90"/>
              <a:ext cx="2830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113" y="563"/>
              <a:ext cx="5534" cy="9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pt-BR" sz="1200" dirty="0"/>
            </a:p>
          </p:txBody>
        </p:sp>
      </p:grp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2123728" y="260350"/>
            <a:ext cx="6696422" cy="936402"/>
          </a:xfrm>
          <a:noFill/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FF9900"/>
                </a:solidFill>
              </a:rPr>
              <a:t>PERSPECTIVA – MARCO LEGAL</a:t>
            </a:r>
            <a:endParaRPr lang="pt-BR" sz="2800" i="1" dirty="0" smtClean="0">
              <a:solidFill>
                <a:srgbClr val="FF9900"/>
              </a:solidFill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251520" y="1484784"/>
            <a:ext cx="8605838" cy="4154984"/>
          </a:xfrm>
          <a:prstGeom prst="rect">
            <a:avLst/>
          </a:prstGeom>
          <a:noFill/>
          <a:ln w="6350" cap="rnd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CENÁRIO OTIMISTA:</a:t>
            </a:r>
          </a:p>
          <a:p>
            <a:pPr lvl="0" algn="just"/>
            <a:endParaRPr lang="pt-BR" sz="2400" b="1" dirty="0" smtClean="0"/>
          </a:p>
          <a:p>
            <a:pPr lvl="0" algn="just"/>
            <a:r>
              <a:rPr lang="pt-BR" sz="2400" b="1" dirty="0" smtClean="0"/>
              <a:t>Criar mecanismos de incentivo para melhoria dos gastos públicos, cumprimento de metas, elevação dos níveis de produtividade, eficiência, eficácia e efetividade;</a:t>
            </a:r>
          </a:p>
          <a:p>
            <a:pPr lvl="0" algn="just"/>
            <a:endParaRPr lang="pt-BR" sz="2400" b="1" dirty="0" smtClean="0"/>
          </a:p>
          <a:p>
            <a:pPr lvl="0" algn="just"/>
            <a:r>
              <a:rPr lang="pt-BR" sz="2400" b="1" dirty="0" smtClean="0"/>
              <a:t>Rediscutir a necessidade de controles excessivos e procedimentos que dificultam a execução orçamentária.</a:t>
            </a:r>
          </a:p>
          <a:p>
            <a:pPr lvl="0" algn="just"/>
            <a:endParaRPr lang="pt-BR" sz="2400" b="1" dirty="0" smtClean="0"/>
          </a:p>
          <a:p>
            <a:pPr lvl="0" algn="just"/>
            <a:r>
              <a:rPr lang="pt-BR" sz="2400" b="1" dirty="0" smtClean="0"/>
              <a:t>Recepcionar as NBC T SP como marco regulatório da Contabilidade Aplicada ao Setor Público.</a:t>
            </a:r>
            <a:endParaRPr lang="pt-BR" b="1" dirty="0" smtClean="0"/>
          </a:p>
        </p:txBody>
      </p:sp>
      <p:pic>
        <p:nvPicPr>
          <p:cNvPr id="9" name="Picture 10" descr="logo_CF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04664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95736" y="260648"/>
            <a:ext cx="6696744" cy="1152128"/>
            <a:chOff x="113" y="90"/>
            <a:chExt cx="5534" cy="564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2857" y="90"/>
            <a:ext cx="2790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757" name="Foto do Photo Editor" r:id="rId4" imgW="7430537" imgH="762106" progId="">
                    <p:embed/>
                  </p:oleObj>
                </mc:Choice>
                <mc:Fallback>
                  <p:oleObj name="Foto do Photo Editor" r:id="rId4" imgW="7430537" imgH="762106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4978"/>
                        <a:stretch>
                          <a:fillRect/>
                        </a:stretch>
                      </p:blipFill>
                      <p:spPr bwMode="auto">
                        <a:xfrm>
                          <a:off x="2857" y="90"/>
                          <a:ext cx="2790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5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" y="90"/>
              <a:ext cx="2830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113" y="563"/>
              <a:ext cx="5534" cy="9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pt-BR" sz="1200" dirty="0"/>
            </a:p>
          </p:txBody>
        </p:sp>
      </p:grp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2123728" y="260350"/>
            <a:ext cx="6696422" cy="936402"/>
          </a:xfrm>
          <a:noFill/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FF9900"/>
                </a:solidFill>
              </a:rPr>
              <a:t>PERSPECTIVA – MARCO LEGAL</a:t>
            </a:r>
            <a:endParaRPr lang="pt-BR" sz="2800" i="1" dirty="0" smtClean="0">
              <a:solidFill>
                <a:srgbClr val="FF9900"/>
              </a:solidFill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251520" y="1772816"/>
            <a:ext cx="8605838" cy="4401205"/>
          </a:xfrm>
          <a:prstGeom prst="rect">
            <a:avLst/>
          </a:prstGeom>
          <a:noFill/>
          <a:ln w="6350" cap="rnd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CENÁRIO OTIMISTA: </a:t>
            </a:r>
            <a:endParaRPr lang="pt-BR" sz="2000" b="1" dirty="0" smtClean="0">
              <a:solidFill>
                <a:srgbClr val="000099"/>
              </a:solidFill>
            </a:endParaRPr>
          </a:p>
          <a:p>
            <a:pPr algn="just">
              <a:defRPr/>
            </a:pPr>
            <a:endParaRPr lang="pt-BR" sz="2000" b="1" dirty="0" smtClean="0">
              <a:solidFill>
                <a:srgbClr val="000099"/>
              </a:solidFill>
            </a:endParaRPr>
          </a:p>
          <a:p>
            <a:pPr algn="just">
              <a:defRPr/>
            </a:pPr>
            <a:r>
              <a:rPr lang="pt-BR" sz="2400" b="1" dirty="0" smtClean="0"/>
              <a:t>Redefinir o papel e o modelo institucional da contabilidade no setor público, com autonomia e capacidade para reconhecimento, mensuração, registro, evidenciação e geração de informações úteis, compreensíveis, tempestivas e fidedignas;</a:t>
            </a:r>
          </a:p>
          <a:p>
            <a:pPr algn="just">
              <a:defRPr/>
            </a:pPr>
            <a:endParaRPr lang="pt-BR" sz="2400" b="1" dirty="0" smtClean="0"/>
          </a:p>
          <a:p>
            <a:pPr algn="just">
              <a:defRPr/>
            </a:pPr>
            <a:r>
              <a:rPr lang="pt-BR" sz="2400" b="1" dirty="0" smtClean="0"/>
              <a:t>Aprimorar as notas explicativas, para que ao invés de abarcarem apenas os resultados das demonstrações, apresentem critérios, práticas contábeis, situação atual e riscos previsíveis.</a:t>
            </a:r>
            <a:endParaRPr lang="pt-BR" sz="2400" b="1" dirty="0"/>
          </a:p>
        </p:txBody>
      </p:sp>
      <p:pic>
        <p:nvPicPr>
          <p:cNvPr id="9" name="Picture 10" descr="logo_CF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04664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95736" y="260648"/>
            <a:ext cx="6696744" cy="1152128"/>
            <a:chOff x="113" y="90"/>
            <a:chExt cx="5534" cy="564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2857" y="90"/>
            <a:ext cx="2790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669" name="Foto do Photo Editor" r:id="rId4" imgW="7430537" imgH="762106" progId="">
                    <p:embed/>
                  </p:oleObj>
                </mc:Choice>
                <mc:Fallback>
                  <p:oleObj name="Foto do Photo Editor" r:id="rId4" imgW="7430537" imgH="762106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4978"/>
                        <a:stretch>
                          <a:fillRect/>
                        </a:stretch>
                      </p:blipFill>
                      <p:spPr bwMode="auto">
                        <a:xfrm>
                          <a:off x="2857" y="90"/>
                          <a:ext cx="2790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5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" y="90"/>
              <a:ext cx="2830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113" y="563"/>
              <a:ext cx="5534" cy="9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pt-BR" sz="1200" dirty="0"/>
            </a:p>
          </p:txBody>
        </p:sp>
      </p:grp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2123728" y="260350"/>
            <a:ext cx="6696422" cy="936402"/>
          </a:xfrm>
          <a:noFill/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FF9900"/>
                </a:solidFill>
              </a:rPr>
              <a:t>Mensagem Final</a:t>
            </a:r>
            <a:endParaRPr lang="pt-BR" sz="2800" i="1" dirty="0" smtClean="0">
              <a:solidFill>
                <a:srgbClr val="FF9900"/>
              </a:solidFill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251520" y="1772816"/>
            <a:ext cx="8605838" cy="3416320"/>
          </a:xfrm>
          <a:prstGeom prst="rect">
            <a:avLst/>
          </a:prstGeom>
          <a:noFill/>
          <a:ln w="6350" cap="rnd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pt-BR" sz="2400" dirty="0" smtClean="0"/>
          </a:p>
          <a:p>
            <a:pPr algn="r"/>
            <a:r>
              <a:rPr lang="pt-BR" sz="2400" b="1" dirty="0" smtClean="0"/>
              <a:t>Não são as espécies mais fortes que sobrevivem</a:t>
            </a:r>
          </a:p>
          <a:p>
            <a:pPr algn="r"/>
            <a:r>
              <a:rPr lang="pt-BR" sz="2400" b="1" dirty="0" smtClean="0"/>
              <a:t> nem as mais inteligentes,</a:t>
            </a:r>
          </a:p>
          <a:p>
            <a:pPr algn="r"/>
            <a:r>
              <a:rPr lang="pt-BR" sz="2400" b="1" dirty="0" smtClean="0"/>
              <a:t> e sim as mais suscetíveis a mudanças.</a:t>
            </a:r>
          </a:p>
          <a:p>
            <a:pPr algn="r"/>
            <a:endParaRPr lang="pt-BR" sz="2400" dirty="0" smtClean="0"/>
          </a:p>
          <a:p>
            <a:pPr algn="r"/>
            <a:r>
              <a:rPr lang="pt-BR" sz="2400" b="1" dirty="0" smtClean="0"/>
              <a:t>Charles Darwin</a:t>
            </a:r>
          </a:p>
          <a:p>
            <a:pPr algn="r"/>
            <a:endParaRPr lang="en-US" sz="2400" dirty="0" smtClean="0"/>
          </a:p>
          <a:p>
            <a:pPr algn="r"/>
            <a:endParaRPr lang="pt-BR" sz="2400" dirty="0" smtClean="0"/>
          </a:p>
          <a:p>
            <a:pPr algn="just">
              <a:defRPr/>
            </a:pPr>
            <a:endParaRPr lang="pt-BR" sz="2400" b="1" dirty="0">
              <a:solidFill>
                <a:srgbClr val="000099"/>
              </a:solidFill>
            </a:endParaRPr>
          </a:p>
        </p:txBody>
      </p:sp>
      <p:pic>
        <p:nvPicPr>
          <p:cNvPr id="9" name="Picture 10" descr="logo_CF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04664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59832" y="332656"/>
            <a:ext cx="5905500" cy="1125538"/>
            <a:chOff x="113" y="90"/>
            <a:chExt cx="5534" cy="564"/>
          </a:xfrm>
        </p:grpSpPr>
        <p:graphicFrame>
          <p:nvGraphicFramePr>
            <p:cNvPr id="31746" name="Object 3"/>
            <p:cNvGraphicFramePr>
              <a:graphicFrameLocks noChangeAspect="1"/>
            </p:cNvGraphicFramePr>
            <p:nvPr/>
          </p:nvGraphicFramePr>
          <p:xfrm>
            <a:off x="2857" y="90"/>
            <a:ext cx="2790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149" name="Foto do Photo Editor" r:id="rId4" imgW="7430537" imgH="762106" progId="">
                    <p:embed/>
                  </p:oleObj>
                </mc:Choice>
                <mc:Fallback>
                  <p:oleObj name="Foto do Photo Editor" r:id="rId4" imgW="7430537" imgH="762106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4978"/>
                        <a:stretch>
                          <a:fillRect/>
                        </a:stretch>
                      </p:blipFill>
                      <p:spPr bwMode="auto">
                        <a:xfrm>
                          <a:off x="2857" y="90"/>
                          <a:ext cx="2790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175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" y="90"/>
              <a:ext cx="2830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113" y="563"/>
              <a:ext cx="5534" cy="9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pt-BR" sz="1200" dirty="0"/>
            </a:p>
          </p:txBody>
        </p:sp>
      </p:grpSp>
      <p:sp>
        <p:nvSpPr>
          <p:cNvPr id="1843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276600" y="260350"/>
            <a:ext cx="5543550" cy="792163"/>
          </a:xfrm>
          <a:noFill/>
        </p:spPr>
        <p:txBody>
          <a:bodyPr/>
          <a:lstStyle/>
          <a:p>
            <a:pPr eaLnBrk="1" hangingPunct="1"/>
            <a:r>
              <a:rPr lang="pt-BR" sz="3200" b="1" i="1" dirty="0" smtClean="0">
                <a:solidFill>
                  <a:srgbClr val="FF9900"/>
                </a:solidFill>
              </a:rPr>
              <a:t>Contatos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700213"/>
            <a:ext cx="8424862" cy="4657725"/>
          </a:xfrm>
          <a:ln w="57150">
            <a:solidFill>
              <a:srgbClr val="FF9900"/>
            </a:solidFill>
          </a:ln>
        </p:spPr>
        <p:txBody>
          <a:bodyPr/>
          <a:lstStyle/>
          <a:p>
            <a:pPr marL="174625" indent="-174625" algn="just"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pt-BR" sz="800" dirty="0" smtClean="0">
              <a:solidFill>
                <a:srgbClr val="000099"/>
              </a:solidFill>
            </a:endParaRPr>
          </a:p>
          <a:p>
            <a:pPr algn="ctr">
              <a:buFontTx/>
              <a:buNone/>
              <a:defRPr/>
            </a:pPr>
            <a:r>
              <a:rPr lang="pt-BR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</a:p>
          <a:p>
            <a:pPr algn="ctr">
              <a:buFontTx/>
              <a:buNone/>
              <a:defRPr/>
            </a:pPr>
            <a:endParaRPr lang="es-ES" sz="2400" b="1" dirty="0" smtClean="0"/>
          </a:p>
          <a:p>
            <a:pPr algn="ctr">
              <a:buFontTx/>
              <a:buNone/>
              <a:defRPr/>
            </a:pPr>
            <a:r>
              <a:rPr lang="es-ES" sz="2400" b="1" dirty="0" smtClean="0">
                <a:latin typeface="Calibri" pitchFamily="34" charset="0"/>
              </a:rPr>
              <a:t>Conselho Federal de Contabilidade</a:t>
            </a:r>
          </a:p>
          <a:p>
            <a:pPr algn="ctr">
              <a:buFontTx/>
              <a:buNone/>
              <a:defRPr/>
            </a:pPr>
            <a:r>
              <a:rPr lang="es-ES" sz="2400" b="1" dirty="0" smtClean="0">
                <a:latin typeface="Calibri" pitchFamily="34" charset="0"/>
              </a:rPr>
              <a:t>Vice Presidência Técnica do CFC</a:t>
            </a:r>
          </a:p>
          <a:p>
            <a:pPr algn="ctr">
              <a:buFontTx/>
              <a:buNone/>
              <a:defRPr/>
            </a:pPr>
            <a:r>
              <a:rPr lang="es-ES" sz="2400" dirty="0" smtClean="0">
                <a:latin typeface="Calibri" pitchFamily="34" charset="0"/>
              </a:rPr>
              <a:t>Contato: tecnica@ cfc.com.br</a:t>
            </a:r>
          </a:p>
          <a:p>
            <a:pPr algn="ctr">
              <a:buFontTx/>
              <a:buNone/>
              <a:defRPr/>
            </a:pPr>
            <a:r>
              <a:rPr lang="es-ES" sz="2400" dirty="0" smtClean="0">
                <a:latin typeface="Calibri" pitchFamily="34" charset="0"/>
              </a:rPr>
              <a:t>Fone:  (61) – 3314-9603 </a:t>
            </a:r>
          </a:p>
          <a:p>
            <a:pPr algn="ctr">
              <a:buFontTx/>
              <a:buNone/>
              <a:defRPr/>
            </a:pPr>
            <a:endParaRPr lang="es-ES" sz="2400" dirty="0" smtClean="0">
              <a:latin typeface="Calibri" pitchFamily="34" charset="0"/>
            </a:endParaRPr>
          </a:p>
          <a:p>
            <a:pPr algn="ctr">
              <a:buFontTx/>
              <a:buNone/>
              <a:defRPr/>
            </a:pPr>
            <a:r>
              <a:rPr lang="es-ES" sz="2400" b="1" dirty="0" smtClean="0">
                <a:latin typeface="Calibri" pitchFamily="34" charset="0"/>
              </a:rPr>
              <a:t>Joaquim Liberalquino</a:t>
            </a:r>
          </a:p>
          <a:p>
            <a:pPr algn="ctr">
              <a:buFontTx/>
              <a:buNone/>
              <a:defRPr/>
            </a:pPr>
            <a:r>
              <a:rPr lang="es-ES" sz="2400" dirty="0" smtClean="0">
                <a:latin typeface="Calibri" pitchFamily="34" charset="0"/>
              </a:rPr>
              <a:t>Contato: jliberalquino@globo.com</a:t>
            </a:r>
          </a:p>
          <a:p>
            <a:pPr algn="ctr">
              <a:buFontTx/>
              <a:buNone/>
              <a:defRPr/>
            </a:pPr>
            <a:r>
              <a:rPr lang="es-ES" sz="2400" dirty="0" smtClean="0">
                <a:latin typeface="Calibri" pitchFamily="34" charset="0"/>
              </a:rPr>
              <a:t>Fone:  (81) – 9975-7274 </a:t>
            </a:r>
            <a:endParaRPr lang="pt-BR" sz="2400" dirty="0" smtClean="0">
              <a:latin typeface="Calibri" pitchFamily="34" charset="0"/>
            </a:endParaRPr>
          </a:p>
          <a:p>
            <a:pPr algn="r">
              <a:buFontTx/>
              <a:buNone/>
              <a:defRPr/>
            </a:pPr>
            <a:endParaRPr lang="pt-BR" sz="1800" dirty="0" smtClean="0">
              <a:latin typeface="Calibri" pitchFamily="34" charset="0"/>
            </a:endParaRPr>
          </a:p>
          <a:p>
            <a:pPr>
              <a:defRPr/>
            </a:pPr>
            <a:endParaRPr lang="pt-BR" sz="2400" b="1" dirty="0" smtClean="0"/>
          </a:p>
        </p:txBody>
      </p:sp>
      <p:pic>
        <p:nvPicPr>
          <p:cNvPr id="9" name="Picture 10" descr="logo_CF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04664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95736" y="260648"/>
            <a:ext cx="6696744" cy="1152128"/>
            <a:chOff x="113" y="90"/>
            <a:chExt cx="5534" cy="564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2857" y="90"/>
            <a:ext cx="2790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013" name="Foto do Photo Editor" r:id="rId4" imgW="7430537" imgH="762106" progId="">
                    <p:embed/>
                  </p:oleObj>
                </mc:Choice>
                <mc:Fallback>
                  <p:oleObj name="Foto do Photo Editor" r:id="rId4" imgW="7430537" imgH="762106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4978"/>
                        <a:stretch>
                          <a:fillRect/>
                        </a:stretch>
                      </p:blipFill>
                      <p:spPr bwMode="auto">
                        <a:xfrm>
                          <a:off x="2857" y="90"/>
                          <a:ext cx="2790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5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" y="90"/>
              <a:ext cx="2830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113" y="563"/>
              <a:ext cx="5534" cy="9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pt-BR" sz="1200" dirty="0"/>
            </a:p>
          </p:txBody>
        </p:sp>
      </p:grp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2123728" y="260350"/>
            <a:ext cx="6696422" cy="936402"/>
          </a:xfrm>
          <a:noFill/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FF9900"/>
                </a:solidFill>
              </a:rPr>
              <a:t>BREVES REFLEXÕES</a:t>
            </a:r>
            <a:endParaRPr lang="pt-BR" sz="2800" i="1" dirty="0" smtClean="0">
              <a:solidFill>
                <a:srgbClr val="FF9900"/>
              </a:solidFill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251520" y="1412776"/>
            <a:ext cx="8605838" cy="4524315"/>
          </a:xfrm>
          <a:prstGeom prst="rect">
            <a:avLst/>
          </a:prstGeom>
          <a:noFill/>
          <a:ln w="6350" cap="rnd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REFLEXÕES:</a:t>
            </a:r>
          </a:p>
          <a:p>
            <a:pPr algn="just"/>
            <a:r>
              <a:rPr lang="pt-BR" sz="2000" dirty="0" smtClean="0"/>
              <a:t>Os instrumentos de planejamento definidos na CF-88 estão devidamente recepcionados na Lei nº 4.320/64?.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Qual é o papel do Planejamento hoje no Brasil?  </a:t>
            </a:r>
          </a:p>
          <a:p>
            <a:pPr algn="just"/>
            <a:endParaRPr lang="pt-BR" sz="1200" dirty="0" smtClean="0"/>
          </a:p>
          <a:p>
            <a:pPr algn="just"/>
            <a:r>
              <a:rPr lang="pt-BR" sz="2000" dirty="0" smtClean="0"/>
              <a:t>O planejamento está sendo capaz de antecipar-se às grandes demandas sociais?</a:t>
            </a:r>
          </a:p>
          <a:p>
            <a:pPr algn="just"/>
            <a:endParaRPr lang="pt-BR" sz="1200" dirty="0" smtClean="0"/>
          </a:p>
          <a:p>
            <a:pPr algn="just"/>
            <a:r>
              <a:rPr lang="pt-BR" sz="2000" dirty="0" smtClean="0"/>
              <a:t>Qual é a avaliação das unidades gestoras quanto ao relacionamento com a área de planejamento?</a:t>
            </a:r>
          </a:p>
          <a:p>
            <a:pPr algn="just"/>
            <a:endParaRPr lang="pt-BR" sz="1200" dirty="0" smtClean="0"/>
          </a:p>
          <a:p>
            <a:pPr algn="just"/>
            <a:r>
              <a:rPr lang="pt-BR" sz="2000" dirty="0" smtClean="0"/>
              <a:t>Qual o custo de manter  um orçamento meramente incremental?</a:t>
            </a:r>
          </a:p>
          <a:p>
            <a:pPr algn="just"/>
            <a:endParaRPr lang="pt-BR" sz="1200" dirty="0" smtClean="0"/>
          </a:p>
          <a:p>
            <a:pPr algn="just"/>
            <a:r>
              <a:rPr lang="pt-BR" sz="2000" dirty="0" smtClean="0"/>
              <a:t>Qual o custo dos contingenciamentos lineares sem analisar os impactos que isto provoca em cada área? </a:t>
            </a:r>
            <a:endParaRPr lang="pt-BR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10" descr="logo_CF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04664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95736" y="260648"/>
            <a:ext cx="6696744" cy="1152128"/>
            <a:chOff x="113" y="90"/>
            <a:chExt cx="5534" cy="564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2857" y="90"/>
            <a:ext cx="2790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068" name="Foto do Photo Editor" r:id="rId4" imgW="7430537" imgH="762106" progId="">
                    <p:embed/>
                  </p:oleObj>
                </mc:Choice>
                <mc:Fallback>
                  <p:oleObj name="Foto do Photo Editor" r:id="rId4" imgW="7430537" imgH="762106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4978"/>
                        <a:stretch>
                          <a:fillRect/>
                        </a:stretch>
                      </p:blipFill>
                      <p:spPr bwMode="auto">
                        <a:xfrm>
                          <a:off x="2857" y="90"/>
                          <a:ext cx="2790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5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" y="90"/>
              <a:ext cx="2830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113" y="563"/>
              <a:ext cx="5534" cy="9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pt-BR" sz="1200" dirty="0"/>
            </a:p>
          </p:txBody>
        </p:sp>
      </p:grp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2123728" y="260350"/>
            <a:ext cx="6696422" cy="936402"/>
          </a:xfrm>
          <a:noFill/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FF9900"/>
                </a:solidFill>
              </a:rPr>
              <a:t>BREVES REFLEXÕES</a:t>
            </a:r>
            <a:endParaRPr lang="pt-BR" sz="2800" i="1" dirty="0" smtClean="0">
              <a:solidFill>
                <a:srgbClr val="FF9900"/>
              </a:solidFill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251520" y="1412776"/>
            <a:ext cx="8605838" cy="4216539"/>
          </a:xfrm>
          <a:prstGeom prst="rect">
            <a:avLst/>
          </a:prstGeom>
          <a:noFill/>
          <a:ln w="6350" cap="rnd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REFLEXÕES:</a:t>
            </a:r>
          </a:p>
          <a:p>
            <a:pPr algn="just"/>
            <a:r>
              <a:rPr lang="pt-BR" sz="2000" dirty="0" smtClean="0"/>
              <a:t>Por que as despesas de dezembro de cada ano são maiores que a média das despesas dos demais meses?</a:t>
            </a:r>
          </a:p>
          <a:p>
            <a:pPr algn="just"/>
            <a:endParaRPr lang="pt-BR" sz="1200" dirty="0" smtClean="0"/>
          </a:p>
          <a:p>
            <a:pPr algn="just"/>
            <a:r>
              <a:rPr lang="pt-BR" sz="2000" dirty="0" smtClean="0"/>
              <a:t>Por que privilegiar os gastos ao invés de incentivar a economicidade?</a:t>
            </a:r>
          </a:p>
          <a:p>
            <a:pPr algn="just"/>
            <a:endParaRPr lang="pt-BR" sz="1200" dirty="0" smtClean="0"/>
          </a:p>
          <a:p>
            <a:pPr algn="just"/>
            <a:r>
              <a:rPr lang="pt-BR" sz="2000" dirty="0" smtClean="0"/>
              <a:t>Como são realizadas as análises reais sobre o processo de planejamento, os erros cometidos, a retroalimentação do sistema e o seu aprimoramento?</a:t>
            </a:r>
          </a:p>
          <a:p>
            <a:pPr algn="just"/>
            <a:endParaRPr lang="pt-BR" sz="1200" dirty="0" smtClean="0"/>
          </a:p>
          <a:p>
            <a:pPr algn="just"/>
            <a:r>
              <a:rPr lang="pt-BR" sz="2000" dirty="0" smtClean="0"/>
              <a:t>Como e de que está demonstrado o resultado obtido com as metas definidas, os avanços e retrocessos das gestões e a avaliação do PPA?</a:t>
            </a:r>
          </a:p>
          <a:p>
            <a:pPr algn="just"/>
            <a:endParaRPr lang="pt-BR" sz="1200" dirty="0" smtClean="0"/>
          </a:p>
          <a:p>
            <a:pPr algn="just"/>
            <a:r>
              <a:rPr lang="pt-BR" sz="2000" dirty="0" smtClean="0"/>
              <a:t>Qual o impacto das ações governamentais na qualidade de vida da população?</a:t>
            </a:r>
            <a:endParaRPr lang="pt-BR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10" descr="logo_CF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04664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95736" y="260648"/>
            <a:ext cx="6696744" cy="1152128"/>
            <a:chOff x="113" y="90"/>
            <a:chExt cx="5534" cy="564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2857" y="90"/>
            <a:ext cx="2790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092" name="Foto do Photo Editor" r:id="rId4" imgW="7430537" imgH="762106" progId="">
                    <p:embed/>
                  </p:oleObj>
                </mc:Choice>
                <mc:Fallback>
                  <p:oleObj name="Foto do Photo Editor" r:id="rId4" imgW="7430537" imgH="762106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4978"/>
                        <a:stretch>
                          <a:fillRect/>
                        </a:stretch>
                      </p:blipFill>
                      <p:spPr bwMode="auto">
                        <a:xfrm>
                          <a:off x="2857" y="90"/>
                          <a:ext cx="2790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5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" y="90"/>
              <a:ext cx="2830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113" y="563"/>
              <a:ext cx="5534" cy="9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pt-BR" sz="1200" dirty="0"/>
            </a:p>
          </p:txBody>
        </p:sp>
      </p:grp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2123728" y="260350"/>
            <a:ext cx="6696422" cy="936402"/>
          </a:xfrm>
          <a:noFill/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FF9900"/>
                </a:solidFill>
              </a:rPr>
              <a:t>BREVES REFLEXÕES</a:t>
            </a:r>
            <a:endParaRPr lang="pt-BR" sz="2800" i="1" dirty="0" smtClean="0">
              <a:solidFill>
                <a:srgbClr val="FF9900"/>
              </a:solidFill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251520" y="1412776"/>
            <a:ext cx="8605838" cy="5016758"/>
          </a:xfrm>
          <a:prstGeom prst="rect">
            <a:avLst/>
          </a:prstGeom>
          <a:noFill/>
          <a:ln w="6350" cap="rnd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REFLEXÕES:</a:t>
            </a:r>
          </a:p>
          <a:p>
            <a:pPr algn="just"/>
            <a:r>
              <a:rPr lang="pt-BR" sz="2000" dirty="0" smtClean="0"/>
              <a:t>Qual a razão da existência de dotações irreais, descoladas da realidade e dos custos das próprias unidades gestoras?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Qual o custo efetivo do processo de suplementação orçamentária, envolvendo desde o atraso dos projetos e atividades até a publicação dos decretos?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Estamos legitimando uma burocracia orçamentária que ao invés de incorporar e implementar inovações, ampara-se numa legislação que não responde nem ao conceito de planejamento e muito menos a avaliação de resultados tão desejados pela sociedade?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É factível no contexto atual defender esse modelo de forma transparente para a sociedade ou convencer alguma entidade  a implantar o modelo de orçamento e planejamento público?</a:t>
            </a:r>
            <a:endParaRPr lang="pt-BR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10" descr="logo_CF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04664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95736" y="260648"/>
            <a:ext cx="6696744" cy="1152128"/>
            <a:chOff x="113" y="90"/>
            <a:chExt cx="5534" cy="564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2857" y="90"/>
            <a:ext cx="2790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116" name="Foto do Photo Editor" r:id="rId4" imgW="7430537" imgH="762106" progId="">
                    <p:embed/>
                  </p:oleObj>
                </mc:Choice>
                <mc:Fallback>
                  <p:oleObj name="Foto do Photo Editor" r:id="rId4" imgW="7430537" imgH="762106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4978"/>
                        <a:stretch>
                          <a:fillRect/>
                        </a:stretch>
                      </p:blipFill>
                      <p:spPr bwMode="auto">
                        <a:xfrm>
                          <a:off x="2857" y="90"/>
                          <a:ext cx="2790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5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" y="90"/>
              <a:ext cx="2830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113" y="563"/>
              <a:ext cx="5534" cy="9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pt-BR" sz="1200" dirty="0"/>
            </a:p>
          </p:txBody>
        </p:sp>
      </p:grp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2123728" y="260350"/>
            <a:ext cx="6696422" cy="936402"/>
          </a:xfrm>
          <a:noFill/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FF9900"/>
                </a:solidFill>
              </a:rPr>
              <a:t>BREVES REFLEXÕES</a:t>
            </a:r>
            <a:endParaRPr lang="pt-BR" sz="2800" i="1" dirty="0" smtClean="0">
              <a:solidFill>
                <a:srgbClr val="FF9900"/>
              </a:solidFill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251520" y="1412776"/>
            <a:ext cx="8605838" cy="5016758"/>
          </a:xfrm>
          <a:prstGeom prst="rect">
            <a:avLst/>
          </a:prstGeom>
          <a:noFill/>
          <a:ln w="6350" cap="rnd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REFLEXÕES:</a:t>
            </a:r>
          </a:p>
          <a:p>
            <a:pPr algn="just"/>
            <a:r>
              <a:rPr lang="pt-BR" sz="2000" dirty="0" smtClean="0"/>
              <a:t>Qual o custo para a sociedade desse modelo de planejamento e orçamento?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Quais os incentivos que esse modelo oferece para o aumento da produtividade do setor público, da eficiência e efetividade ?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Por que é mais importante brigar para manter as dotações do que incentivar a economicidade?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Por que  o Legislativo deseja tanto o orçamento impositivo para as suas emendas?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Por que  não conseguimos informar a sociedade o que foi pactuado pelas gestões , o que realmente foi executado  e o custo dessas ações?</a:t>
            </a:r>
          </a:p>
          <a:p>
            <a:pPr algn="just"/>
            <a:endParaRPr lang="pt-BR" sz="2000" dirty="0" smtClean="0"/>
          </a:p>
        </p:txBody>
      </p:sp>
      <p:pic>
        <p:nvPicPr>
          <p:cNvPr id="9" name="Picture 10" descr="logo_CF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04664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95736" y="260648"/>
            <a:ext cx="6696744" cy="1152128"/>
            <a:chOff x="113" y="90"/>
            <a:chExt cx="5534" cy="564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2857" y="90"/>
            <a:ext cx="2790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100" name="Foto do Photo Editor" r:id="rId4" imgW="7430537" imgH="762106" progId="">
                    <p:embed/>
                  </p:oleObj>
                </mc:Choice>
                <mc:Fallback>
                  <p:oleObj name="Foto do Photo Editor" r:id="rId4" imgW="7430537" imgH="762106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4978"/>
                        <a:stretch>
                          <a:fillRect/>
                        </a:stretch>
                      </p:blipFill>
                      <p:spPr bwMode="auto">
                        <a:xfrm>
                          <a:off x="2857" y="90"/>
                          <a:ext cx="2790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5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" y="90"/>
              <a:ext cx="2830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113" y="563"/>
              <a:ext cx="5534" cy="9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pt-BR" sz="1200" dirty="0"/>
            </a:p>
          </p:txBody>
        </p:sp>
      </p:grp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2123728" y="260350"/>
            <a:ext cx="6696422" cy="936402"/>
          </a:xfrm>
          <a:noFill/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FF9900"/>
                </a:solidFill>
              </a:rPr>
              <a:t>BREVES REFLEXÕES</a:t>
            </a:r>
            <a:endParaRPr lang="pt-BR" sz="2800" i="1" dirty="0" smtClean="0">
              <a:solidFill>
                <a:srgbClr val="FF9900"/>
              </a:solidFill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251520" y="1412776"/>
            <a:ext cx="8605838" cy="5324535"/>
          </a:xfrm>
          <a:prstGeom prst="rect">
            <a:avLst/>
          </a:prstGeom>
          <a:noFill/>
          <a:ln w="6350" cap="rnd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REFLEXÕES:</a:t>
            </a:r>
          </a:p>
          <a:p>
            <a:pPr algn="just"/>
            <a:r>
              <a:rPr lang="pt-BR" sz="2000" dirty="0" smtClean="0"/>
              <a:t>As demonstrações contábeis contempladas no marco legal recepcionam às novas exigências do processo de convergência ?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Qual a razão de se manter um Balanço Financeiro que não apresenta nem a movimentação financeira, nem as receitas e despesas por competência, pois usa critérios diferentes para as receitas e despesas e distorce os fluxos, quando obriga a inscrição dos restos a pagar como receita extraorçamentária?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Por que não incorporar os novos critérios de mensuração de ativos e passivos?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Por que não desvincular de forma mais clara os regimes da execução orçamentária do reconhecimento e aplicação integral do princípio da competência para as receitas e despesas?</a:t>
            </a:r>
          </a:p>
          <a:p>
            <a:pPr algn="just"/>
            <a:endParaRPr lang="pt-BR" sz="2000" dirty="0" smtClean="0"/>
          </a:p>
        </p:txBody>
      </p:sp>
      <p:pic>
        <p:nvPicPr>
          <p:cNvPr id="9" name="Picture 10" descr="logo_CF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04664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95736" y="260648"/>
            <a:ext cx="6696744" cy="1152128"/>
            <a:chOff x="113" y="90"/>
            <a:chExt cx="5534" cy="564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2857" y="90"/>
            <a:ext cx="2790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124" name="Foto do Photo Editor" r:id="rId4" imgW="7430537" imgH="762106" progId="">
                    <p:embed/>
                  </p:oleObj>
                </mc:Choice>
                <mc:Fallback>
                  <p:oleObj name="Foto do Photo Editor" r:id="rId4" imgW="7430537" imgH="762106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4978"/>
                        <a:stretch>
                          <a:fillRect/>
                        </a:stretch>
                      </p:blipFill>
                      <p:spPr bwMode="auto">
                        <a:xfrm>
                          <a:off x="2857" y="90"/>
                          <a:ext cx="2790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5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" y="90"/>
              <a:ext cx="2830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113" y="563"/>
              <a:ext cx="5534" cy="9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pt-BR" sz="1200" dirty="0"/>
            </a:p>
          </p:txBody>
        </p:sp>
      </p:grp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2123728" y="260350"/>
            <a:ext cx="6696422" cy="936402"/>
          </a:xfrm>
          <a:noFill/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FF9900"/>
                </a:solidFill>
              </a:rPr>
              <a:t>BREVES REFLEXÕES</a:t>
            </a:r>
            <a:endParaRPr lang="pt-BR" sz="2800" i="1" dirty="0" smtClean="0">
              <a:solidFill>
                <a:srgbClr val="FF9900"/>
              </a:solidFill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251520" y="1412776"/>
            <a:ext cx="8605838" cy="4093428"/>
          </a:xfrm>
          <a:prstGeom prst="rect">
            <a:avLst/>
          </a:prstGeom>
          <a:noFill/>
          <a:ln w="6350" cap="rnd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REFLEXÕES: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Qual a razão para não se incorporar e definir os conceitos e aplicações de depreciação, amortização e exaustão?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Por que a lei define a utilização do superávit financeiro, mas se omite quanto a compensação dos déficits financeiros?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Por que não incorporar as provisões de ativos e passivos?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b="1" dirty="0" smtClean="0"/>
              <a:t>Deve-se ou não alterar o marco legal do planejamento, orçamento e contabilidade?</a:t>
            </a:r>
          </a:p>
          <a:p>
            <a:pPr algn="just"/>
            <a:endParaRPr lang="pt-BR" sz="2000" dirty="0" smtClean="0"/>
          </a:p>
        </p:txBody>
      </p:sp>
      <p:pic>
        <p:nvPicPr>
          <p:cNvPr id="9" name="Picture 10" descr="logo_CF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04664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95736" y="260648"/>
            <a:ext cx="6696744" cy="1152128"/>
            <a:chOff x="113" y="90"/>
            <a:chExt cx="5534" cy="564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2857" y="90"/>
            <a:ext cx="2790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2740" name="Foto do Photo Editor" r:id="rId4" imgW="7430537" imgH="762106" progId="">
                    <p:embed/>
                  </p:oleObj>
                </mc:Choice>
                <mc:Fallback>
                  <p:oleObj name="Foto do Photo Editor" r:id="rId4" imgW="7430537" imgH="762106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4978"/>
                        <a:stretch>
                          <a:fillRect/>
                        </a:stretch>
                      </p:blipFill>
                      <p:spPr bwMode="auto">
                        <a:xfrm>
                          <a:off x="2857" y="90"/>
                          <a:ext cx="2790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5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" y="90"/>
              <a:ext cx="2830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113" y="563"/>
              <a:ext cx="5534" cy="9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pt-BR" sz="1200" dirty="0"/>
            </a:p>
          </p:txBody>
        </p:sp>
      </p:grp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2123728" y="260350"/>
            <a:ext cx="6696422" cy="936402"/>
          </a:xfrm>
          <a:noFill/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FF9900"/>
                </a:solidFill>
              </a:rPr>
              <a:t>A Contabilidade Como Ciência Social e Aplicada</a:t>
            </a:r>
            <a:endParaRPr lang="pt-BR" sz="2800" i="1" dirty="0" smtClean="0">
              <a:solidFill>
                <a:srgbClr val="FF9900"/>
              </a:solidFill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251520" y="1772816"/>
            <a:ext cx="8605838" cy="3785652"/>
          </a:xfrm>
          <a:prstGeom prst="rect">
            <a:avLst/>
          </a:prstGeom>
          <a:noFill/>
          <a:ln w="6350" cap="rnd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Contabilidade  como Ciência Social e Aplicada:</a:t>
            </a:r>
          </a:p>
          <a:p>
            <a:pPr algn="just">
              <a:defRPr/>
            </a:pPr>
            <a:endParaRPr lang="pt-BR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pt-BR" sz="2000" dirty="0" smtClean="0"/>
              <a:t>Necessidade de percepção dos valores, da cultura e das relações no momento atual a partir das manifestações do mundo real.</a:t>
            </a:r>
          </a:p>
          <a:p>
            <a:pPr algn="just">
              <a:defRPr/>
            </a:pPr>
            <a:endParaRPr lang="pt-BR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pt-BR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Momento Atual:</a:t>
            </a:r>
          </a:p>
          <a:p>
            <a:pPr algn="just">
              <a:defRPr/>
            </a:pPr>
            <a:r>
              <a:rPr lang="pt-BR" sz="2000" dirty="0" smtClean="0"/>
              <a:t>Assimetria entre a gestão pública e o atendimento das necessidades sociais.</a:t>
            </a:r>
          </a:p>
          <a:p>
            <a:pPr algn="just">
              <a:defRPr/>
            </a:pPr>
            <a:r>
              <a:rPr lang="pt-BR" sz="2000" dirty="0" smtClean="0"/>
              <a:t>Reivindicações de novos espaços para as novas classes sociais.</a:t>
            </a:r>
          </a:p>
          <a:p>
            <a:pPr algn="just">
              <a:defRPr/>
            </a:pPr>
            <a:r>
              <a:rPr lang="pt-BR" sz="2000" dirty="0" smtClean="0"/>
              <a:t>Falência do modelo de gestão pública.</a:t>
            </a:r>
          </a:p>
          <a:p>
            <a:pPr algn="just">
              <a:defRPr/>
            </a:pPr>
            <a:r>
              <a:rPr lang="pt-BR" sz="2000" dirty="0" smtClean="0"/>
              <a:t>Forte utilização de tecnologias e redes sociais.</a:t>
            </a:r>
          </a:p>
          <a:p>
            <a:pPr algn="just">
              <a:defRPr/>
            </a:pPr>
            <a:endParaRPr lang="pt-BR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10" descr="logo_CF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04664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95736" y="260648"/>
            <a:ext cx="6696744" cy="1152128"/>
            <a:chOff x="113" y="90"/>
            <a:chExt cx="5534" cy="564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2857" y="90"/>
            <a:ext cx="2790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764" name="Foto do Photo Editor" r:id="rId4" imgW="7430537" imgH="762106" progId="">
                    <p:embed/>
                  </p:oleObj>
                </mc:Choice>
                <mc:Fallback>
                  <p:oleObj name="Foto do Photo Editor" r:id="rId4" imgW="7430537" imgH="762106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4978"/>
                        <a:stretch>
                          <a:fillRect/>
                        </a:stretch>
                      </p:blipFill>
                      <p:spPr bwMode="auto">
                        <a:xfrm>
                          <a:off x="2857" y="90"/>
                          <a:ext cx="2790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5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" y="90"/>
              <a:ext cx="2830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113" y="563"/>
              <a:ext cx="5534" cy="9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pt-BR" sz="1200" dirty="0"/>
            </a:p>
          </p:txBody>
        </p:sp>
      </p:grp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2123728" y="260350"/>
            <a:ext cx="6696422" cy="936402"/>
          </a:xfrm>
          <a:noFill/>
        </p:spPr>
        <p:txBody>
          <a:bodyPr/>
          <a:lstStyle/>
          <a:p>
            <a:pPr eaLnBrk="1" hangingPunct="1"/>
            <a:r>
              <a:rPr lang="pt-BR" sz="2800" b="1" i="1" dirty="0" smtClean="0">
                <a:solidFill>
                  <a:srgbClr val="FF9900"/>
                </a:solidFill>
              </a:rPr>
              <a:t>Breves Conceitos</a:t>
            </a:r>
            <a:endParaRPr lang="pt-BR" sz="2800" i="1" dirty="0" smtClean="0">
              <a:solidFill>
                <a:srgbClr val="FF9900"/>
              </a:solidFill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251520" y="1772816"/>
            <a:ext cx="8605838" cy="4093428"/>
          </a:xfrm>
          <a:prstGeom prst="rect">
            <a:avLst/>
          </a:prstGeom>
          <a:noFill/>
          <a:ln w="6350" cap="rnd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Contabilidade Aplicada ao Setor Público (NBC T SP):</a:t>
            </a:r>
          </a:p>
          <a:p>
            <a:pPr algn="just">
              <a:defRPr/>
            </a:pPr>
            <a:endParaRPr lang="pt-BR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pt-BR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Conceito:</a:t>
            </a:r>
          </a:p>
          <a:p>
            <a:pPr algn="just">
              <a:defRPr/>
            </a:pPr>
            <a:r>
              <a:rPr lang="pt-BR" sz="2000" dirty="0" smtClean="0"/>
              <a:t>É o ramo da ciência contábil que aplica, no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 gerador de informações</a:t>
            </a:r>
            <a:r>
              <a:rPr lang="pt-BR" sz="2000" dirty="0" smtClean="0"/>
              <a:t>, os Princípios de Contabilidade e as normas contábeis direcionados ao controle patrimonial de entidades do setor público</a:t>
            </a:r>
          </a:p>
          <a:p>
            <a:pPr algn="just">
              <a:defRPr/>
            </a:pPr>
            <a:endParaRPr lang="pt-BR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pt-BR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Objetivo:</a:t>
            </a:r>
          </a:p>
          <a:p>
            <a:pPr algn="just"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Fornecer aos usuários informações sobre os resultados alcançados </a:t>
            </a:r>
            <a:r>
              <a:rPr lang="pt-BR" sz="2000" dirty="0" smtClean="0"/>
              <a:t>e os aspectos de natureza orçamentária, econômica, financeira e física do patrimônio da entidade do setor público e suas mutações,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apoio ao processo de tomada de decisão; a adequada prestação de contas; e o necessário suporte para a instrumentalização do controle social</a:t>
            </a:r>
            <a:r>
              <a:rPr lang="pt-BR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9" name="Picture 10" descr="logo_CF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04664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1658&quot;&gt;&lt;property id=&quot;20148&quot; value=&quot;5&quot;/&gt;&lt;property id=&quot;20300&quot; value=&quot;Slide 2 - &amp;quot;BREVES REFLEXÕES&amp;quot;&quot;/&gt;&lt;property id=&quot;20307&quot; value=&quot;391&quot;/&gt;&lt;/object&gt;&lt;object type=&quot;3&quot; unique_id=&quot;12865&quot;&gt;&lt;property id=&quot;20148&quot; value=&quot;5&quot;/&gt;&lt;property id=&quot;20300&quot; value=&quot;Slide 9 - &amp;quot;PERSPECTIVA – MARCO LEGAL&amp;quot;&quot;/&gt;&lt;property id=&quot;20307&quot; value=&quot;398&quot;/&gt;&lt;/object&gt;&lt;object type=&quot;3&quot; unique_id=&quot;12875&quot;&gt;&lt;property id=&quot;20148&quot; value=&quot;5&quot;/&gt;&lt;property id=&quot;20300&quot; value=&quot;Slide 12 - &amp;quot;Busca da Simetria entre Contabilidade e às Novas Demandas Sociais&amp;quot;&quot;/&gt;&lt;property id=&quot;20307&quot; value=&quot;415&quot;/&gt;&lt;/object&gt;&lt;object type=&quot;3&quot; unique_id=&quot;12876&quot;&gt;&lt;property id=&quot;20148&quot; value=&quot;5&quot;/&gt;&lt;property id=&quot;20300&quot; value=&quot;Slide 13 - &amp;quot;Busca da Simetria entre Contabilidade e às Novas Demandas Sociais&amp;quot;&quot;/&gt;&lt;property id=&quot;20307&quot; value=&quot;421&quot;/&gt;&lt;/object&gt;&lt;object type=&quot;3&quot; unique_id=&quot;13617&quot;&gt;&lt;property id=&quot;20148&quot; value=&quot;5&quot;/&gt;&lt;property id=&quot;20300&quot; value=&quot;Slide 14 - &amp;quot;Mensagem Final&amp;quot;&quot;/&gt;&lt;property id=&quot;20307&quot; value=&quot;424&quot;/&gt;&lt;/object&gt;&lt;object type=&quot;3&quot; unique_id=&quot;13738&quot;&gt;&lt;property id=&quot;20148&quot; value=&quot;5&quot;/&gt;&lt;property id=&quot;20300&quot; value=&quot;Slide 15 - &amp;quot;Contatos&amp;quot;&quot;/&gt;&lt;property id=&quot;20307&quot; value=&quot;426&quot;/&gt;&lt;/object&gt;&lt;object type=&quot;3&quot; unique_id=&quot;14006&quot;&gt;&lt;property id=&quot;20148&quot; value=&quot;5&quot;/&gt;&lt;property id=&quot;20300&quot; value=&quot;Slide 1&quot;/&gt;&lt;property id=&quot;20307&quot; value=&quot;429&quot;/&gt;&lt;/object&gt;&lt;object type=&quot;3&quot; unique_id=&quot;14335&quot;&gt;&lt;property id=&quot;20148&quot; value=&quot;5&quot;/&gt;&lt;property id=&quot;20300&quot; value=&quot;Slide 3 - &amp;quot;BREVES REFLEXÕES&amp;quot;&quot;/&gt;&lt;property id=&quot;20307&quot; value=&quot;437&quot;/&gt;&lt;/object&gt;&lt;object type=&quot;3&quot; unique_id=&quot;14336&quot;&gt;&lt;property id=&quot;20148&quot; value=&quot;5&quot;/&gt;&lt;property id=&quot;20300&quot; value=&quot;Slide 4 - &amp;quot;BREVES REFLEXÕES&amp;quot;&quot;/&gt;&lt;property id=&quot;20307&quot; value=&quot;438&quot;/&gt;&lt;/object&gt;&lt;object type=&quot;3&quot; unique_id=&quot;14337&quot;&gt;&lt;property id=&quot;20148&quot; value=&quot;5&quot;/&gt;&lt;property id=&quot;20300&quot; value=&quot;Slide 5 - &amp;quot;BREVES REFLEXÕES&amp;quot;&quot;/&gt;&lt;property id=&quot;20307&quot; value=&quot;439&quot;/&gt;&lt;/object&gt;&lt;object type=&quot;3&quot; unique_id=&quot;14498&quot;&gt;&lt;property id=&quot;20148&quot; value=&quot;5&quot;/&gt;&lt;property id=&quot;20300&quot; value=&quot;Slide 6 - &amp;quot;A Contabilidade Como Ciência Social e Aplicada&amp;quot;&quot;/&gt;&lt;property id=&quot;20307&quot; value=&quot;440&quot;/&gt;&lt;/object&gt;&lt;object type=&quot;3&quot; unique_id=&quot;14499&quot;&gt;&lt;property id=&quot;20148&quot; value=&quot;5&quot;/&gt;&lt;property id=&quot;20300&quot; value=&quot;Slide 7 - &amp;quot;Breves Conceitos&amp;quot;&quot;/&gt;&lt;property id=&quot;20307&quot; value=&quot;441&quot;/&gt;&lt;/object&gt;&lt;object type=&quot;3&quot; unique_id=&quot;14500&quot;&gt;&lt;property id=&quot;20148&quot; value=&quot;5&quot;/&gt;&lt;property id=&quot;20300&quot; value=&quot;Slide 8 - &amp;quot;Breves Conceitos&amp;quot;&quot;/&gt;&lt;property id=&quot;20307&quot; value=&quot;442&quot;/&gt;&lt;/object&gt;&lt;object type=&quot;3&quot; unique_id=&quot;14501&quot;&gt;&lt;property id=&quot;20148&quot; value=&quot;5&quot;/&gt;&lt;property id=&quot;20300&quot; value=&quot;Slide 10 - &amp;quot;PERSPECTIVA – MARCO LEGAL&amp;quot;&quot;/&gt;&lt;property id=&quot;20307&quot; value=&quot;443&quot;/&gt;&lt;/object&gt;&lt;object type=&quot;3&quot; unique_id=&quot;14502&quot;&gt;&lt;property id=&quot;20148&quot; value=&quot;5&quot;/&gt;&lt;property id=&quot;20300&quot; value=&quot;Slide 11 - &amp;quot;PERSPECTIVA – MARCO LEGAL&amp;quot;&quot;/&gt;&lt;property id=&quot;20307&quot; value=&quot;44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4842</TotalTime>
  <Words>1199</Words>
  <Application>Microsoft Office PowerPoint</Application>
  <PresentationFormat>Apresentação na tela (4:3)</PresentationFormat>
  <Paragraphs>161</Paragraphs>
  <Slides>16</Slides>
  <Notes>16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8" baseType="lpstr">
      <vt:lpstr>Design padrão</vt:lpstr>
      <vt:lpstr>Foto do Photo Editor</vt:lpstr>
      <vt:lpstr>Apresentação do PowerPoint</vt:lpstr>
      <vt:lpstr>BREVES REFLEXÕES</vt:lpstr>
      <vt:lpstr>BREVES REFLEXÕES</vt:lpstr>
      <vt:lpstr>BREVES REFLEXÕES</vt:lpstr>
      <vt:lpstr>BREVES REFLEXÕES</vt:lpstr>
      <vt:lpstr>BREVES REFLEXÕES</vt:lpstr>
      <vt:lpstr>BREVES REFLEXÕES</vt:lpstr>
      <vt:lpstr>A Contabilidade Como Ciência Social e Aplicada</vt:lpstr>
      <vt:lpstr>Breves Conceitos</vt:lpstr>
      <vt:lpstr>Breves Conceitos</vt:lpstr>
      <vt:lpstr>PERSPECTIVA – MARCO LEGAL</vt:lpstr>
      <vt:lpstr>PERSPECTIVA – MARCO LEGAL</vt:lpstr>
      <vt:lpstr>PERSPECTIVA – MARCO LEGAL</vt:lpstr>
      <vt:lpstr>PERSPECTIVA – MARCO LEGAL</vt:lpstr>
      <vt:lpstr>Mensagem Final</vt:lpstr>
      <vt:lpstr>Contatos</vt:lpstr>
    </vt:vector>
  </TitlesOfParts>
  <Company>DIRECTIVOS Contadores Associados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Veronica</dc:creator>
  <cp:lastModifiedBy>Silvana de Jesus Ferreira</cp:lastModifiedBy>
  <cp:revision>417</cp:revision>
  <dcterms:created xsi:type="dcterms:W3CDTF">2008-04-03T13:48:48Z</dcterms:created>
  <dcterms:modified xsi:type="dcterms:W3CDTF">2014-05-27T18:00:00Z</dcterms:modified>
</cp:coreProperties>
</file>